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62" r:id="rId4"/>
    <p:sldId id="257" r:id="rId5"/>
    <p:sldId id="260" r:id="rId6"/>
    <p:sldId id="259" r:id="rId7"/>
    <p:sldId id="258" r:id="rId8"/>
    <p:sldId id="266" r:id="rId9"/>
    <p:sldId id="267" r:id="rId10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12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67986" y="281520"/>
            <a:ext cx="5963329" cy="511731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l">
              <a:defRPr sz="1400"/>
            </a:lvl1pPr>
          </a:lstStyle>
          <a:p>
            <a:pPr algn="ctr"/>
            <a:r>
              <a:rPr lang="de-CH" sz="2200" b="1"/>
              <a:t>Ergonomie am Bildschirmarbeitsplatz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1909736" y="9630709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r">
              <a:defRPr sz="1400"/>
            </a:lvl1pPr>
          </a:lstStyle>
          <a:p>
            <a:pPr algn="ctr"/>
            <a:fld id="{7A9601D3-CD84-4A4E-B993-1A66D9DDE0F5}" type="slidenum">
              <a:rPr lang="de-CH" smtClean="0"/>
              <a:pPr algn="ctr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63502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l">
              <a:defRPr sz="1400"/>
            </a:lvl1pPr>
          </a:lstStyle>
          <a:p>
            <a:r>
              <a:rPr lang="de-CH"/>
              <a:t>Ergonomie am Bildschirmarbeitsplatz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r">
              <a:defRPr sz="1400"/>
            </a:lvl1pPr>
          </a:lstStyle>
          <a:p>
            <a:fld id="{FBD8BC0E-D712-4FFA-B3D7-7CE561B42E23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6" tIns="49523" rIns="99046" bIns="49523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9046" tIns="49523" rIns="99046" bIns="4952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l">
              <a:defRPr sz="14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r">
              <a:defRPr sz="1400"/>
            </a:lvl1pPr>
          </a:lstStyle>
          <a:p>
            <a:fld id="{7A6E6A1A-7B82-4B0D-92D6-0BBCA778F6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793624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E6A1A-7B82-4B0D-92D6-0BBCA778F6C1}" type="slidenum">
              <a:rPr lang="de-CH" smtClean="0"/>
              <a:t>4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Ergonomie am Bildschirmarbeitsplatz</a:t>
            </a:r>
          </a:p>
        </p:txBody>
      </p:sp>
    </p:spTree>
    <p:extLst>
      <p:ext uri="{BB962C8B-B14F-4D97-AF65-F5344CB8AC3E}">
        <p14:creationId xmlns:p14="http://schemas.microsoft.com/office/powerpoint/2010/main" val="90193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620690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67944" y="3212976"/>
            <a:ext cx="449654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3"/>
          </p:nvPr>
        </p:nvSpPr>
        <p:spPr>
          <a:xfrm>
            <a:off x="1259632" y="2276872"/>
            <a:ext cx="2520206" cy="35579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490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715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97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380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551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045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882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echt-G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3"/>
          </p:nvPr>
        </p:nvSpPr>
        <p:spPr>
          <a:xfrm>
            <a:off x="5220071" y="1628800"/>
            <a:ext cx="3467905" cy="3096344"/>
          </a:xfrm>
          <a:ln w="19050">
            <a:solidFill>
              <a:srgbClr val="00B050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de-CH"/>
          </a:p>
        </p:txBody>
      </p:sp>
      <p:sp>
        <p:nvSpPr>
          <p:cNvPr id="8" name="Bildplatzhalter 6"/>
          <p:cNvSpPr>
            <a:spLocks noGrp="1" noChangeAspect="1"/>
          </p:cNvSpPr>
          <p:nvPr>
            <p:ph type="pic" sz="quarter" idx="14"/>
          </p:nvPr>
        </p:nvSpPr>
        <p:spPr>
          <a:xfrm>
            <a:off x="611560" y="1638266"/>
            <a:ext cx="2808312" cy="2312728"/>
          </a:xfrm>
          <a:noFill/>
          <a:ln w="127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8314" y="5013327"/>
            <a:ext cx="8207375" cy="1152525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  <a:lvl2pPr marL="685800" indent="-342900">
              <a:buFont typeface="Arial" pitchFamily="34" charset="0"/>
              <a:buChar char="•"/>
              <a:defRPr/>
            </a:lvl2pPr>
            <a:lvl3pPr marL="942975" indent="-257175">
              <a:buFont typeface="Arial" pitchFamily="34" charset="0"/>
              <a:buChar char="•"/>
              <a:defRPr/>
            </a:lvl3pPr>
            <a:lvl4pPr marL="1285875" indent="-257175">
              <a:buFont typeface="Arial" pitchFamily="34" charset="0"/>
              <a:buChar char="•"/>
              <a:defRPr/>
            </a:lvl4pPr>
            <a:lvl5pPr marL="1628775" indent="-257175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2904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442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000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422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273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931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/>
              <a:t>Ergonomie am Bildschirmarbeitsplatz</a:t>
            </a:r>
            <a:endParaRPr lang="de-CH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7FD8906F-6D7F-7D57-7275-52488D90D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959E71B-E50A-A8A4-51B1-697E87AF99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375" r="1375"/>
          <a:stretch/>
        </p:blipFill>
        <p:spPr/>
      </p:pic>
    </p:spTree>
    <p:extLst>
      <p:ext uri="{BB962C8B-B14F-4D97-AF65-F5344CB8AC3E}">
        <p14:creationId xmlns:p14="http://schemas.microsoft.com/office/powerpoint/2010/main" val="246687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216944" algn="l"/>
              </a:tabLst>
            </a:pPr>
            <a:r>
              <a:rPr lang="de-CH" b="1" dirty="0" err="1"/>
              <a:t>Ergos</a:t>
            </a:r>
            <a:r>
              <a:rPr lang="de-CH" dirty="0"/>
              <a:t> = Arbeit	</a:t>
            </a:r>
            <a:r>
              <a:rPr lang="de-CH" dirty="0">
                <a:sym typeface="Wingdings"/>
              </a:rPr>
              <a:t>	</a:t>
            </a:r>
            <a:r>
              <a:rPr lang="de-CH" b="1" dirty="0"/>
              <a:t>Nomos</a:t>
            </a:r>
            <a:r>
              <a:rPr lang="de-CH" dirty="0"/>
              <a:t> = Regel/Gesetz</a:t>
            </a:r>
          </a:p>
          <a:p>
            <a:r>
              <a:rPr lang="de-CH" dirty="0"/>
              <a:t>Zusammenhänge zwischen Mensch, Arbeit und Gesundheit</a:t>
            </a:r>
          </a:p>
          <a:p>
            <a:pPr lvl="1"/>
            <a:r>
              <a:rPr lang="de-CH" dirty="0"/>
              <a:t>Analyse</a:t>
            </a:r>
          </a:p>
          <a:p>
            <a:pPr lvl="2"/>
            <a:r>
              <a:rPr lang="de-CH" dirty="0"/>
              <a:t>Leistungsfähigkeit von Arbeitenden</a:t>
            </a:r>
          </a:p>
          <a:p>
            <a:pPr lvl="2"/>
            <a:r>
              <a:rPr lang="de-CH" dirty="0"/>
              <a:t>Bedingungen am Arbeitsplatz</a:t>
            </a:r>
          </a:p>
          <a:p>
            <a:pPr lvl="1"/>
            <a:r>
              <a:rPr lang="de-CH" dirty="0"/>
              <a:t>Gestaltungsmassnahmen</a:t>
            </a:r>
          </a:p>
          <a:p>
            <a:pPr lvl="2"/>
            <a:r>
              <a:rPr lang="de-CH" dirty="0"/>
              <a:t>technisch</a:t>
            </a:r>
          </a:p>
          <a:p>
            <a:pPr lvl="2"/>
            <a:r>
              <a:rPr lang="de-CH" dirty="0"/>
              <a:t>organisatorisch</a:t>
            </a:r>
          </a:p>
          <a:p>
            <a:pPr lvl="2"/>
            <a:r>
              <a:rPr lang="de-CH" dirty="0"/>
              <a:t>persönlich</a:t>
            </a:r>
          </a:p>
        </p:txBody>
      </p:sp>
    </p:spTree>
    <p:extLst>
      <p:ext uri="{BB962C8B-B14F-4D97-AF65-F5344CB8AC3E}">
        <p14:creationId xmlns:p14="http://schemas.microsoft.com/office/powerpoint/2010/main" val="150739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bringt Ergonomie?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Höhere Produktivität</a:t>
            </a:r>
          </a:p>
          <a:p>
            <a:r>
              <a:rPr lang="de-CH" dirty="0"/>
              <a:t>Bessere Arbeitsqualität (weniger Ausschuss)</a:t>
            </a:r>
          </a:p>
          <a:p>
            <a:r>
              <a:rPr lang="de-CH" dirty="0"/>
              <a:t>Zufriedene, gesunde Mitarbeiter</a:t>
            </a:r>
          </a:p>
        </p:txBody>
      </p:sp>
    </p:spTree>
    <p:extLst>
      <p:ext uri="{BB962C8B-B14F-4D97-AF65-F5344CB8AC3E}">
        <p14:creationId xmlns:p14="http://schemas.microsoft.com/office/powerpoint/2010/main" val="378645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Beleuchtung/Helligkeitsunterschiede</a:t>
            </a:r>
            <a:endParaRPr lang="de-CH" dirty="0"/>
          </a:p>
        </p:txBody>
      </p:sp>
      <p:pic>
        <p:nvPicPr>
          <p:cNvPr id="21" name="Bildplatzhalter 20">
            <a:extLst>
              <a:ext uri="{FF2B5EF4-FFF2-40B4-BE49-F238E27FC236}">
                <a16:creationId xmlns:a16="http://schemas.microsoft.com/office/drawing/2014/main" id="{42791E2E-1770-DFF6-C813-8F7EA273B9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08" b="708"/>
          <a:stretch/>
        </p:blipFill>
        <p:spPr/>
      </p:pic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E5F05BFF-2311-1F4C-954B-8A534A7822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63" r="263"/>
          <a:stretch/>
        </p:blipFill>
        <p:spPr/>
      </p:pic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>
                <a:highlight>
                  <a:srgbClr val="FFFF00"/>
                </a:highlight>
              </a:rPr>
              <a:t>?</a:t>
            </a:r>
          </a:p>
          <a:p>
            <a:r>
              <a:rPr lang="de-CH" dirty="0">
                <a:highlight>
                  <a:srgbClr val="FFFF00"/>
                </a:highlight>
              </a:rPr>
              <a:t>?</a:t>
            </a:r>
          </a:p>
          <a:p>
            <a:r>
              <a:rPr lang="de-CH" dirty="0">
                <a:highlight>
                  <a:srgbClr val="FFFF00"/>
                </a:highligh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488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Augenbeschwerden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CH"/>
              <a:t>Mehrmals pro Stunde auf weit entfernte Objekte blicken</a:t>
            </a:r>
          </a:p>
          <a:p>
            <a:r>
              <a:rPr lang="de-CH"/>
              <a:t>Bei Augenproblemen kontaktieren Sie Ihren Augenarzt</a:t>
            </a:r>
            <a:endParaRPr lang="de-CH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8179265-081C-1F58-47BE-5B0D84E8EC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A78AB349-F5AD-69B5-30F3-79ADA57059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4648" r="14648"/>
          <a:stretch/>
        </p:blipFill>
        <p:spPr/>
      </p:pic>
    </p:spTree>
    <p:extLst>
      <p:ext uri="{BB962C8B-B14F-4D97-AF65-F5344CB8AC3E}">
        <p14:creationId xmlns:p14="http://schemas.microsoft.com/office/powerpoint/2010/main" val="286226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Bildschirmhöhe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  <a:tabLst>
                <a:tab pos="1750219" algn="l"/>
              </a:tabLst>
            </a:pPr>
            <a:r>
              <a:rPr lang="de-CH" dirty="0"/>
              <a:t>Augenhöhe =	Bildschirmoberkante</a:t>
            </a:r>
            <a:br>
              <a:rPr lang="de-CH" dirty="0"/>
            </a:br>
            <a:r>
              <a:rPr lang="de-CH" i="1" dirty="0"/>
              <a:t>	oder bis eine Handbreite (ca. 10 cm) darunter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EA55B20-1D70-CED3-106E-E267D614E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99D5222B-9597-5A4A-E210-D976520EE1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1441" b="1441"/>
          <a:stretch/>
        </p:blipFill>
        <p:spPr/>
      </p:pic>
    </p:spTree>
    <p:extLst>
      <p:ext uri="{BB962C8B-B14F-4D97-AF65-F5344CB8AC3E}">
        <p14:creationId xmlns:p14="http://schemas.microsoft.com/office/powerpoint/2010/main" val="21779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Stuhl-/Tischhöhe</a:t>
            </a:r>
            <a:endParaRPr lang="de-CH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E1E9ADF0-DDC8-07BD-C3E3-743226670E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Stuhlhöhe: Oberschenkel leicht abfallend</a:t>
            </a:r>
          </a:p>
          <a:p>
            <a:r>
              <a:rPr lang="de-CH" dirty="0"/>
              <a:t>falls Füsse nicht am Boden: </a:t>
            </a:r>
            <a:r>
              <a:rPr lang="de-CH" dirty="0">
                <a:highlight>
                  <a:srgbClr val="FFFF00"/>
                </a:highlight>
              </a:rPr>
              <a:t>?</a:t>
            </a:r>
          </a:p>
          <a:p>
            <a:r>
              <a:rPr lang="de-CH" dirty="0"/>
              <a:t>Tischhöhe: Ellenbogen = Tastaturhöhe</a:t>
            </a: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9D59D3F5-9C38-12DB-BC9A-D4FEFC731A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447" r="3447"/>
          <a:stretch/>
        </p:blipFill>
        <p:spPr/>
      </p:pic>
    </p:spTree>
    <p:extLst>
      <p:ext uri="{BB962C8B-B14F-4D97-AF65-F5344CB8AC3E}">
        <p14:creationId xmlns:p14="http://schemas.microsoft.com/office/powerpoint/2010/main" val="345586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Zwangshaltung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CH" dirty="0"/>
              <a:t>Hauptblickrichtung </a:t>
            </a:r>
            <a:r>
              <a:rPr lang="de-CH" b="1" dirty="0">
                <a:highlight>
                  <a:srgbClr val="FFFF00"/>
                </a:highlight>
              </a:rPr>
              <a:t>?</a:t>
            </a:r>
          </a:p>
          <a:p>
            <a:r>
              <a:rPr lang="de-CH" dirty="0"/>
              <a:t>Nützen Sie die körpergerechte Passform Ihres Stuhles aus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532F7C5-FCB5-7965-0DEE-D922CE8472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62EC2F59-DD1A-E5F3-C285-B33C413FAF9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2965" b="2965"/>
          <a:stretch/>
        </p:blipFill>
        <p:spPr/>
      </p:pic>
    </p:spTree>
    <p:extLst>
      <p:ext uri="{BB962C8B-B14F-4D97-AF65-F5344CB8AC3E}">
        <p14:creationId xmlns:p14="http://schemas.microsoft.com/office/powerpoint/2010/main" val="241208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Pause/Bewegung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Wichtigste Vorbeugungsmassnahme gegen Haltungsbeschwerden: </a:t>
            </a:r>
            <a:r>
              <a:rPr lang="de-CH" b="1" dirty="0">
                <a:highlight>
                  <a:srgbClr val="FFFF00"/>
                </a:highlight>
              </a:rPr>
              <a:t>?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5CCE7D1C-87AA-32A5-050E-0C0CA8B502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4FB240FB-DFE6-4314-4F51-E2A5D787FF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6614" r="6614"/>
          <a:stretch/>
        </p:blipFill>
        <p:spPr/>
      </p:pic>
    </p:spTree>
    <p:extLst>
      <p:ext uri="{BB962C8B-B14F-4D97-AF65-F5344CB8AC3E}">
        <p14:creationId xmlns:p14="http://schemas.microsoft.com/office/powerpoint/2010/main" val="268906763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Bildschirmpräsentation (4:3)</PresentationFormat>
  <Paragraphs>35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Larissa</vt:lpstr>
      <vt:lpstr>Ergonomie am Bildschirmarbeitsplatz</vt:lpstr>
      <vt:lpstr>Definition</vt:lpstr>
      <vt:lpstr>Was bringt Ergonomie?</vt:lpstr>
      <vt:lpstr>Beleuchtung/Helligkeitsunterschiede</vt:lpstr>
      <vt:lpstr>Augenbeschwerden</vt:lpstr>
      <vt:lpstr>Bildschirmhöhe</vt:lpstr>
      <vt:lpstr>Stuhl-/Tischhöhe</vt:lpstr>
      <vt:lpstr>Zwangshaltung</vt:lpstr>
      <vt:lpstr>Pause/Bewegung</vt:lpstr>
    </vt:vector>
  </TitlesOfParts>
  <Company>Cluster 06 BLD 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Ergonomie am Bildschirmarbeitsplatz</dc:title>
  <dc:creator>Lippuner Jürg</dc:creator>
  <cp:lastModifiedBy>Lippuner Jürg BZSL</cp:lastModifiedBy>
  <cp:revision>12</cp:revision>
  <dcterms:created xsi:type="dcterms:W3CDTF">2013-02-17T09:40:06Z</dcterms:created>
  <dcterms:modified xsi:type="dcterms:W3CDTF">2022-07-05T06:05:51Z</dcterms:modified>
</cp:coreProperties>
</file>