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2" r:id="rId4"/>
    <p:sldId id="257" r:id="rId5"/>
    <p:sldId id="260" r:id="rId6"/>
    <p:sldId id="259" r:id="rId7"/>
    <p:sldId id="258" r:id="rId8"/>
    <p:sldId id="266" r:id="rId9"/>
    <p:sldId id="267" r:id="rId10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67986" y="281520"/>
            <a:ext cx="5963329" cy="511731"/>
          </a:xfrm>
          <a:prstGeom prst="rect">
            <a:avLst/>
          </a:prstGeom>
        </p:spPr>
        <p:txBody>
          <a:bodyPr vert="horz" lIns="99046" tIns="49523" rIns="99046" bIns="49523" rtlCol="0"/>
          <a:lstStyle>
            <a:lvl1pPr algn="l">
              <a:defRPr sz="1400"/>
            </a:lvl1pPr>
          </a:lstStyle>
          <a:p>
            <a:pPr algn="ctr"/>
            <a:r>
              <a:rPr lang="de-CH" sz="2200" b="1"/>
              <a:t>Ergonomie am Bildschirmarbeitsplatz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1909736" y="9630709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 anchor="b"/>
          <a:lstStyle>
            <a:lvl1pPr algn="r">
              <a:defRPr sz="1400"/>
            </a:lvl1pPr>
          </a:lstStyle>
          <a:p>
            <a:pPr algn="ctr"/>
            <a:fld id="{7A9601D3-CD84-4A4E-B993-1A66D9DDE0F5}" type="slidenum">
              <a:rPr lang="de-CH" smtClean="0"/>
              <a:pPr algn="ctr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9635026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/>
          <a:lstStyle>
            <a:lvl1pPr algn="l">
              <a:defRPr sz="1400"/>
            </a:lvl1pPr>
          </a:lstStyle>
          <a:p>
            <a:r>
              <a:rPr lang="de-CH" smtClean="0"/>
              <a:t>Ergonomie am Bildschirmarbeitsplatz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/>
          <a:lstStyle>
            <a:lvl1pPr algn="r">
              <a:defRPr sz="1400"/>
            </a:lvl1pPr>
          </a:lstStyle>
          <a:p>
            <a:fld id="{FBD8BC0E-D712-4FFA-B3D7-7CE561B42E23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6" tIns="49523" rIns="99046" bIns="49523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1"/>
            <a:ext cx="5679440" cy="4605576"/>
          </a:xfrm>
          <a:prstGeom prst="rect">
            <a:avLst/>
          </a:prstGeom>
        </p:spPr>
        <p:txBody>
          <a:bodyPr vert="horz" lIns="99046" tIns="49523" rIns="99046" bIns="49523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 anchor="b"/>
          <a:lstStyle>
            <a:lvl1pPr algn="l">
              <a:defRPr sz="14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6" tIns="49523" rIns="99046" bIns="49523" rtlCol="0" anchor="b"/>
          <a:lstStyle>
            <a:lvl1pPr algn="r">
              <a:defRPr sz="1400"/>
            </a:lvl1pPr>
          </a:lstStyle>
          <a:p>
            <a:fld id="{7A6E6A1A-7B82-4B0D-92D6-0BBCA778F6C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793624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E6A1A-7B82-4B0D-92D6-0BBCA778F6C1}" type="slidenum">
              <a:rPr lang="de-CH" smtClean="0"/>
              <a:t>4</a:t>
            </a:fld>
            <a:endParaRPr lang="de-CH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CH" smtClean="0"/>
              <a:t>Ergonomie am Bildschirmarbeitsplatz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193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67944" y="3212976"/>
            <a:ext cx="449654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CH" dirty="0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755650" y="2276475"/>
            <a:ext cx="2448198" cy="38893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9490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715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970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3801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5518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045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4882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echt-G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860032" y="1628800"/>
            <a:ext cx="3816424" cy="3096642"/>
          </a:xfrm>
          <a:ln w="19050">
            <a:solidFill>
              <a:srgbClr val="00B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endParaRPr lang="de-CH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1187624" y="1628800"/>
            <a:ext cx="2232248" cy="1811244"/>
          </a:xfrm>
          <a:noFill/>
          <a:ln w="127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endParaRPr lang="de-CH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/>
          </p:nvPr>
        </p:nvSpPr>
        <p:spPr>
          <a:xfrm>
            <a:off x="468313" y="5013325"/>
            <a:ext cx="8207375" cy="1152525"/>
          </a:xfrm>
        </p:spPr>
        <p:txBody>
          <a:bodyPr/>
          <a:lstStyle>
            <a:lvl1pPr marL="457200" indent="-457200">
              <a:buFont typeface="Arial" pitchFamily="34" charset="0"/>
              <a:buChar char="•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Arial" pitchFamily="34" charset="0"/>
              <a:buChar char="•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Arial" pitchFamily="34" charset="0"/>
              <a:buChar char="•"/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2904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442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000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422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0273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A924F-6AE7-4B07-A7E7-3A58F5E88849}" type="datetimeFigureOut">
              <a:rPr lang="de-CH" smtClean="0"/>
              <a:t>31.05.2013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E0DC3-2C71-4247-A7AC-6CC1645891D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931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mtClean="0"/>
              <a:t>Ergonomie am Bildschirmarbeitsplatz</a:t>
            </a:r>
            <a:endParaRPr lang="de-CH" dirty="0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18" b="-9118"/>
          <a:stretch/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87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Definition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tabLst>
                <a:tab pos="2955925" algn="l"/>
              </a:tabLst>
            </a:pPr>
            <a:r>
              <a:rPr lang="de-CH" b="1" dirty="0" err="1"/>
              <a:t>Ergos</a:t>
            </a:r>
            <a:r>
              <a:rPr lang="de-CH" dirty="0"/>
              <a:t> = </a:t>
            </a:r>
            <a:r>
              <a:rPr lang="de-CH" dirty="0" smtClean="0"/>
              <a:t>Arbeit	</a:t>
            </a:r>
            <a:r>
              <a:rPr lang="de-CH" dirty="0" smtClean="0">
                <a:sym typeface="Wingdings"/>
              </a:rPr>
              <a:t>	</a:t>
            </a:r>
            <a:r>
              <a:rPr lang="de-CH" b="1" dirty="0" smtClean="0"/>
              <a:t>Nomos</a:t>
            </a:r>
            <a:r>
              <a:rPr lang="de-CH" dirty="0" smtClean="0"/>
              <a:t> </a:t>
            </a:r>
            <a:r>
              <a:rPr lang="de-CH" dirty="0"/>
              <a:t>= </a:t>
            </a:r>
            <a:r>
              <a:rPr lang="de-CH" dirty="0" smtClean="0"/>
              <a:t>Regel/Gesetz</a:t>
            </a:r>
          </a:p>
          <a:p>
            <a:r>
              <a:rPr lang="de-CH" dirty="0"/>
              <a:t>Zusammenhänge zwischen Mensch, Arbeit und </a:t>
            </a:r>
            <a:r>
              <a:rPr lang="de-CH" dirty="0" smtClean="0"/>
              <a:t>Gesundheit</a:t>
            </a:r>
          </a:p>
          <a:p>
            <a:pPr lvl="1"/>
            <a:r>
              <a:rPr lang="de-CH" dirty="0" smtClean="0"/>
              <a:t>Analyse</a:t>
            </a:r>
          </a:p>
          <a:p>
            <a:pPr lvl="2"/>
            <a:r>
              <a:rPr lang="de-CH" dirty="0" smtClean="0"/>
              <a:t>Leistungsfähigkeit </a:t>
            </a:r>
            <a:r>
              <a:rPr lang="de-CH" dirty="0"/>
              <a:t>von </a:t>
            </a:r>
            <a:r>
              <a:rPr lang="de-CH" dirty="0" smtClean="0"/>
              <a:t>Arbeitenden</a:t>
            </a:r>
          </a:p>
          <a:p>
            <a:pPr lvl="2"/>
            <a:r>
              <a:rPr lang="de-CH" dirty="0" smtClean="0"/>
              <a:t>Bedingungen </a:t>
            </a:r>
            <a:r>
              <a:rPr lang="de-CH" dirty="0"/>
              <a:t>am </a:t>
            </a:r>
            <a:r>
              <a:rPr lang="de-CH" dirty="0" smtClean="0"/>
              <a:t>Arbeitsplatz</a:t>
            </a:r>
          </a:p>
          <a:p>
            <a:pPr lvl="1"/>
            <a:r>
              <a:rPr lang="de-CH" dirty="0" smtClean="0"/>
              <a:t>Gestaltungsmassnahmen</a:t>
            </a:r>
          </a:p>
          <a:p>
            <a:pPr lvl="2"/>
            <a:r>
              <a:rPr lang="de-CH" dirty="0" smtClean="0"/>
              <a:t>Technisch</a:t>
            </a:r>
          </a:p>
          <a:p>
            <a:pPr lvl="2"/>
            <a:r>
              <a:rPr lang="de-CH" dirty="0" smtClean="0"/>
              <a:t>Organisatorisch</a:t>
            </a:r>
          </a:p>
          <a:p>
            <a:pPr lvl="2"/>
            <a:r>
              <a:rPr lang="de-CH" dirty="0" smtClean="0"/>
              <a:t>persönlich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0739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Was bringt Ergonomie?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Höhere Produktivität</a:t>
            </a:r>
          </a:p>
          <a:p>
            <a:r>
              <a:rPr lang="de-CH" dirty="0" smtClean="0"/>
              <a:t>Bessere Arbeitsqualität (weniger Ausschuss)</a:t>
            </a:r>
          </a:p>
          <a:p>
            <a:r>
              <a:rPr lang="de-CH" dirty="0" smtClean="0"/>
              <a:t>Zufriedene, gesunde Mitarbeiter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864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smtClean="0"/>
              <a:t>Beleuchtung/Helligkeitsunterschiede</a:t>
            </a:r>
            <a:endParaRPr lang="de-CH" dirty="0"/>
          </a:p>
        </p:txBody>
      </p:sp>
      <p:pic>
        <p:nvPicPr>
          <p:cNvPr id="28" name="Picture 3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97" b="4497"/>
          <a:stretch>
            <a:fillRect/>
          </a:stretch>
        </p:blipFill>
        <p:spPr/>
      </p:pic>
      <p:pic>
        <p:nvPicPr>
          <p:cNvPr id="27" name="Picture 2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1" b="871"/>
          <a:stretch>
            <a:fillRect/>
          </a:stretch>
        </p:blipFill>
        <p:spPr/>
      </p:pic>
      <p:sp>
        <p:nvSpPr>
          <p:cNvPr id="8" name="Textplatzhalter 7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CH" smtClean="0"/>
              <a:t>Keine Spiegelung von Leuchten auf Bildschirm</a:t>
            </a:r>
          </a:p>
          <a:p>
            <a:r>
              <a:rPr lang="de-CH" smtClean="0"/>
              <a:t>Fenster nicht vor oder hinter Bildschirm</a:t>
            </a:r>
          </a:p>
          <a:p>
            <a:r>
              <a:rPr lang="de-CH" smtClean="0"/>
              <a:t>Helle Bildschirmoberfläche: weniger Reflexe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9488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Augenbeschwerden</a:t>
            </a:r>
            <a:endParaRPr lang="de-CH" dirty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4" r="13584"/>
          <a:stretch>
            <a:fillRect/>
          </a:stretch>
        </p:blipFill>
        <p:spPr/>
      </p:pic>
      <p:pic>
        <p:nvPicPr>
          <p:cNvPr id="7" name="Picture 2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9" r="14179"/>
          <a:stretch>
            <a:fillRect/>
          </a:stretch>
        </p:blipFill>
        <p:spPr/>
      </p:pic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CH" smtClean="0"/>
              <a:t>Mehrmals pro Stunde auf weit entfernte Objekte blicken</a:t>
            </a:r>
          </a:p>
          <a:p>
            <a:r>
              <a:rPr lang="de-CH" smtClean="0"/>
              <a:t>Bei Augenproblemen kontaktieren Sie Ihren Augenarzt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6226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Bildschirmhöhe</a:t>
            </a:r>
            <a:endParaRPr lang="de-CH" dirty="0"/>
          </a:p>
        </p:txBody>
      </p:sp>
      <p:pic>
        <p:nvPicPr>
          <p:cNvPr id="12" name="Picture 5"/>
          <p:cNvPicPr>
            <a:picLocks noGrp="1" noChangeAspect="1" noChangeArrowheads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0" r="12350"/>
          <a:stretch/>
        </p:blipFill>
        <p:spPr/>
      </p:pic>
      <p:pic>
        <p:nvPicPr>
          <p:cNvPr id="7" name="Picture 2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3" r="473"/>
          <a:stretch>
            <a:fillRect/>
          </a:stretch>
        </p:blipFill>
        <p:spPr/>
      </p:pic>
      <p:sp>
        <p:nvSpPr>
          <p:cNvPr id="11" name="Textplatzhalter 10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 smtClean="0"/>
              <a:t>Augenhöhe = Bildschirmoberkante</a:t>
            </a:r>
          </a:p>
        </p:txBody>
      </p:sp>
    </p:spTree>
    <p:extLst>
      <p:ext uri="{BB962C8B-B14F-4D97-AF65-F5344CB8AC3E}">
        <p14:creationId xmlns:p14="http://schemas.microsoft.com/office/powerpoint/2010/main" val="21779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Stuhl-/Tischhöhe</a:t>
            </a:r>
            <a:endParaRPr lang="de-CH" dirty="0"/>
          </a:p>
        </p:txBody>
      </p:sp>
      <p:pic>
        <p:nvPicPr>
          <p:cNvPr id="35" name="Picture 3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2" r="2902"/>
          <a:stretch>
            <a:fillRect/>
          </a:stretch>
        </p:blipFill>
        <p:spPr/>
      </p:pic>
      <p:pic>
        <p:nvPicPr>
          <p:cNvPr id="36" name="Picture 2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9" r="2699"/>
          <a:stretch>
            <a:fillRect/>
          </a:stretch>
        </p:blipFill>
        <p:spPr/>
      </p:pic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CH" smtClean="0"/>
              <a:t>Stuhlhöhe: Oberschenkel leicht abfallend</a:t>
            </a:r>
          </a:p>
          <a:p>
            <a:r>
              <a:rPr lang="de-CH" smtClean="0"/>
              <a:t>falls Füsse nicht am Boden: Fussstütze</a:t>
            </a:r>
          </a:p>
          <a:p>
            <a:r>
              <a:rPr lang="de-CH" smtClean="0"/>
              <a:t>Tischhöhe: Ellenbogen = Tastaturhöhe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5586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Zwangshaltung</a:t>
            </a:r>
            <a:endParaRPr lang="de-CH" dirty="0"/>
          </a:p>
        </p:txBody>
      </p:sp>
      <p:pic>
        <p:nvPicPr>
          <p:cNvPr id="9" name="Bildplatzhalter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3" r="11613"/>
          <a:stretch>
            <a:fillRect/>
          </a:stretch>
        </p:blipFill>
        <p:spPr/>
      </p:pic>
      <p:pic>
        <p:nvPicPr>
          <p:cNvPr id="10" name="Bildplatzhalter 5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97" r="6997"/>
          <a:stretch>
            <a:fillRect/>
          </a:stretch>
        </p:blipFill>
        <p:spPr/>
      </p:pic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CH" smtClean="0"/>
              <a:t>Hauptblickrichtung geradeaus</a:t>
            </a:r>
          </a:p>
          <a:p>
            <a:r>
              <a:rPr lang="de-CH" smtClean="0"/>
              <a:t>Nützen Sie die körpergerechte Passform Ihres Stuhles aus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12083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mtClean="0"/>
              <a:t>Pause/Bewegung</a:t>
            </a:r>
            <a:endParaRPr lang="de-CH" dirty="0"/>
          </a:p>
        </p:txBody>
      </p:sp>
      <p:pic>
        <p:nvPicPr>
          <p:cNvPr id="9" name="Bildplatzhalter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06" r="10906"/>
          <a:stretch>
            <a:fillRect/>
          </a:stretch>
        </p:blipFill>
        <p:spPr/>
      </p:pic>
      <p:pic>
        <p:nvPicPr>
          <p:cNvPr id="10" name="Bildplatzhalter 5"/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2" r="13462"/>
          <a:stretch>
            <a:fillRect/>
          </a:stretch>
        </p:blipFill>
        <p:spPr/>
      </p:pic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smtClean="0"/>
              <a:t>Wichtigste Vorbeugungsmassnahme gegen Haltungsbeschwerden: Bewegung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890676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Bildschirmpräsentation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Ergonomie am Bildschirmarbeitsplatz</vt:lpstr>
      <vt:lpstr>Definition</vt:lpstr>
      <vt:lpstr>Was bringt Ergonomie?</vt:lpstr>
      <vt:lpstr>Beleuchtung/Helligkeitsunterschiede</vt:lpstr>
      <vt:lpstr>Augenbeschwerden</vt:lpstr>
      <vt:lpstr>Bildschirmhöhe</vt:lpstr>
      <vt:lpstr>Stuhl-/Tischhöhe</vt:lpstr>
      <vt:lpstr>Zwangshaltung</vt:lpstr>
      <vt:lpstr>Pause/Bewegung</vt:lpstr>
    </vt:vector>
  </TitlesOfParts>
  <Company>Cluster 06 BLD SG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Ergonomie am Bildschirmarbeitsplatz</dc:title>
  <dc:creator>Lippuner Jürg</dc:creator>
  <cp:lastModifiedBy>Lippuner Jürg</cp:lastModifiedBy>
  <cp:revision>11</cp:revision>
  <dcterms:created xsi:type="dcterms:W3CDTF">2013-02-17T09:40:06Z</dcterms:created>
  <dcterms:modified xsi:type="dcterms:W3CDTF">2013-05-31T10:57:07Z</dcterms:modified>
</cp:coreProperties>
</file>