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5" r:id="rId1"/>
  </p:sldMasterIdLst>
  <p:notesMasterIdLst>
    <p:notesMasterId r:id="rId18"/>
  </p:notesMasterIdLst>
  <p:handoutMasterIdLst>
    <p:handoutMasterId r:id="rId19"/>
  </p:handoutMasterIdLst>
  <p:sldIdLst>
    <p:sldId id="256" r:id="rId2"/>
    <p:sldId id="273" r:id="rId3"/>
    <p:sldId id="279" r:id="rId4"/>
    <p:sldId id="259" r:id="rId5"/>
    <p:sldId id="262" r:id="rId6"/>
    <p:sldId id="265" r:id="rId7"/>
    <p:sldId id="267" r:id="rId8"/>
    <p:sldId id="266" r:id="rId9"/>
    <p:sldId id="277" r:id="rId10"/>
    <p:sldId id="274" r:id="rId11"/>
    <p:sldId id="278" r:id="rId12"/>
    <p:sldId id="276" r:id="rId13"/>
    <p:sldId id="275" r:id="rId14"/>
    <p:sldId id="270" r:id="rId15"/>
    <p:sldId id="271" r:id="rId16"/>
    <p:sldId id="272" r:id="rId17"/>
  </p:sldIdLst>
  <p:sldSz cx="9144000" cy="5715000" type="screen16x10"/>
  <p:notesSz cx="6858000" cy="9144000"/>
  <p:custShowLst>
    <p:custShow name="Neubau-Interessierte" id="0">
      <p:sldLst>
        <p:sld r:id="rId3"/>
        <p:sld r:id="rId9"/>
        <p:sld r:id="rId10"/>
        <p:sld r:id="rId11"/>
        <p:sld r:id="rId12"/>
        <p:sld r:id="rId13"/>
        <p:sld r:id="rId14"/>
      </p:sldLst>
    </p:custShow>
  </p:custShowLst>
  <p:defaultTextStyle>
    <a:defPPr>
      <a:defRPr lang="de-DE"/>
    </a:defPPr>
    <a:lvl1pPr marL="0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02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03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05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07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09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10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212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814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el" id="{C7B6D93A-7874-4B4D-BC6B-30E5B9AD6DEE}">
          <p14:sldIdLst>
            <p14:sldId id="256"/>
          </p14:sldIdLst>
        </p14:section>
        <p14:section name="Neubau Unterkunft" id="{68C80192-AFD9-47C6-9387-1836721AB7CE}">
          <p14:sldIdLst>
            <p14:sldId id="273"/>
          </p14:sldIdLst>
        </p14:section>
        <p14:section name="Ist-Analyse" id="{A0A24527-0E09-4516-9CEE-D2D31CE230F9}">
          <p14:sldIdLst>
            <p14:sldId id="279"/>
            <p14:sldId id="259"/>
            <p14:sldId id="262"/>
          </p14:sldIdLst>
        </p14:section>
        <p14:section name="Soll-Konzeption" id="{F8F4D9D1-A7D6-491E-A993-C40A6C8FBBBE}">
          <p14:sldIdLst>
            <p14:sldId id="265"/>
            <p14:sldId id="267"/>
          </p14:sldIdLst>
        </p14:section>
        <p14:section name="Planung" id="{B9519461-5902-4921-957B-40BC89F82BAF}">
          <p14:sldIdLst>
            <p14:sldId id="266"/>
            <p14:sldId id="277"/>
            <p14:sldId id="274"/>
            <p14:sldId id="278"/>
            <p14:sldId id="276"/>
            <p14:sldId id="275"/>
          </p14:sldIdLst>
        </p14:section>
        <p14:section name="Umbau Kellergeschoss" id="{12A53873-CA3A-4DAA-BCF1-A9C43B3B324C}">
          <p14:sldIdLst>
            <p14:sldId id="270"/>
            <p14:sldId id="271"/>
            <p14:sldId id="27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FF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C803"/>
    <a:srgbClr val="234F82"/>
    <a:srgbClr val="5176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Helle Formatvorlage 2 - Akz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5BE263C-DBD7-4A20-BB59-AAB30ACAA65A}" styleName="Mittlere Formatvorlage 3 - Akz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Helle Formatvorlage 1 - Akz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51" autoAdjust="0"/>
    <p:restoredTop sz="95501" autoAdjust="0"/>
  </p:normalViewPr>
  <p:slideViewPr>
    <p:cSldViewPr snapToGrid="0">
      <p:cViewPr varScale="1">
        <p:scale>
          <a:sx n="119" d="100"/>
          <a:sy n="119" d="100"/>
        </p:scale>
        <p:origin x="96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7" d="100"/>
          <a:sy n="67" d="100"/>
        </p:scale>
        <p:origin x="2748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7810F3-E021-45AE-9BFC-066158709BCB}" type="doc">
      <dgm:prSet loTypeId="urn:microsoft.com/office/officeart/2005/8/layout/hierarchy3" loCatId="hierarchy" qsTypeId="urn:microsoft.com/office/officeart/2005/8/quickstyle/3d2" qsCatId="3D" csTypeId="urn:microsoft.com/office/officeart/2005/8/colors/accent2_2" csCatId="accent2" phldr="1"/>
      <dgm:spPr/>
      <dgm:t>
        <a:bodyPr/>
        <a:lstStyle/>
        <a:p>
          <a:endParaRPr lang="de-CH"/>
        </a:p>
      </dgm:t>
    </dgm:pt>
    <dgm:pt modelId="{4C206E58-9BE0-47B6-A283-FCD12A2567DA}">
      <dgm:prSet custT="1"/>
      <dgm:spPr/>
      <dgm:t>
        <a:bodyPr/>
        <a:lstStyle/>
        <a:p>
          <a:pPr rtl="0"/>
          <a:r>
            <a:rPr lang="de-CH" sz="2400" dirty="0" smtClean="0"/>
            <a:t>Ringen</a:t>
          </a:r>
          <a:endParaRPr lang="de-CH" sz="2400" dirty="0"/>
        </a:p>
      </dgm:t>
    </dgm:pt>
    <dgm:pt modelId="{E7248932-F8CB-4B0D-B396-63021E955257}" type="parTrans" cxnId="{45BA2837-F650-4952-973D-51522AC80538}">
      <dgm:prSet/>
      <dgm:spPr/>
      <dgm:t>
        <a:bodyPr/>
        <a:lstStyle/>
        <a:p>
          <a:endParaRPr lang="de-CH"/>
        </a:p>
      </dgm:t>
    </dgm:pt>
    <dgm:pt modelId="{7BA7D51A-CC8E-4CDF-AAF8-24BA29E698C4}" type="sibTrans" cxnId="{45BA2837-F650-4952-973D-51522AC80538}">
      <dgm:prSet/>
      <dgm:spPr/>
      <dgm:t>
        <a:bodyPr/>
        <a:lstStyle/>
        <a:p>
          <a:endParaRPr lang="de-CH"/>
        </a:p>
      </dgm:t>
    </dgm:pt>
    <dgm:pt modelId="{DBF46438-E71E-44CF-8383-580E8C5A06F9}">
      <dgm:prSet/>
      <dgm:spPr/>
      <dgm:t>
        <a:bodyPr/>
        <a:lstStyle/>
        <a:p>
          <a:pPr rtl="0"/>
          <a:r>
            <a:rPr lang="de-CH" dirty="0" smtClean="0"/>
            <a:t>Matte</a:t>
          </a:r>
          <a:br>
            <a:rPr lang="de-CH" dirty="0" smtClean="0"/>
          </a:br>
          <a:r>
            <a:rPr lang="de-CH" dirty="0" smtClean="0"/>
            <a:t>13 m × 20 m</a:t>
          </a:r>
          <a:br>
            <a:rPr lang="de-CH" dirty="0" smtClean="0"/>
          </a:br>
          <a:r>
            <a:rPr lang="de-CH" dirty="0" smtClean="0"/>
            <a:t>10 m × 4 m</a:t>
          </a:r>
          <a:endParaRPr lang="de-CH" dirty="0"/>
        </a:p>
      </dgm:t>
    </dgm:pt>
    <dgm:pt modelId="{D8585A83-99A2-4407-97F1-AACDA4BBEF59}" type="parTrans" cxnId="{57A4FAA7-2291-47A7-828B-7D2C0AF056E5}">
      <dgm:prSet/>
      <dgm:spPr/>
      <dgm:t>
        <a:bodyPr/>
        <a:lstStyle/>
        <a:p>
          <a:endParaRPr lang="de-CH"/>
        </a:p>
      </dgm:t>
    </dgm:pt>
    <dgm:pt modelId="{308C8F38-1B6B-4D0A-BA30-EF9C6214425F}" type="sibTrans" cxnId="{57A4FAA7-2291-47A7-828B-7D2C0AF056E5}">
      <dgm:prSet/>
      <dgm:spPr/>
      <dgm:t>
        <a:bodyPr/>
        <a:lstStyle/>
        <a:p>
          <a:endParaRPr lang="de-CH"/>
        </a:p>
      </dgm:t>
    </dgm:pt>
    <dgm:pt modelId="{CA9B871B-0DDF-4365-B18B-E2C3A99B6C95}">
      <dgm:prSet/>
      <dgm:spPr/>
      <dgm:t>
        <a:bodyPr/>
        <a:lstStyle/>
        <a:p>
          <a:pPr rtl="0"/>
          <a:r>
            <a:rPr lang="de-CH" dirty="0" smtClean="0"/>
            <a:t>Material</a:t>
          </a:r>
          <a:br>
            <a:rPr lang="de-CH" dirty="0" smtClean="0"/>
          </a:br>
          <a:r>
            <a:rPr lang="de-CH" dirty="0" smtClean="0"/>
            <a:t>10 m × 3 m</a:t>
          </a:r>
          <a:endParaRPr lang="de-CH" dirty="0"/>
        </a:p>
      </dgm:t>
    </dgm:pt>
    <dgm:pt modelId="{75AD0B8D-FF68-4124-BE7E-9E5793E076C8}" type="parTrans" cxnId="{C963717E-95AF-4CC1-86B1-C6A54138B24D}">
      <dgm:prSet/>
      <dgm:spPr/>
      <dgm:t>
        <a:bodyPr/>
        <a:lstStyle/>
        <a:p>
          <a:endParaRPr lang="de-CH"/>
        </a:p>
      </dgm:t>
    </dgm:pt>
    <dgm:pt modelId="{A664D3B8-6700-419F-B2C7-A71CEE2E5612}" type="sibTrans" cxnId="{C963717E-95AF-4CC1-86B1-C6A54138B24D}">
      <dgm:prSet/>
      <dgm:spPr/>
      <dgm:t>
        <a:bodyPr/>
        <a:lstStyle/>
        <a:p>
          <a:endParaRPr lang="de-CH"/>
        </a:p>
      </dgm:t>
    </dgm:pt>
    <dgm:pt modelId="{3CF2D0A8-DD76-4509-900F-A16D3457C10B}" type="pres">
      <dgm:prSet presAssocID="{F97810F3-E021-45AE-9BFC-066158709BC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CH"/>
        </a:p>
      </dgm:t>
    </dgm:pt>
    <dgm:pt modelId="{DF864DCB-04B5-4890-A7E7-0BADE421A24F}" type="pres">
      <dgm:prSet presAssocID="{4C206E58-9BE0-47B6-A283-FCD12A2567DA}" presName="root" presStyleCnt="0"/>
      <dgm:spPr/>
      <dgm:t>
        <a:bodyPr/>
        <a:lstStyle/>
        <a:p>
          <a:endParaRPr lang="de-CH"/>
        </a:p>
      </dgm:t>
    </dgm:pt>
    <dgm:pt modelId="{D005694C-09E8-427D-8CB3-915FACC10D62}" type="pres">
      <dgm:prSet presAssocID="{4C206E58-9BE0-47B6-A283-FCD12A2567DA}" presName="rootComposite" presStyleCnt="0"/>
      <dgm:spPr/>
      <dgm:t>
        <a:bodyPr/>
        <a:lstStyle/>
        <a:p>
          <a:endParaRPr lang="de-CH"/>
        </a:p>
      </dgm:t>
    </dgm:pt>
    <dgm:pt modelId="{0D26255C-440F-42B8-8855-96A87991B332}" type="pres">
      <dgm:prSet presAssocID="{4C206E58-9BE0-47B6-A283-FCD12A2567DA}" presName="rootText" presStyleLbl="node1" presStyleIdx="0" presStyleCnt="1"/>
      <dgm:spPr/>
      <dgm:t>
        <a:bodyPr/>
        <a:lstStyle/>
        <a:p>
          <a:endParaRPr lang="de-CH"/>
        </a:p>
      </dgm:t>
    </dgm:pt>
    <dgm:pt modelId="{739E3DDF-8E99-45FE-89CF-B76DC3EE131C}" type="pres">
      <dgm:prSet presAssocID="{4C206E58-9BE0-47B6-A283-FCD12A2567DA}" presName="rootConnector" presStyleLbl="node1" presStyleIdx="0" presStyleCnt="1"/>
      <dgm:spPr/>
      <dgm:t>
        <a:bodyPr/>
        <a:lstStyle/>
        <a:p>
          <a:endParaRPr lang="de-CH"/>
        </a:p>
      </dgm:t>
    </dgm:pt>
    <dgm:pt modelId="{B3241C71-9477-4CA7-A27E-F7F0CF128CEB}" type="pres">
      <dgm:prSet presAssocID="{4C206E58-9BE0-47B6-A283-FCD12A2567DA}" presName="childShape" presStyleCnt="0"/>
      <dgm:spPr/>
      <dgm:t>
        <a:bodyPr/>
        <a:lstStyle/>
        <a:p>
          <a:endParaRPr lang="de-CH"/>
        </a:p>
      </dgm:t>
    </dgm:pt>
    <dgm:pt modelId="{631CEC79-6C1F-43BD-B82C-CCD86396832F}" type="pres">
      <dgm:prSet presAssocID="{D8585A83-99A2-4407-97F1-AACDA4BBEF59}" presName="Name13" presStyleLbl="parChTrans1D2" presStyleIdx="0" presStyleCnt="2"/>
      <dgm:spPr/>
      <dgm:t>
        <a:bodyPr/>
        <a:lstStyle/>
        <a:p>
          <a:endParaRPr lang="de-CH"/>
        </a:p>
      </dgm:t>
    </dgm:pt>
    <dgm:pt modelId="{889BF16D-CD78-4CD5-8996-18D7EC11AA94}" type="pres">
      <dgm:prSet presAssocID="{DBF46438-E71E-44CF-8383-580E8C5A06F9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CD97605D-14B3-4A13-BCF7-694764F60026}" type="pres">
      <dgm:prSet presAssocID="{75AD0B8D-FF68-4124-BE7E-9E5793E076C8}" presName="Name13" presStyleLbl="parChTrans1D2" presStyleIdx="1" presStyleCnt="2"/>
      <dgm:spPr/>
      <dgm:t>
        <a:bodyPr/>
        <a:lstStyle/>
        <a:p>
          <a:endParaRPr lang="de-CH"/>
        </a:p>
      </dgm:t>
    </dgm:pt>
    <dgm:pt modelId="{6328A983-6A41-43C2-B2D7-E86BD9A7B319}" type="pres">
      <dgm:prSet presAssocID="{CA9B871B-0DDF-4365-B18B-E2C3A99B6C95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</dgm:ptLst>
  <dgm:cxnLst>
    <dgm:cxn modelId="{57A4FAA7-2291-47A7-828B-7D2C0AF056E5}" srcId="{4C206E58-9BE0-47B6-A283-FCD12A2567DA}" destId="{DBF46438-E71E-44CF-8383-580E8C5A06F9}" srcOrd="0" destOrd="0" parTransId="{D8585A83-99A2-4407-97F1-AACDA4BBEF59}" sibTransId="{308C8F38-1B6B-4D0A-BA30-EF9C6214425F}"/>
    <dgm:cxn modelId="{33106770-9164-4154-A3A1-63E3210AA2A7}" type="presOf" srcId="{F97810F3-E021-45AE-9BFC-066158709BCB}" destId="{3CF2D0A8-DD76-4509-900F-A16D3457C10B}" srcOrd="0" destOrd="0" presId="urn:microsoft.com/office/officeart/2005/8/layout/hierarchy3"/>
    <dgm:cxn modelId="{84D4BC8A-1746-450D-B864-36B18E8C994D}" type="presOf" srcId="{CA9B871B-0DDF-4365-B18B-E2C3A99B6C95}" destId="{6328A983-6A41-43C2-B2D7-E86BD9A7B319}" srcOrd="0" destOrd="0" presId="urn:microsoft.com/office/officeart/2005/8/layout/hierarchy3"/>
    <dgm:cxn modelId="{3F13483C-3335-4A52-8808-A78365020A49}" type="presOf" srcId="{D8585A83-99A2-4407-97F1-AACDA4BBEF59}" destId="{631CEC79-6C1F-43BD-B82C-CCD86396832F}" srcOrd="0" destOrd="0" presId="urn:microsoft.com/office/officeart/2005/8/layout/hierarchy3"/>
    <dgm:cxn modelId="{3E1DB8BC-211E-4C9F-97BD-898BB35C31F3}" type="presOf" srcId="{DBF46438-E71E-44CF-8383-580E8C5A06F9}" destId="{889BF16D-CD78-4CD5-8996-18D7EC11AA94}" srcOrd="0" destOrd="0" presId="urn:microsoft.com/office/officeart/2005/8/layout/hierarchy3"/>
    <dgm:cxn modelId="{4A8A91C1-2F98-4FB8-AC3A-E778DBC215B5}" type="presOf" srcId="{4C206E58-9BE0-47B6-A283-FCD12A2567DA}" destId="{0D26255C-440F-42B8-8855-96A87991B332}" srcOrd="0" destOrd="0" presId="urn:microsoft.com/office/officeart/2005/8/layout/hierarchy3"/>
    <dgm:cxn modelId="{45CD18FA-2277-4BAF-8DD6-674E4369C25E}" type="presOf" srcId="{75AD0B8D-FF68-4124-BE7E-9E5793E076C8}" destId="{CD97605D-14B3-4A13-BCF7-694764F60026}" srcOrd="0" destOrd="0" presId="urn:microsoft.com/office/officeart/2005/8/layout/hierarchy3"/>
    <dgm:cxn modelId="{C963717E-95AF-4CC1-86B1-C6A54138B24D}" srcId="{4C206E58-9BE0-47B6-A283-FCD12A2567DA}" destId="{CA9B871B-0DDF-4365-B18B-E2C3A99B6C95}" srcOrd="1" destOrd="0" parTransId="{75AD0B8D-FF68-4124-BE7E-9E5793E076C8}" sibTransId="{A664D3B8-6700-419F-B2C7-A71CEE2E5612}"/>
    <dgm:cxn modelId="{B3D6ED51-A2D8-43BE-8B1C-01335DB958AA}" type="presOf" srcId="{4C206E58-9BE0-47B6-A283-FCD12A2567DA}" destId="{739E3DDF-8E99-45FE-89CF-B76DC3EE131C}" srcOrd="1" destOrd="0" presId="urn:microsoft.com/office/officeart/2005/8/layout/hierarchy3"/>
    <dgm:cxn modelId="{45BA2837-F650-4952-973D-51522AC80538}" srcId="{F97810F3-E021-45AE-9BFC-066158709BCB}" destId="{4C206E58-9BE0-47B6-A283-FCD12A2567DA}" srcOrd="0" destOrd="0" parTransId="{E7248932-F8CB-4B0D-B396-63021E955257}" sibTransId="{7BA7D51A-CC8E-4CDF-AAF8-24BA29E698C4}"/>
    <dgm:cxn modelId="{8D047374-F049-40CB-829B-6C7221A3DE69}" type="presParOf" srcId="{3CF2D0A8-DD76-4509-900F-A16D3457C10B}" destId="{DF864DCB-04B5-4890-A7E7-0BADE421A24F}" srcOrd="0" destOrd="0" presId="urn:microsoft.com/office/officeart/2005/8/layout/hierarchy3"/>
    <dgm:cxn modelId="{6DA276D3-E3E6-4F62-9A67-6E2D54A2B463}" type="presParOf" srcId="{DF864DCB-04B5-4890-A7E7-0BADE421A24F}" destId="{D005694C-09E8-427D-8CB3-915FACC10D62}" srcOrd="0" destOrd="0" presId="urn:microsoft.com/office/officeart/2005/8/layout/hierarchy3"/>
    <dgm:cxn modelId="{0D9043C1-E98C-445B-9F48-C29A462E9C86}" type="presParOf" srcId="{D005694C-09E8-427D-8CB3-915FACC10D62}" destId="{0D26255C-440F-42B8-8855-96A87991B332}" srcOrd="0" destOrd="0" presId="urn:microsoft.com/office/officeart/2005/8/layout/hierarchy3"/>
    <dgm:cxn modelId="{65EB9DE2-70E3-4603-8470-53134593256A}" type="presParOf" srcId="{D005694C-09E8-427D-8CB3-915FACC10D62}" destId="{739E3DDF-8E99-45FE-89CF-B76DC3EE131C}" srcOrd="1" destOrd="0" presId="urn:microsoft.com/office/officeart/2005/8/layout/hierarchy3"/>
    <dgm:cxn modelId="{E1F14B9B-A4B2-4F08-810C-6F767CA9C0C1}" type="presParOf" srcId="{DF864DCB-04B5-4890-A7E7-0BADE421A24F}" destId="{B3241C71-9477-4CA7-A27E-F7F0CF128CEB}" srcOrd="1" destOrd="0" presId="urn:microsoft.com/office/officeart/2005/8/layout/hierarchy3"/>
    <dgm:cxn modelId="{9E39BBCF-91FE-4F93-9E5E-344739B7ECE3}" type="presParOf" srcId="{B3241C71-9477-4CA7-A27E-F7F0CF128CEB}" destId="{631CEC79-6C1F-43BD-B82C-CCD86396832F}" srcOrd="0" destOrd="0" presId="urn:microsoft.com/office/officeart/2005/8/layout/hierarchy3"/>
    <dgm:cxn modelId="{6933942E-C430-42A1-94F5-1A59BED67D9C}" type="presParOf" srcId="{B3241C71-9477-4CA7-A27E-F7F0CF128CEB}" destId="{889BF16D-CD78-4CD5-8996-18D7EC11AA94}" srcOrd="1" destOrd="0" presId="urn:microsoft.com/office/officeart/2005/8/layout/hierarchy3"/>
    <dgm:cxn modelId="{9EED7464-5E9B-45BD-B5AB-D906912F4A42}" type="presParOf" srcId="{B3241C71-9477-4CA7-A27E-F7F0CF128CEB}" destId="{CD97605D-14B3-4A13-BCF7-694764F60026}" srcOrd="2" destOrd="0" presId="urn:microsoft.com/office/officeart/2005/8/layout/hierarchy3"/>
    <dgm:cxn modelId="{A88E519C-1C81-4C14-B580-9808EC3FC411}" type="presParOf" srcId="{B3241C71-9477-4CA7-A27E-F7F0CF128CEB}" destId="{6328A983-6A41-43C2-B2D7-E86BD9A7B319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26255C-440F-42B8-8855-96A87991B332}">
      <dsp:nvSpPr>
        <dsp:cNvPr id="0" name=""/>
        <dsp:cNvSpPr/>
      </dsp:nvSpPr>
      <dsp:spPr>
        <a:xfrm>
          <a:off x="525760" y="561"/>
          <a:ext cx="1123745" cy="5618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2400" kern="1200" dirty="0" smtClean="0"/>
            <a:t>Ringen</a:t>
          </a:r>
          <a:endParaRPr lang="de-CH" sz="2400" kern="1200" dirty="0"/>
        </a:p>
      </dsp:txBody>
      <dsp:txXfrm>
        <a:off x="542217" y="17018"/>
        <a:ext cx="1090831" cy="528958"/>
      </dsp:txXfrm>
    </dsp:sp>
    <dsp:sp modelId="{631CEC79-6C1F-43BD-B82C-CCD86396832F}">
      <dsp:nvSpPr>
        <dsp:cNvPr id="0" name=""/>
        <dsp:cNvSpPr/>
      </dsp:nvSpPr>
      <dsp:spPr>
        <a:xfrm>
          <a:off x="638134" y="562434"/>
          <a:ext cx="112374" cy="4214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1404"/>
              </a:lnTo>
              <a:lnTo>
                <a:pt x="112374" y="421404"/>
              </a:lnTo>
            </a:path>
          </a:pathLst>
        </a:custGeom>
        <a:noFill/>
        <a:ln w="19050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9BF16D-CD78-4CD5-8996-18D7EC11AA94}">
      <dsp:nvSpPr>
        <dsp:cNvPr id="0" name=""/>
        <dsp:cNvSpPr/>
      </dsp:nvSpPr>
      <dsp:spPr>
        <a:xfrm>
          <a:off x="750509" y="702902"/>
          <a:ext cx="898996" cy="5618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200" kern="1200" dirty="0" smtClean="0"/>
            <a:t>Matte</a:t>
          </a:r>
          <a:br>
            <a:rPr lang="de-CH" sz="1200" kern="1200" dirty="0" smtClean="0"/>
          </a:br>
          <a:r>
            <a:rPr lang="de-CH" sz="1200" kern="1200" dirty="0" smtClean="0"/>
            <a:t>13 m × 20 m</a:t>
          </a:r>
          <a:br>
            <a:rPr lang="de-CH" sz="1200" kern="1200" dirty="0" smtClean="0"/>
          </a:br>
          <a:r>
            <a:rPr lang="de-CH" sz="1200" kern="1200" dirty="0" smtClean="0"/>
            <a:t>10 m × 4 m</a:t>
          </a:r>
          <a:endParaRPr lang="de-CH" sz="1200" kern="1200" dirty="0"/>
        </a:p>
      </dsp:txBody>
      <dsp:txXfrm>
        <a:off x="766966" y="719359"/>
        <a:ext cx="866082" cy="528958"/>
      </dsp:txXfrm>
    </dsp:sp>
    <dsp:sp modelId="{CD97605D-14B3-4A13-BCF7-694764F60026}">
      <dsp:nvSpPr>
        <dsp:cNvPr id="0" name=""/>
        <dsp:cNvSpPr/>
      </dsp:nvSpPr>
      <dsp:spPr>
        <a:xfrm>
          <a:off x="638134" y="562434"/>
          <a:ext cx="112374" cy="11237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3745"/>
              </a:lnTo>
              <a:lnTo>
                <a:pt x="112374" y="1123745"/>
              </a:lnTo>
            </a:path>
          </a:pathLst>
        </a:custGeom>
        <a:noFill/>
        <a:ln w="19050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28A983-6A41-43C2-B2D7-E86BD9A7B319}">
      <dsp:nvSpPr>
        <dsp:cNvPr id="0" name=""/>
        <dsp:cNvSpPr/>
      </dsp:nvSpPr>
      <dsp:spPr>
        <a:xfrm>
          <a:off x="750509" y="1405243"/>
          <a:ext cx="898996" cy="5618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200" kern="1200" dirty="0" smtClean="0"/>
            <a:t>Material</a:t>
          </a:r>
          <a:br>
            <a:rPr lang="de-CH" sz="1200" kern="1200" dirty="0" smtClean="0"/>
          </a:br>
          <a:r>
            <a:rPr lang="de-CH" sz="1200" kern="1200" dirty="0" smtClean="0"/>
            <a:t>10 m × 3 m</a:t>
          </a:r>
          <a:endParaRPr lang="de-CH" sz="1200" kern="1200" dirty="0"/>
        </a:p>
      </dsp:txBody>
      <dsp:txXfrm>
        <a:off x="766966" y="1421700"/>
        <a:ext cx="866082" cy="5289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569911" y="0"/>
            <a:ext cx="5716589" cy="6000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algn="ctr"/>
            <a:r>
              <a:rPr lang="de-CH" sz="1800" b="1" smtClean="0"/>
              <a:t>Bauprojekte 2016–2020</a:t>
            </a:r>
            <a:endParaRPr lang="de-CH" sz="1800" b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1942305" y="8542339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ctr"/>
            <a:fld id="{A7A53D60-7F32-447A-A7DF-8EBAFE7F0ED1}" type="slidenum">
              <a:rPr lang="de-CH" smtClean="0"/>
              <a:pPr algn="ctr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46791724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371600" y="229392"/>
            <a:ext cx="4000500" cy="5849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800"/>
            </a:lvl1pPr>
          </a:lstStyle>
          <a:p>
            <a:r>
              <a:rPr lang="de-CH" smtClean="0"/>
              <a:t>Bauprojekte 2016–2020</a:t>
            </a:r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9E6B76-51BC-4B94-BB00-186288631DF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80137954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7132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56602" algn="l" defTabSz="7132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13203" algn="l" defTabSz="7132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69805" algn="l" defTabSz="7132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426407" algn="l" defTabSz="7132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83009" algn="l" defTabSz="713203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6pPr>
    <a:lvl7pPr marL="2139610" algn="l" defTabSz="713203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7pPr>
    <a:lvl8pPr marL="2496212" algn="l" defTabSz="713203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8pPr>
    <a:lvl9pPr marL="2852814" algn="l" defTabSz="713203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60438" y="1143000"/>
            <a:ext cx="493712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9E6B76-51BC-4B94-BB00-186288631DFD}" type="slidenum">
              <a:rPr lang="de-CH" smtClean="0"/>
              <a:t>1</a:t>
            </a:fld>
            <a:endParaRPr lang="de-CH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CH" smtClean="0"/>
              <a:t>Bauprojekte 2016–2020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775909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60438" y="1143000"/>
            <a:ext cx="493712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9E6B76-51BC-4B94-BB00-186288631DFD}" type="slidenum">
              <a:rPr lang="de-CH" smtClean="0"/>
              <a:t>12</a:t>
            </a:fld>
            <a:endParaRPr lang="de-CH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CH" smtClean="0"/>
              <a:t>Bauprojekte 2016–2020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453584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60438" y="1143000"/>
            <a:ext cx="493712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9E6B76-51BC-4B94-BB00-186288631DFD}" type="slidenum">
              <a:rPr lang="de-CH" smtClean="0"/>
              <a:t>13</a:t>
            </a:fld>
            <a:endParaRPr lang="de-CH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CH" smtClean="0"/>
              <a:t>Bauprojekte 2016–2020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60281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7057"/>
            <a:ext cx="9171316" cy="5729113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7" y="2003779"/>
            <a:ext cx="5826719" cy="1371918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rgbClr val="234F8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7" y="3375697"/>
            <a:ext cx="5826719" cy="914083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234F82"/>
                </a:solidFill>
              </a:defRPr>
            </a:lvl1pPr>
          </a:lstStyle>
          <a:p>
            <a:fld id="{519D2A6D-494D-4AD6-9488-1C60B7A58394}" type="slidenum">
              <a:rPr lang="de-CH" smtClean="0"/>
              <a:pPr/>
              <a:t>‹Nr.›</a:t>
            </a:fld>
            <a:endParaRPr lang="de-CH"/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3839" y="297490"/>
            <a:ext cx="6075000" cy="819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427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10506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zwei Inhalte unter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624264"/>
            <a:ext cx="6347714" cy="211407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‹Nr.›</a:t>
            </a:fld>
            <a:endParaRPr lang="de-CH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609601" y="3890682"/>
            <a:ext cx="6347714" cy="1125922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9987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508000"/>
            <a:ext cx="6347714" cy="900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2" y="1621197"/>
            <a:ext cx="3088109" cy="34110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05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1621197"/>
            <a:ext cx="3088110" cy="34110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05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89269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508000"/>
            <a:ext cx="6347713" cy="900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00019"/>
            <a:ext cx="3090672" cy="480218"/>
          </a:xfrm>
        </p:spPr>
        <p:txBody>
          <a:bodyPr anchor="b">
            <a:noAutofit/>
          </a:bodyPr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741" y="2107636"/>
            <a:ext cx="3090672" cy="2875444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1500019"/>
            <a:ext cx="3090672" cy="480218"/>
          </a:xfrm>
        </p:spPr>
        <p:txBody>
          <a:bodyPr anchor="b">
            <a:noAutofit/>
          </a:bodyPr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93782" y="2107636"/>
            <a:ext cx="3090672" cy="2875444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50907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2250726"/>
            <a:ext cx="6347715" cy="1522151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3772873"/>
            <a:ext cx="6347715" cy="7170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BB5C-FAE5-417E-831E-4DDA876473A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369743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508000"/>
            <a:ext cx="6347714" cy="900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75908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ier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508000"/>
            <a:ext cx="6347714" cy="900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‹Nr.›</a:t>
            </a:fld>
            <a:endParaRPr lang="de-CH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7"/>
          </p:nvPr>
        </p:nvSpPr>
        <p:spPr>
          <a:xfrm>
            <a:off x="609600" y="1505674"/>
            <a:ext cx="2969419" cy="350573"/>
          </a:xfrm>
        </p:spPr>
        <p:txBody>
          <a:bodyPr/>
          <a:lstStyle>
            <a:lvl1pPr marL="0" indent="0">
              <a:buNone/>
              <a:defRPr/>
            </a:lvl1pPr>
            <a:lvl2pPr marL="270272" indent="0">
              <a:buNone/>
              <a:defRPr/>
            </a:lvl2pPr>
            <a:lvl3pPr marL="541735" indent="0">
              <a:buNone/>
              <a:defRPr/>
            </a:lvl3pPr>
            <a:lvl4pPr marL="875109" indent="0">
              <a:buNone/>
              <a:defRPr/>
            </a:lvl4pPr>
            <a:lvl5pPr marL="1073944" indent="0">
              <a:buNone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2" name="Textplatzhalter 10"/>
          <p:cNvSpPr>
            <a:spLocks noGrp="1"/>
          </p:cNvSpPr>
          <p:nvPr>
            <p:ph type="body" sz="quarter" idx="18"/>
          </p:nvPr>
        </p:nvSpPr>
        <p:spPr>
          <a:xfrm>
            <a:off x="3995602" y="1505674"/>
            <a:ext cx="2969419" cy="350573"/>
          </a:xfrm>
        </p:spPr>
        <p:txBody>
          <a:bodyPr/>
          <a:lstStyle>
            <a:lvl1pPr marL="0" indent="0">
              <a:buNone/>
              <a:defRPr/>
            </a:lvl1pPr>
            <a:lvl2pPr marL="270272" indent="0">
              <a:buNone/>
              <a:defRPr/>
            </a:lvl2pPr>
            <a:lvl3pPr marL="541735" indent="0">
              <a:buNone/>
              <a:defRPr/>
            </a:lvl3pPr>
            <a:lvl4pPr marL="875109" indent="0">
              <a:buNone/>
              <a:defRPr/>
            </a:lvl4pPr>
            <a:lvl5pPr marL="1073944" indent="0">
              <a:buNone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4" name="Textplatzhalter 10"/>
          <p:cNvSpPr>
            <a:spLocks noGrp="1"/>
          </p:cNvSpPr>
          <p:nvPr>
            <p:ph type="body" sz="quarter" idx="19"/>
          </p:nvPr>
        </p:nvSpPr>
        <p:spPr>
          <a:xfrm>
            <a:off x="609600" y="3589269"/>
            <a:ext cx="2969419" cy="350573"/>
          </a:xfrm>
        </p:spPr>
        <p:txBody>
          <a:bodyPr/>
          <a:lstStyle>
            <a:lvl1pPr marL="0" indent="0">
              <a:buNone/>
              <a:defRPr/>
            </a:lvl1pPr>
            <a:lvl2pPr marL="270272" indent="0">
              <a:buNone/>
              <a:defRPr/>
            </a:lvl2pPr>
            <a:lvl3pPr marL="541735" indent="0">
              <a:buNone/>
              <a:defRPr/>
            </a:lvl3pPr>
            <a:lvl4pPr marL="875109" indent="0">
              <a:buNone/>
              <a:defRPr/>
            </a:lvl4pPr>
            <a:lvl5pPr marL="1073944" indent="0">
              <a:buNone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5" name="Textplatzhalter 10"/>
          <p:cNvSpPr>
            <a:spLocks noGrp="1"/>
          </p:cNvSpPr>
          <p:nvPr>
            <p:ph type="body" sz="quarter" idx="20"/>
          </p:nvPr>
        </p:nvSpPr>
        <p:spPr>
          <a:xfrm>
            <a:off x="3995602" y="3589269"/>
            <a:ext cx="2969419" cy="350573"/>
          </a:xfrm>
        </p:spPr>
        <p:txBody>
          <a:bodyPr/>
          <a:lstStyle>
            <a:lvl1pPr marL="0" indent="0">
              <a:buNone/>
              <a:defRPr/>
            </a:lvl1pPr>
            <a:lvl2pPr marL="270272" indent="0">
              <a:buNone/>
              <a:defRPr/>
            </a:lvl2pPr>
            <a:lvl3pPr marL="541735" indent="0">
              <a:buNone/>
              <a:defRPr/>
            </a:lvl3pPr>
            <a:lvl4pPr marL="875109" indent="0">
              <a:buNone/>
              <a:defRPr/>
            </a:lvl4pPr>
            <a:lvl5pPr marL="1073944" indent="0">
              <a:buNone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7" name="Inhaltsplatzhalter 16"/>
          <p:cNvSpPr>
            <a:spLocks noGrp="1"/>
          </p:cNvSpPr>
          <p:nvPr>
            <p:ph sz="quarter" idx="21"/>
          </p:nvPr>
        </p:nvSpPr>
        <p:spPr>
          <a:xfrm>
            <a:off x="609600" y="1880438"/>
            <a:ext cx="2969419" cy="1439333"/>
          </a:xfrm>
        </p:spPr>
        <p:txBody>
          <a:bodyPr/>
          <a:lstStyle>
            <a:lvl1pPr marL="0" indent="0">
              <a:buNone/>
              <a:defRPr/>
            </a:lvl1pPr>
            <a:lvl2pPr marL="270272" indent="0">
              <a:buNone/>
              <a:defRPr/>
            </a:lvl2pPr>
            <a:lvl3pPr marL="541735" indent="0">
              <a:buNone/>
              <a:defRPr/>
            </a:lvl3pPr>
            <a:lvl4pPr marL="875109" indent="0">
              <a:buNone/>
              <a:defRPr/>
            </a:lvl4pPr>
            <a:lvl5pPr marL="1073944" indent="0">
              <a:buNone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18" name="Inhaltsplatzhalter 16"/>
          <p:cNvSpPr>
            <a:spLocks noGrp="1"/>
          </p:cNvSpPr>
          <p:nvPr>
            <p:ph sz="quarter" idx="22"/>
          </p:nvPr>
        </p:nvSpPr>
        <p:spPr>
          <a:xfrm>
            <a:off x="3995602" y="1880438"/>
            <a:ext cx="2969419" cy="1439333"/>
          </a:xfrm>
        </p:spPr>
        <p:txBody>
          <a:bodyPr/>
          <a:lstStyle>
            <a:lvl1pPr marL="0" indent="0">
              <a:buNone/>
              <a:defRPr/>
            </a:lvl1pPr>
            <a:lvl2pPr marL="270272" indent="0">
              <a:buNone/>
              <a:defRPr/>
            </a:lvl2pPr>
            <a:lvl3pPr marL="541735" indent="0">
              <a:buNone/>
              <a:defRPr/>
            </a:lvl3pPr>
            <a:lvl4pPr marL="875109" indent="0">
              <a:buNone/>
              <a:defRPr/>
            </a:lvl4pPr>
            <a:lvl5pPr marL="1073944" indent="0">
              <a:buNone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19" name="Inhaltsplatzhalter 16"/>
          <p:cNvSpPr>
            <a:spLocks noGrp="1"/>
          </p:cNvSpPr>
          <p:nvPr>
            <p:ph sz="quarter" idx="23"/>
          </p:nvPr>
        </p:nvSpPr>
        <p:spPr>
          <a:xfrm>
            <a:off x="609600" y="3964033"/>
            <a:ext cx="2969419" cy="1439333"/>
          </a:xfrm>
        </p:spPr>
        <p:txBody>
          <a:bodyPr/>
          <a:lstStyle>
            <a:lvl1pPr marL="0" indent="0">
              <a:buNone/>
              <a:defRPr/>
            </a:lvl1pPr>
            <a:lvl2pPr marL="270272" indent="0">
              <a:buNone/>
              <a:defRPr/>
            </a:lvl2pPr>
            <a:lvl3pPr marL="541735" indent="0">
              <a:buNone/>
              <a:defRPr/>
            </a:lvl3pPr>
            <a:lvl4pPr marL="875109" indent="0">
              <a:buNone/>
              <a:defRPr/>
            </a:lvl4pPr>
            <a:lvl5pPr marL="1073944" indent="0">
              <a:buNone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20" name="Inhaltsplatzhalter 16"/>
          <p:cNvSpPr>
            <a:spLocks noGrp="1"/>
          </p:cNvSpPr>
          <p:nvPr>
            <p:ph sz="quarter" idx="24"/>
          </p:nvPr>
        </p:nvSpPr>
        <p:spPr>
          <a:xfrm>
            <a:off x="3995602" y="3964033"/>
            <a:ext cx="2969419" cy="1439333"/>
          </a:xfrm>
        </p:spPr>
        <p:txBody>
          <a:bodyPr/>
          <a:lstStyle>
            <a:lvl1pPr marL="0" indent="0">
              <a:buNone/>
              <a:defRPr/>
            </a:lvl1pPr>
            <a:lvl2pPr marL="270272" indent="0">
              <a:buNone/>
              <a:defRPr/>
            </a:lvl2pPr>
            <a:lvl3pPr marL="541735" indent="0">
              <a:buNone/>
              <a:defRPr/>
            </a:lvl3pPr>
            <a:lvl4pPr marL="875109" indent="0">
              <a:buNone/>
              <a:defRPr/>
            </a:lvl4pPr>
            <a:lvl5pPr marL="1073944" indent="0">
              <a:buNone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94656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508000"/>
            <a:ext cx="6347714" cy="900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‹Nr.›</a:t>
            </a:fld>
            <a:endParaRPr lang="de-CH"/>
          </a:p>
        </p:txBody>
      </p:sp>
      <p:sp>
        <p:nvSpPr>
          <p:cNvPr id="18" name="Inhaltsplatzhalter 17"/>
          <p:cNvSpPr>
            <a:spLocks noGrp="1"/>
          </p:cNvSpPr>
          <p:nvPr>
            <p:ph sz="quarter" idx="18"/>
          </p:nvPr>
        </p:nvSpPr>
        <p:spPr>
          <a:xfrm>
            <a:off x="609599" y="1543243"/>
            <a:ext cx="2970000" cy="1950000"/>
          </a:xfrm>
        </p:spPr>
        <p:txBody>
          <a:bodyPr/>
          <a:lstStyle>
            <a:lvl1pPr marL="0" indent="0">
              <a:buNone/>
              <a:defRPr/>
            </a:lvl1pPr>
            <a:lvl2pPr marL="270272" indent="0">
              <a:buNone/>
              <a:defRPr/>
            </a:lvl2pPr>
            <a:lvl3pPr marL="541735" indent="0">
              <a:buNone/>
              <a:defRPr/>
            </a:lvl3pPr>
            <a:lvl4pPr marL="875109" indent="0">
              <a:buNone/>
              <a:defRPr/>
            </a:lvl4pPr>
            <a:lvl5pPr marL="1073944" indent="0">
              <a:buNone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19" name="Inhaltsplatzhalter 17"/>
          <p:cNvSpPr>
            <a:spLocks noGrp="1"/>
          </p:cNvSpPr>
          <p:nvPr>
            <p:ph sz="quarter" idx="19"/>
          </p:nvPr>
        </p:nvSpPr>
        <p:spPr>
          <a:xfrm>
            <a:off x="609599" y="3616136"/>
            <a:ext cx="2970000" cy="1950000"/>
          </a:xfrm>
        </p:spPr>
        <p:txBody>
          <a:bodyPr/>
          <a:lstStyle>
            <a:lvl1pPr marL="0" indent="0">
              <a:buNone/>
              <a:defRPr/>
            </a:lvl1pPr>
            <a:lvl2pPr marL="270272" indent="0">
              <a:buNone/>
              <a:defRPr/>
            </a:lvl2pPr>
            <a:lvl3pPr marL="541735" indent="0">
              <a:buNone/>
              <a:defRPr/>
            </a:lvl3pPr>
            <a:lvl4pPr marL="875109" indent="0">
              <a:buNone/>
              <a:defRPr/>
            </a:lvl4pPr>
            <a:lvl5pPr marL="1073944" indent="0">
              <a:buNone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20" name="Inhaltsplatzhalter 17"/>
          <p:cNvSpPr>
            <a:spLocks noGrp="1"/>
          </p:cNvSpPr>
          <p:nvPr>
            <p:ph sz="quarter" idx="20"/>
          </p:nvPr>
        </p:nvSpPr>
        <p:spPr>
          <a:xfrm>
            <a:off x="4080764" y="2557618"/>
            <a:ext cx="2970000" cy="1950000"/>
          </a:xfrm>
        </p:spPr>
        <p:txBody>
          <a:bodyPr/>
          <a:lstStyle>
            <a:lvl1pPr marL="0" indent="0">
              <a:buNone/>
              <a:defRPr/>
            </a:lvl1pPr>
            <a:lvl2pPr marL="270272" indent="0">
              <a:buNone/>
              <a:defRPr/>
            </a:lvl2pPr>
            <a:lvl3pPr marL="541735" indent="0">
              <a:buNone/>
              <a:defRPr/>
            </a:lvl3pPr>
            <a:lvl4pPr marL="875109" indent="0">
              <a:buNone/>
              <a:defRPr/>
            </a:lvl4pPr>
            <a:lvl5pPr marL="1073944" indent="0">
              <a:buNone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243809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pieren 18"/>
          <p:cNvGrpSpPr/>
          <p:nvPr/>
        </p:nvGrpSpPr>
        <p:grpSpPr>
          <a:xfrm>
            <a:off x="-8466" y="-7057"/>
            <a:ext cx="9171317" cy="5729113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7404533" y="4893733"/>
              <a:ext cx="1758317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508000"/>
            <a:ext cx="6347713" cy="900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624265"/>
            <a:ext cx="6347714" cy="34102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17" name="Freeform 15"/>
          <p:cNvSpPr/>
          <p:nvPr userDrawn="1"/>
        </p:nvSpPr>
        <p:spPr>
          <a:xfrm>
            <a:off x="7404535" y="4078113"/>
            <a:ext cx="1758317" cy="1636889"/>
          </a:xfrm>
          <a:custGeom>
            <a:avLst/>
            <a:gdLst/>
            <a:ahLst/>
            <a:cxnLst/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65401" y="5168946"/>
            <a:ext cx="512638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bg1"/>
                </a:solidFill>
              </a:defRPr>
            </a:lvl1pPr>
          </a:lstStyle>
          <a:p>
            <a:fld id="{519D2A6D-494D-4AD6-9488-1C60B7A58394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07002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342900" rtl="0" eaLnBrk="1" latinLnBrk="0" hangingPunct="1">
        <a:spcBef>
          <a:spcPct val="0"/>
        </a:spcBef>
        <a:buNone/>
        <a:tabLst>
          <a:tab pos="2424113" algn="l"/>
        </a:tabLst>
        <a:defRPr sz="2700" kern="1200">
          <a:solidFill>
            <a:srgbClr val="234F8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rgbClr val="234F82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1735" indent="-271463" algn="l" defTabSz="342900" rtl="0" eaLnBrk="1" latinLnBrk="0" hangingPunct="1">
        <a:spcBef>
          <a:spcPts val="750"/>
        </a:spcBef>
        <a:spcAft>
          <a:spcPts val="0"/>
        </a:spcAft>
        <a:buClr>
          <a:srgbClr val="234F82"/>
        </a:buClr>
        <a:buSzPct val="80000"/>
        <a:buFont typeface="Wingdings 3" charset="2"/>
        <a:buChar char=""/>
        <a:defRPr sz="1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739379" indent="-197644" algn="l" defTabSz="342900" rtl="0" eaLnBrk="1" latinLnBrk="0" hangingPunct="1">
        <a:spcBef>
          <a:spcPts val="750"/>
        </a:spcBef>
        <a:spcAft>
          <a:spcPts val="0"/>
        </a:spcAft>
        <a:buClr>
          <a:srgbClr val="234F82"/>
        </a:buClr>
        <a:buSzPct val="80000"/>
        <a:buFont typeface="Wingdings 3" charset="2"/>
        <a:buChar char="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73944" indent="-198835" algn="l" defTabSz="342900" rtl="0" eaLnBrk="1" latinLnBrk="0" hangingPunct="1">
        <a:spcBef>
          <a:spcPts val="750"/>
        </a:spcBef>
        <a:spcAft>
          <a:spcPts val="0"/>
        </a:spcAft>
        <a:buClr>
          <a:srgbClr val="234F82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81113" indent="-207169" algn="l" defTabSz="342900" rtl="0" eaLnBrk="1" latinLnBrk="0" hangingPunct="1">
        <a:spcBef>
          <a:spcPts val="750"/>
        </a:spcBef>
        <a:spcAft>
          <a:spcPts val="0"/>
        </a:spcAft>
        <a:buClr>
          <a:srgbClr val="234F82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5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microsoft.com/office/2007/relationships/hdphoto" Target="../media/hdphoto2.wdp"/><Relationship Id="rId5" Type="http://schemas.openxmlformats.org/officeDocument/2006/relationships/image" Target="../media/image16.png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/>
              <a:t>Bauprojekte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/>
              <a:t>2016–2020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6370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Die vier Seitenansichten</a:t>
            </a:r>
            <a:endParaRPr lang="de-CH" dirty="0"/>
          </a:p>
        </p:txBody>
      </p:sp>
      <p:sp>
        <p:nvSpPr>
          <p:cNvPr id="24" name="Textplatzhalter 23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lnSpcReduction="10000"/>
          </a:bodyPr>
          <a:lstStyle/>
          <a:p>
            <a:r>
              <a:rPr lang="de-CH" dirty="0" smtClean="0"/>
              <a:t>Ostseite (Haupteingang)</a:t>
            </a:r>
            <a:endParaRPr lang="de-CH" dirty="0"/>
          </a:p>
        </p:txBody>
      </p:sp>
      <p:sp>
        <p:nvSpPr>
          <p:cNvPr id="25" name="Textplatzhalter 24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lang="de-CH" dirty="0" smtClean="0"/>
              <a:t>Nordseite</a:t>
            </a:r>
            <a:endParaRPr lang="de-CH" dirty="0"/>
          </a:p>
        </p:txBody>
      </p:sp>
      <p:sp>
        <p:nvSpPr>
          <p:cNvPr id="26" name="Textplatzhalter 25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CH" dirty="0" smtClean="0"/>
              <a:t>Westseite (Hintereingang)</a:t>
            </a:r>
            <a:endParaRPr lang="de-CH" dirty="0"/>
          </a:p>
        </p:txBody>
      </p:sp>
      <p:sp>
        <p:nvSpPr>
          <p:cNvPr id="27" name="Textplatzhalter 26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lang="de-CH" dirty="0" smtClean="0"/>
              <a:t>Südseite</a:t>
            </a:r>
            <a:endParaRPr lang="de-CH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sz="quarter" idx="2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0485" y="2257425"/>
            <a:ext cx="2875191" cy="819150"/>
          </a:xfrm>
        </p:spPr>
      </p:pic>
      <p:pic>
        <p:nvPicPr>
          <p:cNvPr id="7" name="Inhaltsplatzhalter 6"/>
          <p:cNvPicPr>
            <a:picLocks noGrp="1" noChangeAspect="1"/>
          </p:cNvPicPr>
          <p:nvPr>
            <p:ph sz="quarter" idx="2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738" y="2221220"/>
            <a:ext cx="2777571" cy="756000"/>
          </a:xfrm>
        </p:spPr>
      </p:pic>
      <p:pic>
        <p:nvPicPr>
          <p:cNvPr id="9" name="Inhaltsplatzhalter 8"/>
          <p:cNvPicPr>
            <a:picLocks noGrp="1" noChangeAspect="1"/>
          </p:cNvPicPr>
          <p:nvPr>
            <p:ph sz="quarter" idx="24"/>
          </p:nvPr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5261" y="4142952"/>
            <a:ext cx="3348000" cy="806405"/>
          </a:xfrm>
        </p:spPr>
      </p:pic>
      <p:pic>
        <p:nvPicPr>
          <p:cNvPr id="11" name="Inhaltsplatzhalter 10"/>
          <p:cNvPicPr>
            <a:picLocks noGrp="1" noChangeAspect="1"/>
          </p:cNvPicPr>
          <p:nvPr>
            <p:ph sz="quarter" idx="23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1" y="4051826"/>
            <a:ext cx="2858668" cy="864000"/>
          </a:xfrm>
        </p:spPr>
      </p:pic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10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16767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25" grpId="0" build="p"/>
      <p:bldP spid="26" grpId="0" build="p"/>
      <p:bldP spid="2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Oberstes Stockwerk</a:t>
            </a:r>
            <a:endParaRPr lang="de-CH" dirty="0"/>
          </a:p>
        </p:txBody>
      </p:sp>
      <p:pic>
        <p:nvPicPr>
          <p:cNvPr id="12" name="Inhaltsplatzhalter 11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265"/>
          <a:stretch/>
        </p:blipFill>
        <p:spPr>
          <a:xfrm>
            <a:off x="1476375" y="1566865"/>
            <a:ext cx="4667250" cy="3069431"/>
          </a:xfrm>
        </p:spPr>
      </p:pic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11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7866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Grundrisse der Zimmer</a:t>
            </a:r>
            <a:endParaRPr lang="de-CH" dirty="0"/>
          </a:p>
        </p:txBody>
      </p:sp>
      <p:pic>
        <p:nvPicPr>
          <p:cNvPr id="3" name="Inhaltsplatzhalter 2"/>
          <p:cNvPicPr>
            <a:picLocks noGrp="1" noChangeAspect="1"/>
          </p:cNvPicPr>
          <p:nvPr>
            <p:ph sz="quarter" idx="18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513" y="1675210"/>
            <a:ext cx="2747594" cy="1754981"/>
          </a:xfrm>
        </p:spPr>
      </p:pic>
      <p:pic>
        <p:nvPicPr>
          <p:cNvPr id="9" name="Inhaltsplatzhalter 8"/>
          <p:cNvPicPr>
            <a:picLocks noGrp="1" noChangeAspect="1"/>
          </p:cNvPicPr>
          <p:nvPr>
            <p:ph sz="quarter" idx="2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0272" y="2702429"/>
            <a:ext cx="2970609" cy="1524579"/>
          </a:xfrm>
        </p:spPr>
      </p:pic>
      <p:pic>
        <p:nvPicPr>
          <p:cNvPr id="11" name="Inhaltsplatzhalter 10"/>
          <p:cNvPicPr>
            <a:picLocks noGrp="1" noChangeAspect="1"/>
          </p:cNvPicPr>
          <p:nvPr>
            <p:ph sz="quarter" idx="19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66" y="3814876"/>
            <a:ext cx="2970609" cy="1204687"/>
          </a:xfrm>
        </p:spPr>
      </p:pic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12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8699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3D-Ansicht der Zimmer</a:t>
            </a:r>
            <a:endParaRPr lang="de-CH" dirty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sz="quarter" idx="19"/>
          </p:nvPr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66" y="3836300"/>
            <a:ext cx="3451709" cy="1350000"/>
          </a:xfrm>
        </p:spPr>
      </p:pic>
      <p:pic>
        <p:nvPicPr>
          <p:cNvPr id="7" name="Inhaltsplatzhalter 6"/>
          <p:cNvPicPr>
            <a:picLocks noGrp="1" noChangeAspect="1"/>
          </p:cNvPicPr>
          <p:nvPr>
            <p:ph sz="quarter" idx="20"/>
          </p:nvPr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2974" y="2256040"/>
            <a:ext cx="3509705" cy="1377000"/>
          </a:xfrm>
        </p:spPr>
      </p:pic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13</a:t>
            </a:fld>
            <a:endParaRPr lang="de-CH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sz="quarter" idx="18"/>
          </p:nvPr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602487"/>
            <a:ext cx="2970213" cy="1830575"/>
          </a:xfrm>
        </p:spPr>
      </p:pic>
    </p:spTree>
    <p:extLst>
      <p:ext uri="{BB962C8B-B14F-4D97-AF65-F5344CB8AC3E}">
        <p14:creationId xmlns:p14="http://schemas.microsoft.com/office/powerpoint/2010/main" val="71368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Umbau Kellergeschoss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BB5C-FAE5-417E-831E-4DDA876473AE}" type="slidenum">
              <a:rPr lang="de-CH" smtClean="0"/>
              <a:t>14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5771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Begründung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Schwinger ziehen in eigene Halle um</a:t>
            </a:r>
          </a:p>
          <a:p>
            <a:r>
              <a:rPr lang="de-CH" dirty="0" smtClean="0"/>
              <a:t>RC Willisau boomt</a:t>
            </a:r>
          </a:p>
          <a:p>
            <a:r>
              <a:rPr lang="de-CH" dirty="0" smtClean="0"/>
              <a:t>Nationalkader müssen Trainings staffeln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15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1358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Umbau Kellergeschoss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>
          <a:xfrm>
            <a:off x="1600199" y="1473842"/>
            <a:ext cx="2318004" cy="432197"/>
          </a:xfrm>
        </p:spPr>
        <p:txBody>
          <a:bodyPr/>
          <a:lstStyle/>
          <a:p>
            <a:r>
              <a:rPr lang="de-CH" dirty="0" smtClean="0"/>
              <a:t>Bisher</a:t>
            </a:r>
            <a:endParaRPr lang="de-CH" dirty="0"/>
          </a:p>
        </p:txBody>
      </p:sp>
      <p:grpSp>
        <p:nvGrpSpPr>
          <p:cNvPr id="20" name="Gruppieren 19"/>
          <p:cNvGrpSpPr/>
          <p:nvPr/>
        </p:nvGrpSpPr>
        <p:grpSpPr>
          <a:xfrm>
            <a:off x="1620851" y="2030675"/>
            <a:ext cx="1076370" cy="1883648"/>
            <a:chOff x="2161135" y="2326567"/>
            <a:chExt cx="1435160" cy="2511530"/>
          </a:xfrm>
        </p:grpSpPr>
        <p:sp>
          <p:nvSpPr>
            <p:cNvPr id="6" name="Freihandform 5"/>
            <p:cNvSpPr/>
            <p:nvPr/>
          </p:nvSpPr>
          <p:spPr>
            <a:xfrm>
              <a:off x="2161135" y="2326567"/>
              <a:ext cx="1435160" cy="717580"/>
            </a:xfrm>
            <a:custGeom>
              <a:avLst/>
              <a:gdLst>
                <a:gd name="connsiteX0" fmla="*/ 0 w 1435160"/>
                <a:gd name="connsiteY0" fmla="*/ 71758 h 717580"/>
                <a:gd name="connsiteX1" fmla="*/ 71758 w 1435160"/>
                <a:gd name="connsiteY1" fmla="*/ 0 h 717580"/>
                <a:gd name="connsiteX2" fmla="*/ 1363402 w 1435160"/>
                <a:gd name="connsiteY2" fmla="*/ 0 h 717580"/>
                <a:gd name="connsiteX3" fmla="*/ 1435160 w 1435160"/>
                <a:gd name="connsiteY3" fmla="*/ 71758 h 717580"/>
                <a:gd name="connsiteX4" fmla="*/ 1435160 w 1435160"/>
                <a:gd name="connsiteY4" fmla="*/ 645822 h 717580"/>
                <a:gd name="connsiteX5" fmla="*/ 1363402 w 1435160"/>
                <a:gd name="connsiteY5" fmla="*/ 717580 h 717580"/>
                <a:gd name="connsiteX6" fmla="*/ 71758 w 1435160"/>
                <a:gd name="connsiteY6" fmla="*/ 717580 h 717580"/>
                <a:gd name="connsiteX7" fmla="*/ 0 w 1435160"/>
                <a:gd name="connsiteY7" fmla="*/ 645822 h 717580"/>
                <a:gd name="connsiteX8" fmla="*/ 0 w 1435160"/>
                <a:gd name="connsiteY8" fmla="*/ 71758 h 717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5160" h="717580">
                  <a:moveTo>
                    <a:pt x="0" y="71758"/>
                  </a:moveTo>
                  <a:cubicBezTo>
                    <a:pt x="0" y="32127"/>
                    <a:pt x="32127" y="0"/>
                    <a:pt x="71758" y="0"/>
                  </a:cubicBezTo>
                  <a:lnTo>
                    <a:pt x="1363402" y="0"/>
                  </a:lnTo>
                  <a:cubicBezTo>
                    <a:pt x="1403033" y="0"/>
                    <a:pt x="1435160" y="32127"/>
                    <a:pt x="1435160" y="71758"/>
                  </a:cubicBezTo>
                  <a:lnTo>
                    <a:pt x="1435160" y="645822"/>
                  </a:lnTo>
                  <a:cubicBezTo>
                    <a:pt x="1435160" y="685453"/>
                    <a:pt x="1403033" y="717580"/>
                    <a:pt x="1363402" y="717580"/>
                  </a:cubicBezTo>
                  <a:lnTo>
                    <a:pt x="71758" y="717580"/>
                  </a:lnTo>
                  <a:cubicBezTo>
                    <a:pt x="32127" y="717580"/>
                    <a:pt x="0" y="685453"/>
                    <a:pt x="0" y="645822"/>
                  </a:cubicBezTo>
                  <a:lnTo>
                    <a:pt x="0" y="71758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0053" tIns="38623" rIns="50053" bIns="38623" numCol="1" spcCol="1270" anchor="ctr" anchorCtr="0">
              <a:noAutofit/>
            </a:bodyPr>
            <a:lstStyle/>
            <a:p>
              <a:pPr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1800" dirty="0"/>
                <a:t>Ringen</a:t>
              </a:r>
            </a:p>
          </p:txBody>
        </p:sp>
        <p:sp>
          <p:nvSpPr>
            <p:cNvPr id="9" name="Freihandform 8"/>
            <p:cNvSpPr/>
            <p:nvPr/>
          </p:nvSpPr>
          <p:spPr>
            <a:xfrm>
              <a:off x="2304651" y="3044147"/>
              <a:ext cx="143516" cy="53818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538185"/>
                  </a:lnTo>
                  <a:lnTo>
                    <a:pt x="143516" y="538185"/>
                  </a:lnTo>
                </a:path>
              </a:pathLst>
            </a:custGeom>
            <a:noFill/>
            <a:scene3d>
              <a:camera prst="orthographicFront"/>
              <a:lightRig rig="threePt" dir="t">
                <a:rot lat="0" lon="0" rev="7500000"/>
              </a:lightRig>
            </a:scene3d>
            <a:sp3d z="-40000" prstMaterial="matte"/>
          </p:spPr>
          <p:style>
            <a:lnRef idx="2">
              <a:schemeClr val="accent2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Freihandform 9"/>
            <p:cNvSpPr/>
            <p:nvPr/>
          </p:nvSpPr>
          <p:spPr>
            <a:xfrm>
              <a:off x="2448167" y="3223542"/>
              <a:ext cx="1148128" cy="717580"/>
            </a:xfrm>
            <a:custGeom>
              <a:avLst/>
              <a:gdLst>
                <a:gd name="connsiteX0" fmla="*/ 0 w 1148128"/>
                <a:gd name="connsiteY0" fmla="*/ 71758 h 717580"/>
                <a:gd name="connsiteX1" fmla="*/ 71758 w 1148128"/>
                <a:gd name="connsiteY1" fmla="*/ 0 h 717580"/>
                <a:gd name="connsiteX2" fmla="*/ 1076370 w 1148128"/>
                <a:gd name="connsiteY2" fmla="*/ 0 h 717580"/>
                <a:gd name="connsiteX3" fmla="*/ 1148128 w 1148128"/>
                <a:gd name="connsiteY3" fmla="*/ 71758 h 717580"/>
                <a:gd name="connsiteX4" fmla="*/ 1148128 w 1148128"/>
                <a:gd name="connsiteY4" fmla="*/ 645822 h 717580"/>
                <a:gd name="connsiteX5" fmla="*/ 1076370 w 1148128"/>
                <a:gd name="connsiteY5" fmla="*/ 717580 h 717580"/>
                <a:gd name="connsiteX6" fmla="*/ 71758 w 1148128"/>
                <a:gd name="connsiteY6" fmla="*/ 717580 h 717580"/>
                <a:gd name="connsiteX7" fmla="*/ 0 w 1148128"/>
                <a:gd name="connsiteY7" fmla="*/ 645822 h 717580"/>
                <a:gd name="connsiteX8" fmla="*/ 0 w 1148128"/>
                <a:gd name="connsiteY8" fmla="*/ 71758 h 717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8128" h="717580">
                  <a:moveTo>
                    <a:pt x="0" y="71758"/>
                  </a:moveTo>
                  <a:cubicBezTo>
                    <a:pt x="0" y="32127"/>
                    <a:pt x="32127" y="0"/>
                    <a:pt x="71758" y="0"/>
                  </a:cubicBezTo>
                  <a:lnTo>
                    <a:pt x="1076370" y="0"/>
                  </a:lnTo>
                  <a:cubicBezTo>
                    <a:pt x="1116001" y="0"/>
                    <a:pt x="1148128" y="32127"/>
                    <a:pt x="1148128" y="71758"/>
                  </a:cubicBezTo>
                  <a:lnTo>
                    <a:pt x="1148128" y="645822"/>
                  </a:lnTo>
                  <a:cubicBezTo>
                    <a:pt x="1148128" y="685453"/>
                    <a:pt x="1116001" y="717580"/>
                    <a:pt x="1076370" y="717580"/>
                  </a:cubicBezTo>
                  <a:lnTo>
                    <a:pt x="71758" y="717580"/>
                  </a:lnTo>
                  <a:cubicBezTo>
                    <a:pt x="32127" y="717580"/>
                    <a:pt x="0" y="685453"/>
                    <a:pt x="0" y="645822"/>
                  </a:cubicBezTo>
                  <a:lnTo>
                    <a:pt x="0" y="71758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z="-152400" extrusionH="63500" prstMaterial="dkEdge">
              <a:bevelT w="124450" h="16350" prst="relaxedInset"/>
              <a:contourClr>
                <a:schemeClr val="bg1"/>
              </a:contourClr>
            </a:sp3d>
          </p:spPr>
          <p:style>
            <a:lnRef idx="1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052" tIns="31955" rIns="40052" bIns="31955" numCol="1" spcCol="1270" anchor="ctr" anchorCtr="0">
              <a:noAutofit/>
            </a:bodyPr>
            <a:lstStyle/>
            <a:p>
              <a:pPr algn="ctr" defTabSz="56673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1275" dirty="0"/>
                <a:t>Matte</a:t>
              </a:r>
              <a:br>
                <a:rPr lang="de-CH" sz="1275" dirty="0"/>
              </a:br>
              <a:r>
                <a:rPr lang="de-CH" sz="1275" dirty="0"/>
                <a:t>10 m × 20 m</a:t>
              </a:r>
            </a:p>
          </p:txBody>
        </p:sp>
        <p:sp>
          <p:nvSpPr>
            <p:cNvPr id="13" name="Freihandform 12"/>
            <p:cNvSpPr/>
            <p:nvPr/>
          </p:nvSpPr>
          <p:spPr>
            <a:xfrm>
              <a:off x="2304651" y="3044147"/>
              <a:ext cx="143516" cy="1435160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435160"/>
                  </a:lnTo>
                  <a:lnTo>
                    <a:pt x="143516" y="1435160"/>
                  </a:lnTo>
                </a:path>
              </a:pathLst>
            </a:custGeom>
            <a:noFill/>
            <a:scene3d>
              <a:camera prst="orthographicFront"/>
              <a:lightRig rig="threePt" dir="t">
                <a:rot lat="0" lon="0" rev="7500000"/>
              </a:lightRig>
            </a:scene3d>
            <a:sp3d z="-40000" prstMaterial="matte"/>
          </p:spPr>
          <p:style>
            <a:lnRef idx="2">
              <a:schemeClr val="accent2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Freihandform 13"/>
            <p:cNvSpPr/>
            <p:nvPr/>
          </p:nvSpPr>
          <p:spPr>
            <a:xfrm>
              <a:off x="2448167" y="4120517"/>
              <a:ext cx="1148128" cy="717580"/>
            </a:xfrm>
            <a:custGeom>
              <a:avLst/>
              <a:gdLst>
                <a:gd name="connsiteX0" fmla="*/ 0 w 1148128"/>
                <a:gd name="connsiteY0" fmla="*/ 71758 h 717580"/>
                <a:gd name="connsiteX1" fmla="*/ 71758 w 1148128"/>
                <a:gd name="connsiteY1" fmla="*/ 0 h 717580"/>
                <a:gd name="connsiteX2" fmla="*/ 1076370 w 1148128"/>
                <a:gd name="connsiteY2" fmla="*/ 0 h 717580"/>
                <a:gd name="connsiteX3" fmla="*/ 1148128 w 1148128"/>
                <a:gd name="connsiteY3" fmla="*/ 71758 h 717580"/>
                <a:gd name="connsiteX4" fmla="*/ 1148128 w 1148128"/>
                <a:gd name="connsiteY4" fmla="*/ 645822 h 717580"/>
                <a:gd name="connsiteX5" fmla="*/ 1076370 w 1148128"/>
                <a:gd name="connsiteY5" fmla="*/ 717580 h 717580"/>
                <a:gd name="connsiteX6" fmla="*/ 71758 w 1148128"/>
                <a:gd name="connsiteY6" fmla="*/ 717580 h 717580"/>
                <a:gd name="connsiteX7" fmla="*/ 0 w 1148128"/>
                <a:gd name="connsiteY7" fmla="*/ 645822 h 717580"/>
                <a:gd name="connsiteX8" fmla="*/ 0 w 1148128"/>
                <a:gd name="connsiteY8" fmla="*/ 71758 h 717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8128" h="717580">
                  <a:moveTo>
                    <a:pt x="0" y="71758"/>
                  </a:moveTo>
                  <a:cubicBezTo>
                    <a:pt x="0" y="32127"/>
                    <a:pt x="32127" y="0"/>
                    <a:pt x="71758" y="0"/>
                  </a:cubicBezTo>
                  <a:lnTo>
                    <a:pt x="1076370" y="0"/>
                  </a:lnTo>
                  <a:cubicBezTo>
                    <a:pt x="1116001" y="0"/>
                    <a:pt x="1148128" y="32127"/>
                    <a:pt x="1148128" y="71758"/>
                  </a:cubicBezTo>
                  <a:lnTo>
                    <a:pt x="1148128" y="645822"/>
                  </a:lnTo>
                  <a:cubicBezTo>
                    <a:pt x="1148128" y="685453"/>
                    <a:pt x="1116001" y="717580"/>
                    <a:pt x="1076370" y="717580"/>
                  </a:cubicBezTo>
                  <a:lnTo>
                    <a:pt x="71758" y="717580"/>
                  </a:lnTo>
                  <a:cubicBezTo>
                    <a:pt x="32127" y="717580"/>
                    <a:pt x="0" y="685453"/>
                    <a:pt x="0" y="645822"/>
                  </a:cubicBezTo>
                  <a:lnTo>
                    <a:pt x="0" y="71758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z="-152400" extrusionH="63500" prstMaterial="dkEdge">
              <a:bevelT w="124450" h="16350" prst="relaxedInset"/>
              <a:contourClr>
                <a:schemeClr val="bg1"/>
              </a:contourClr>
            </a:sp3d>
          </p:spPr>
          <p:style>
            <a:lnRef idx="1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052" tIns="31955" rIns="40052" bIns="31955" numCol="1" spcCol="1270" anchor="ctr" anchorCtr="0">
              <a:noAutofit/>
            </a:bodyPr>
            <a:lstStyle/>
            <a:p>
              <a:pPr algn="ctr" defTabSz="56673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1275" dirty="0"/>
                <a:t>Material</a:t>
              </a:r>
              <a:br>
                <a:rPr lang="de-CH" sz="1275" dirty="0"/>
              </a:br>
              <a:r>
                <a:rPr lang="de-CH" sz="1275" dirty="0"/>
                <a:t>10 m × 2 m</a:t>
              </a:r>
            </a:p>
          </p:txBody>
        </p:sp>
      </p:grpSp>
      <p:sp>
        <p:nvSpPr>
          <p:cNvPr id="17" name="Freihandform 16"/>
          <p:cNvSpPr/>
          <p:nvPr/>
        </p:nvSpPr>
        <p:spPr>
          <a:xfrm>
            <a:off x="3073951" y="2568862"/>
            <a:ext cx="107637" cy="40363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538185"/>
                </a:lnTo>
                <a:lnTo>
                  <a:pt x="143516" y="538185"/>
                </a:lnTo>
              </a:path>
            </a:pathLst>
          </a:custGeom>
          <a:noFill/>
          <a:scene3d>
            <a:camera prst="orthographicFront"/>
            <a:lightRig rig="threePt" dir="t">
              <a:rot lat="0" lon="0" rev="7500000"/>
            </a:lightRig>
          </a:scene3d>
          <a:sp3d z="-40000" prstMaterial="matte"/>
        </p:spPr>
        <p:style>
          <a:lnRef idx="2">
            <a:schemeClr val="accent2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21" name="Gruppieren 20"/>
          <p:cNvGrpSpPr/>
          <p:nvPr/>
        </p:nvGrpSpPr>
        <p:grpSpPr>
          <a:xfrm>
            <a:off x="2966314" y="2030677"/>
            <a:ext cx="1076370" cy="1210916"/>
            <a:chOff x="3955085" y="2326567"/>
            <a:chExt cx="1435160" cy="1614555"/>
          </a:xfrm>
        </p:grpSpPr>
        <p:sp>
          <p:nvSpPr>
            <p:cNvPr id="15" name="Freihandform 14"/>
            <p:cNvSpPr/>
            <p:nvPr/>
          </p:nvSpPr>
          <p:spPr>
            <a:xfrm>
              <a:off x="3955085" y="2326567"/>
              <a:ext cx="1435160" cy="717580"/>
            </a:xfrm>
            <a:custGeom>
              <a:avLst/>
              <a:gdLst>
                <a:gd name="connsiteX0" fmla="*/ 0 w 1435160"/>
                <a:gd name="connsiteY0" fmla="*/ 71758 h 717580"/>
                <a:gd name="connsiteX1" fmla="*/ 71758 w 1435160"/>
                <a:gd name="connsiteY1" fmla="*/ 0 h 717580"/>
                <a:gd name="connsiteX2" fmla="*/ 1363402 w 1435160"/>
                <a:gd name="connsiteY2" fmla="*/ 0 h 717580"/>
                <a:gd name="connsiteX3" fmla="*/ 1435160 w 1435160"/>
                <a:gd name="connsiteY3" fmla="*/ 71758 h 717580"/>
                <a:gd name="connsiteX4" fmla="*/ 1435160 w 1435160"/>
                <a:gd name="connsiteY4" fmla="*/ 645822 h 717580"/>
                <a:gd name="connsiteX5" fmla="*/ 1363402 w 1435160"/>
                <a:gd name="connsiteY5" fmla="*/ 717580 h 717580"/>
                <a:gd name="connsiteX6" fmla="*/ 71758 w 1435160"/>
                <a:gd name="connsiteY6" fmla="*/ 717580 h 717580"/>
                <a:gd name="connsiteX7" fmla="*/ 0 w 1435160"/>
                <a:gd name="connsiteY7" fmla="*/ 645822 h 717580"/>
                <a:gd name="connsiteX8" fmla="*/ 0 w 1435160"/>
                <a:gd name="connsiteY8" fmla="*/ 71758 h 717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5160" h="717580">
                  <a:moveTo>
                    <a:pt x="0" y="71758"/>
                  </a:moveTo>
                  <a:cubicBezTo>
                    <a:pt x="0" y="32127"/>
                    <a:pt x="32127" y="0"/>
                    <a:pt x="71758" y="0"/>
                  </a:cubicBezTo>
                  <a:lnTo>
                    <a:pt x="1363402" y="0"/>
                  </a:lnTo>
                  <a:cubicBezTo>
                    <a:pt x="1403033" y="0"/>
                    <a:pt x="1435160" y="32127"/>
                    <a:pt x="1435160" y="71758"/>
                  </a:cubicBezTo>
                  <a:lnTo>
                    <a:pt x="1435160" y="645822"/>
                  </a:lnTo>
                  <a:cubicBezTo>
                    <a:pt x="1435160" y="685453"/>
                    <a:pt x="1403033" y="717580"/>
                    <a:pt x="1363402" y="717580"/>
                  </a:cubicBezTo>
                  <a:lnTo>
                    <a:pt x="71758" y="717580"/>
                  </a:lnTo>
                  <a:cubicBezTo>
                    <a:pt x="32127" y="717580"/>
                    <a:pt x="0" y="685453"/>
                    <a:pt x="0" y="645822"/>
                  </a:cubicBezTo>
                  <a:lnTo>
                    <a:pt x="0" y="71758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0053" tIns="38623" rIns="50053" bIns="38623" numCol="1" spcCol="1270" anchor="ctr" anchorCtr="0">
              <a:noAutofit/>
            </a:bodyPr>
            <a:lstStyle/>
            <a:p>
              <a:pPr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1800" dirty="0"/>
                <a:t>Schwingen</a:t>
              </a:r>
            </a:p>
          </p:txBody>
        </p:sp>
        <p:sp>
          <p:nvSpPr>
            <p:cNvPr id="18" name="Freihandform 17"/>
            <p:cNvSpPr/>
            <p:nvPr/>
          </p:nvSpPr>
          <p:spPr>
            <a:xfrm>
              <a:off x="4242117" y="3223542"/>
              <a:ext cx="1148128" cy="717580"/>
            </a:xfrm>
            <a:custGeom>
              <a:avLst/>
              <a:gdLst>
                <a:gd name="connsiteX0" fmla="*/ 0 w 1148128"/>
                <a:gd name="connsiteY0" fmla="*/ 71758 h 717580"/>
                <a:gd name="connsiteX1" fmla="*/ 71758 w 1148128"/>
                <a:gd name="connsiteY1" fmla="*/ 0 h 717580"/>
                <a:gd name="connsiteX2" fmla="*/ 1076370 w 1148128"/>
                <a:gd name="connsiteY2" fmla="*/ 0 h 717580"/>
                <a:gd name="connsiteX3" fmla="*/ 1148128 w 1148128"/>
                <a:gd name="connsiteY3" fmla="*/ 71758 h 717580"/>
                <a:gd name="connsiteX4" fmla="*/ 1148128 w 1148128"/>
                <a:gd name="connsiteY4" fmla="*/ 645822 h 717580"/>
                <a:gd name="connsiteX5" fmla="*/ 1076370 w 1148128"/>
                <a:gd name="connsiteY5" fmla="*/ 717580 h 717580"/>
                <a:gd name="connsiteX6" fmla="*/ 71758 w 1148128"/>
                <a:gd name="connsiteY6" fmla="*/ 717580 h 717580"/>
                <a:gd name="connsiteX7" fmla="*/ 0 w 1148128"/>
                <a:gd name="connsiteY7" fmla="*/ 645822 h 717580"/>
                <a:gd name="connsiteX8" fmla="*/ 0 w 1148128"/>
                <a:gd name="connsiteY8" fmla="*/ 71758 h 717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8128" h="717580">
                  <a:moveTo>
                    <a:pt x="0" y="71758"/>
                  </a:moveTo>
                  <a:cubicBezTo>
                    <a:pt x="0" y="32127"/>
                    <a:pt x="32127" y="0"/>
                    <a:pt x="71758" y="0"/>
                  </a:cubicBezTo>
                  <a:lnTo>
                    <a:pt x="1076370" y="0"/>
                  </a:lnTo>
                  <a:cubicBezTo>
                    <a:pt x="1116001" y="0"/>
                    <a:pt x="1148128" y="32127"/>
                    <a:pt x="1148128" y="71758"/>
                  </a:cubicBezTo>
                  <a:lnTo>
                    <a:pt x="1148128" y="645822"/>
                  </a:lnTo>
                  <a:cubicBezTo>
                    <a:pt x="1148128" y="685453"/>
                    <a:pt x="1116001" y="717580"/>
                    <a:pt x="1076370" y="717580"/>
                  </a:cubicBezTo>
                  <a:lnTo>
                    <a:pt x="71758" y="717580"/>
                  </a:lnTo>
                  <a:cubicBezTo>
                    <a:pt x="32127" y="717580"/>
                    <a:pt x="0" y="685453"/>
                    <a:pt x="0" y="645822"/>
                  </a:cubicBezTo>
                  <a:lnTo>
                    <a:pt x="0" y="71758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z="-152400" extrusionH="63500" prstMaterial="dkEdge">
              <a:bevelT w="124450" h="16350" prst="relaxedInset"/>
              <a:contourClr>
                <a:schemeClr val="bg1"/>
              </a:contourClr>
            </a:sp3d>
          </p:spPr>
          <p:style>
            <a:lnRef idx="1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052" tIns="31955" rIns="40052" bIns="31955" numCol="1" spcCol="1270" anchor="ctr" anchorCtr="0">
              <a:noAutofit/>
            </a:bodyPr>
            <a:lstStyle/>
            <a:p>
              <a:pPr algn="ctr" defTabSz="56673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1275" dirty="0"/>
                <a:t>10 m × 13 m</a:t>
              </a:r>
            </a:p>
          </p:txBody>
        </p:sp>
      </p:grp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547805" y="1473842"/>
            <a:ext cx="2318004" cy="432197"/>
          </a:xfrm>
        </p:spPr>
        <p:txBody>
          <a:bodyPr/>
          <a:lstStyle/>
          <a:p>
            <a:r>
              <a:rPr lang="de-CH" dirty="0" smtClean="0"/>
              <a:t>Neu ab 2017</a:t>
            </a:r>
            <a:endParaRPr lang="de-CH" dirty="0"/>
          </a:p>
        </p:txBody>
      </p:sp>
      <p:graphicFrame>
        <p:nvGraphicFramePr>
          <p:cNvPr id="12" name="Inhaltsplatzhalter 11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53990569"/>
              </p:ext>
            </p:extLst>
          </p:nvPr>
        </p:nvGraphicFramePr>
        <p:xfrm>
          <a:off x="4101709" y="2011135"/>
          <a:ext cx="2175266" cy="19676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hteck 6"/>
          <p:cNvSpPr/>
          <p:nvPr/>
        </p:nvSpPr>
        <p:spPr>
          <a:xfrm>
            <a:off x="3234506" y="4011071"/>
            <a:ext cx="1188000" cy="54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de-CH" sz="1500" dirty="0"/>
              <a:t>Ringen</a:t>
            </a:r>
          </a:p>
        </p:txBody>
      </p:sp>
      <p:sp>
        <p:nvSpPr>
          <p:cNvPr id="8" name="Rechteck 7"/>
          <p:cNvSpPr/>
          <p:nvPr/>
        </p:nvSpPr>
        <p:spPr>
          <a:xfrm>
            <a:off x="3720506" y="4551071"/>
            <a:ext cx="702000" cy="54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050" dirty="0"/>
              <a:t>Schwingen</a:t>
            </a:r>
          </a:p>
        </p:txBody>
      </p:sp>
      <p:sp>
        <p:nvSpPr>
          <p:cNvPr id="28" name="Freihandform 27"/>
          <p:cNvSpPr/>
          <p:nvPr/>
        </p:nvSpPr>
        <p:spPr>
          <a:xfrm>
            <a:off x="3236870" y="4011071"/>
            <a:ext cx="1188000" cy="1080000"/>
          </a:xfrm>
          <a:custGeom>
            <a:avLst/>
            <a:gdLst>
              <a:gd name="connsiteX0" fmla="*/ 0 w 1584000"/>
              <a:gd name="connsiteY0" fmla="*/ 0 h 1440000"/>
              <a:gd name="connsiteX1" fmla="*/ 1584000 w 1584000"/>
              <a:gd name="connsiteY1" fmla="*/ 0 h 1440000"/>
              <a:gd name="connsiteX2" fmla="*/ 1584000 w 1584000"/>
              <a:gd name="connsiteY2" fmla="*/ 720000 h 1440000"/>
              <a:gd name="connsiteX3" fmla="*/ 1584000 w 1584000"/>
              <a:gd name="connsiteY3" fmla="*/ 1440000 h 1440000"/>
              <a:gd name="connsiteX4" fmla="*/ 648000 w 1584000"/>
              <a:gd name="connsiteY4" fmla="*/ 1440000 h 1440000"/>
              <a:gd name="connsiteX5" fmla="*/ 648000 w 1584000"/>
              <a:gd name="connsiteY5" fmla="*/ 720000 h 1440000"/>
              <a:gd name="connsiteX6" fmla="*/ 0 w 1584000"/>
              <a:gd name="connsiteY6" fmla="*/ 720000 h 14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84000" h="1440000">
                <a:moveTo>
                  <a:pt x="0" y="0"/>
                </a:moveTo>
                <a:lnTo>
                  <a:pt x="1584000" y="0"/>
                </a:lnTo>
                <a:lnTo>
                  <a:pt x="1584000" y="720000"/>
                </a:lnTo>
                <a:lnTo>
                  <a:pt x="1584000" y="1440000"/>
                </a:lnTo>
                <a:lnTo>
                  <a:pt x="648000" y="1440000"/>
                </a:lnTo>
                <a:lnTo>
                  <a:pt x="648000" y="720000"/>
                </a:lnTo>
                <a:lnTo>
                  <a:pt x="0" y="72000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 anchorCtr="0">
            <a:noAutofit/>
          </a:bodyPr>
          <a:lstStyle/>
          <a:p>
            <a:pPr algn="ctr"/>
            <a:r>
              <a:rPr lang="de-CH" sz="1500" dirty="0"/>
              <a:t>Ringen</a:t>
            </a:r>
          </a:p>
        </p:txBody>
      </p:sp>
      <p:sp>
        <p:nvSpPr>
          <p:cNvPr id="16" name="Rechteck 15"/>
          <p:cNvSpPr/>
          <p:nvPr/>
        </p:nvSpPr>
        <p:spPr>
          <a:xfrm>
            <a:off x="3230281" y="4011071"/>
            <a:ext cx="108000" cy="54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de-CH" sz="1200" dirty="0"/>
              <a:t>Mat</a:t>
            </a:r>
          </a:p>
        </p:txBody>
      </p:sp>
      <p:sp>
        <p:nvSpPr>
          <p:cNvPr id="22" name="Rechteck 21"/>
          <p:cNvSpPr/>
          <p:nvPr/>
        </p:nvSpPr>
        <p:spPr>
          <a:xfrm>
            <a:off x="3230281" y="4011071"/>
            <a:ext cx="189000" cy="54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de-CH" sz="1053" dirty="0"/>
              <a:t>Mat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16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65144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50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0" dur="50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1" dur="50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50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500" autoRev="1" fill="remov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3" dur="500" autoRev="1" fill="remove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4" dur="500" autoRev="1" fill="remove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500" autoRev="1" fill="remove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  <p:bldP spid="8" grpId="0" animBg="1"/>
      <p:bldP spid="28" grpId="0" animBg="1"/>
      <p:bldP spid="28" grpId="1" animBg="1"/>
      <p:bldP spid="22" grpId="0" animBg="1"/>
      <p:bldP spid="2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Neubau Unterkunft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730" y="1410966"/>
            <a:ext cx="4441846" cy="1151259"/>
          </a:xfrm>
          <a:prstGeom prst="rect">
            <a:avLst/>
          </a:prstGeom>
        </p:spPr>
      </p:pic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BB5C-FAE5-417E-831E-4DDA876473AE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9976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Massenlager	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pPr/>
              <a:t>3</a:t>
            </a:fld>
            <a:endParaRPr lang="de-CH"/>
          </a:p>
        </p:txBody>
      </p:sp>
      <p:pic>
        <p:nvPicPr>
          <p:cNvPr id="11" name="Inhaltsplatzhalter 10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990388"/>
            <a:ext cx="3863579" cy="2564606"/>
          </a:xfrm>
        </p:spPr>
      </p:pic>
      <p:sp>
        <p:nvSpPr>
          <p:cNvPr id="7" name="Legende mit Linie 2 6"/>
          <p:cNvSpPr/>
          <p:nvPr/>
        </p:nvSpPr>
        <p:spPr>
          <a:xfrm>
            <a:off x="6070999" y="2594626"/>
            <a:ext cx="1584000" cy="540000"/>
          </a:xfrm>
          <a:prstGeom prst="borderCallout2">
            <a:avLst>
              <a:gd name="adj1" fmla="val 25099"/>
              <a:gd name="adj2" fmla="val 201"/>
              <a:gd name="adj3" fmla="val 28275"/>
              <a:gd name="adj4" fmla="val -17200"/>
              <a:gd name="adj5" fmla="val 85986"/>
              <a:gd name="adj6" fmla="val -67063"/>
            </a:avLst>
          </a:prstGeom>
          <a:ln w="38100"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1800" dirty="0"/>
              <a:t>Hauptgebäude</a:t>
            </a:r>
          </a:p>
        </p:txBody>
      </p:sp>
      <p:sp>
        <p:nvSpPr>
          <p:cNvPr id="8" name="Legende mit Linie 2 7"/>
          <p:cNvSpPr/>
          <p:nvPr/>
        </p:nvSpPr>
        <p:spPr>
          <a:xfrm>
            <a:off x="5816668" y="1322007"/>
            <a:ext cx="1350000" cy="351000"/>
          </a:xfrm>
          <a:prstGeom prst="borderCallout2">
            <a:avLst>
              <a:gd name="adj1" fmla="val 31137"/>
              <a:gd name="adj2" fmla="val -811"/>
              <a:gd name="adj3" fmla="val 67113"/>
              <a:gd name="adj4" fmla="val -30614"/>
              <a:gd name="adj5" fmla="val 434617"/>
              <a:gd name="adj6" fmla="val -72058"/>
            </a:avLst>
          </a:prstGeom>
          <a:ln w="38100">
            <a:solidFill>
              <a:schemeClr val="accent2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800" dirty="0"/>
              <a:t>Hallenbad</a:t>
            </a:r>
          </a:p>
        </p:txBody>
      </p:sp>
      <p:sp>
        <p:nvSpPr>
          <p:cNvPr id="9" name="Legende mit Linie 2 8"/>
          <p:cNvSpPr/>
          <p:nvPr/>
        </p:nvSpPr>
        <p:spPr>
          <a:xfrm>
            <a:off x="1833656" y="1412589"/>
            <a:ext cx="1350000" cy="351000"/>
          </a:xfrm>
          <a:prstGeom prst="borderCallout2">
            <a:avLst>
              <a:gd name="adj1" fmla="val 37744"/>
              <a:gd name="adj2" fmla="val 100816"/>
              <a:gd name="adj3" fmla="val 40918"/>
              <a:gd name="adj4" fmla="val 135649"/>
              <a:gd name="adj5" fmla="val 271589"/>
              <a:gd name="adj6" fmla="val 176557"/>
            </a:avLst>
          </a:prstGeom>
          <a:ln w="38100">
            <a:solidFill>
              <a:schemeClr val="accent2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de-CH" sz="1800" dirty="0"/>
              <a:t>Pavillon</a:t>
            </a:r>
          </a:p>
        </p:txBody>
      </p:sp>
      <p:sp>
        <p:nvSpPr>
          <p:cNvPr id="15" name="Legende mit Linie 2 14"/>
          <p:cNvSpPr/>
          <p:nvPr/>
        </p:nvSpPr>
        <p:spPr>
          <a:xfrm>
            <a:off x="483656" y="2045464"/>
            <a:ext cx="1350000" cy="351000"/>
          </a:xfrm>
          <a:prstGeom prst="borderCallout2">
            <a:avLst>
              <a:gd name="adj1" fmla="val 37744"/>
              <a:gd name="adj2" fmla="val 100816"/>
              <a:gd name="adj3" fmla="val 46210"/>
              <a:gd name="adj4" fmla="val 110983"/>
              <a:gd name="adj5" fmla="val 168063"/>
              <a:gd name="adj6" fmla="val 137516"/>
            </a:avLst>
          </a:prstGeom>
          <a:ln w="38100">
            <a:solidFill>
              <a:schemeClr val="accent2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de-CH" sz="1800" dirty="0"/>
              <a:t>Berufsschule</a:t>
            </a:r>
          </a:p>
        </p:txBody>
      </p:sp>
      <p:sp>
        <p:nvSpPr>
          <p:cNvPr id="16" name="Legende mit Linie 2 15"/>
          <p:cNvSpPr/>
          <p:nvPr/>
        </p:nvSpPr>
        <p:spPr>
          <a:xfrm>
            <a:off x="3183656" y="4744778"/>
            <a:ext cx="1350000" cy="351000"/>
          </a:xfrm>
          <a:prstGeom prst="borderCallout2">
            <a:avLst>
              <a:gd name="adj1" fmla="val 31137"/>
              <a:gd name="adj2" fmla="val -811"/>
              <a:gd name="adj3" fmla="val 26408"/>
              <a:gd name="adj4" fmla="val -23558"/>
              <a:gd name="adj5" fmla="val -81524"/>
              <a:gd name="adj6" fmla="val -63608"/>
            </a:avLst>
          </a:prstGeom>
          <a:ln w="38100">
            <a:solidFill>
              <a:schemeClr val="accent2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800" dirty="0"/>
              <a:t>Tennishalle</a:t>
            </a:r>
          </a:p>
        </p:txBody>
      </p:sp>
    </p:spTree>
    <p:extLst>
      <p:ext uri="{BB962C8B-B14F-4D97-AF65-F5344CB8AC3E}">
        <p14:creationId xmlns:p14="http://schemas.microsoft.com/office/powerpoint/2010/main" val="113522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Massenlager in Zahlen</a:t>
            </a:r>
            <a:endParaRPr lang="de-CH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3737641"/>
              </p:ext>
            </p:extLst>
          </p:nvPr>
        </p:nvGraphicFramePr>
        <p:xfrm>
          <a:off x="609600" y="1747838"/>
          <a:ext cx="4761311" cy="1783080"/>
        </p:xfrm>
        <a:graphic>
          <a:graphicData uri="http://schemas.openxmlformats.org/drawingml/2006/table">
            <a:tbl>
              <a:tblPr firstRow="1" lastRow="1" bandRow="1">
                <a:tableStyleId>{0E3FDE45-AF77-4B5C-9715-49D594BDF05E}</a:tableStyleId>
              </a:tblPr>
              <a:tblGrid>
                <a:gridCol w="1248728"/>
                <a:gridCol w="2553251"/>
                <a:gridCol w="959332"/>
              </a:tblGrid>
              <a:tr h="297180">
                <a:tc>
                  <a:txBody>
                    <a:bodyPr/>
                    <a:lstStyle/>
                    <a:p>
                      <a:r>
                        <a:rPr lang="de-CH" sz="1500" dirty="0" smtClean="0"/>
                        <a:t>Gebäude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de-CH" sz="1500" dirty="0" smtClean="0"/>
                        <a:t>Typ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500" dirty="0" smtClean="0"/>
                        <a:t>Betten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de-CH" sz="1500" dirty="0" smtClean="0"/>
                        <a:t>Hallenbad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de-CH" sz="1500" dirty="0" smtClean="0"/>
                        <a:t>ML</a:t>
                      </a:r>
                      <a:r>
                        <a:rPr lang="de-CH" sz="1500" baseline="0" dirty="0" smtClean="0"/>
                        <a:t> mit wenig Tageslicht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500" dirty="0" smtClean="0"/>
                        <a:t>130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de-CH" sz="1500" dirty="0" smtClean="0"/>
                        <a:t>Pavillon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de-CH" sz="1500" dirty="0" smtClean="0"/>
                        <a:t>ML</a:t>
                      </a:r>
                      <a:r>
                        <a:rPr lang="de-CH" sz="1500" baseline="0" dirty="0" smtClean="0"/>
                        <a:t> mit Tageslicht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500" dirty="0" smtClean="0"/>
                        <a:t>50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de-CH" sz="1500" dirty="0" smtClean="0"/>
                        <a:t>Tennishalle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de-CH" sz="1500" dirty="0" smtClean="0"/>
                        <a:t>ML ohne Tageslicht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500" dirty="0" smtClean="0"/>
                        <a:t>80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de-CH" sz="1500" dirty="0" smtClean="0"/>
                        <a:t>ZSA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de-CH" sz="1500" dirty="0" smtClean="0"/>
                        <a:t>ML ohne Tageslicht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500" dirty="0" smtClean="0"/>
                        <a:t>60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de-CH" sz="1500" dirty="0" smtClean="0"/>
                        <a:t>Total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de-CH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500" dirty="0" smtClean="0"/>
                        <a:t>320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7" name="Inhaltsplatzhalter 6"/>
          <p:cNvSpPr>
            <a:spLocks noGrp="1"/>
          </p:cNvSpPr>
          <p:nvPr>
            <p:ph idx="13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Übernachtungen im Jahr</a:t>
            </a:r>
          </a:p>
          <a:p>
            <a:r>
              <a:rPr lang="de-CH" dirty="0"/>
              <a:t>M</a:t>
            </a:r>
            <a:r>
              <a:rPr lang="de-CH" dirty="0" smtClean="0"/>
              <a:t>ax</a:t>
            </a:r>
            <a:r>
              <a:rPr lang="de-CH" dirty="0" smtClean="0"/>
              <a:t>. 10 500</a:t>
            </a:r>
          </a:p>
          <a:p>
            <a:r>
              <a:rPr lang="de-CH" dirty="0"/>
              <a:t>M</a:t>
            </a:r>
            <a:r>
              <a:rPr lang="de-CH" dirty="0" smtClean="0"/>
              <a:t>ax</a:t>
            </a:r>
            <a:r>
              <a:rPr lang="de-CH" dirty="0" smtClean="0"/>
              <a:t>. Auslastung bei 10 %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8455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Rückmeldungen der Kurs- und Lagerteilnehmer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p</a:t>
            </a:r>
            <a:r>
              <a:rPr lang="de-CH" dirty="0" smtClean="0"/>
              <a:t>ositiv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 smtClean="0"/>
              <a:t>Sportinfrastruktur</a:t>
            </a:r>
          </a:p>
          <a:p>
            <a:r>
              <a:rPr lang="de-CH" dirty="0"/>
              <a:t>V</a:t>
            </a:r>
            <a:r>
              <a:rPr lang="de-CH" dirty="0" smtClean="0"/>
              <a:t>ielfältiges </a:t>
            </a:r>
            <a:r>
              <a:rPr lang="de-CH" dirty="0"/>
              <a:t>Angebot</a:t>
            </a:r>
          </a:p>
          <a:p>
            <a:r>
              <a:rPr lang="de-CH" dirty="0" smtClean="0"/>
              <a:t>Freundliches </a:t>
            </a:r>
            <a:r>
              <a:rPr lang="de-CH" dirty="0" smtClean="0"/>
              <a:t>Personal</a:t>
            </a:r>
          </a:p>
          <a:p>
            <a:r>
              <a:rPr lang="de-CH" dirty="0" smtClean="0"/>
              <a:t>Kurze </a:t>
            </a:r>
            <a:r>
              <a:rPr lang="de-CH" dirty="0" smtClean="0"/>
              <a:t>Wege</a:t>
            </a:r>
          </a:p>
          <a:p>
            <a:r>
              <a:rPr lang="de-CH" dirty="0"/>
              <a:t>G</a:t>
            </a:r>
            <a:r>
              <a:rPr lang="de-CH" dirty="0" smtClean="0"/>
              <a:t>rosse </a:t>
            </a:r>
            <a:r>
              <a:rPr lang="de-CH" dirty="0" smtClean="0"/>
              <a:t>Flexibilität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/>
              <a:t>g</a:t>
            </a:r>
            <a:r>
              <a:rPr lang="de-CH" dirty="0" smtClean="0"/>
              <a:t>ewünscht</a:t>
            </a:r>
            <a:endParaRPr lang="de-CH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de-CH" dirty="0"/>
              <a:t>M</a:t>
            </a:r>
            <a:r>
              <a:rPr lang="de-CH" dirty="0" smtClean="0"/>
              <a:t>oderne </a:t>
            </a:r>
            <a:r>
              <a:rPr lang="de-CH" dirty="0" smtClean="0"/>
              <a:t>Zimmer</a:t>
            </a:r>
          </a:p>
          <a:p>
            <a:pPr lvl="1"/>
            <a:r>
              <a:rPr lang="de-CH" dirty="0" smtClean="0"/>
              <a:t>Kleinere </a:t>
            </a:r>
            <a:r>
              <a:rPr lang="de-CH" dirty="0" smtClean="0"/>
              <a:t>Einheit</a:t>
            </a:r>
          </a:p>
          <a:p>
            <a:pPr lvl="1"/>
            <a:r>
              <a:rPr lang="de-CH" dirty="0" smtClean="0"/>
              <a:t>Mit </a:t>
            </a:r>
            <a:r>
              <a:rPr lang="de-CH" dirty="0" smtClean="0"/>
              <a:t>WC und Dusche</a:t>
            </a:r>
          </a:p>
          <a:p>
            <a:r>
              <a:rPr lang="de-CH" dirty="0" smtClean="0"/>
              <a:t>Lounge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3126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Ziele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Zeitgemässe </a:t>
            </a:r>
            <a:r>
              <a:rPr lang="de-CH" dirty="0" smtClean="0"/>
              <a:t>Unterkunft</a:t>
            </a:r>
          </a:p>
          <a:p>
            <a:r>
              <a:rPr lang="de-CH" dirty="0" smtClean="0"/>
              <a:t>Höherer </a:t>
            </a:r>
            <a:r>
              <a:rPr lang="de-CH" dirty="0" smtClean="0"/>
              <a:t>Komfort</a:t>
            </a:r>
            <a:endParaRPr lang="de-CH" dirty="0"/>
          </a:p>
          <a:p>
            <a:r>
              <a:rPr lang="de-CH" dirty="0" smtClean="0"/>
              <a:t>Bessere </a:t>
            </a:r>
            <a:r>
              <a:rPr lang="de-CH" dirty="0" smtClean="0"/>
              <a:t>Auslastung der Betten</a:t>
            </a:r>
          </a:p>
          <a:p>
            <a:r>
              <a:rPr lang="de-CH" dirty="0" smtClean="0"/>
              <a:t>Weniger </a:t>
            </a:r>
            <a:r>
              <a:rPr lang="de-CH" dirty="0" smtClean="0"/>
              <a:t>Absagen an Kurse und Lager</a:t>
            </a:r>
          </a:p>
          <a:p>
            <a:r>
              <a:rPr lang="de-CH" dirty="0" smtClean="0"/>
              <a:t>Anziehungspunkt für Seminare</a:t>
            </a:r>
          </a:p>
          <a:p>
            <a:r>
              <a:rPr lang="de-CH" dirty="0"/>
              <a:t>B</a:t>
            </a:r>
            <a:r>
              <a:rPr lang="de-CH" dirty="0" smtClean="0"/>
              <a:t>essere </a:t>
            </a:r>
            <a:r>
              <a:rPr lang="de-CH" dirty="0" smtClean="0"/>
              <a:t>Eingliederung in Jugend und Sport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43580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Ergebnisse der Bedarfsanalyse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30 Einbettzimmer</a:t>
            </a:r>
          </a:p>
          <a:p>
            <a:r>
              <a:rPr lang="de-CH" dirty="0" smtClean="0"/>
              <a:t>42 Zweibettzimmer</a:t>
            </a:r>
          </a:p>
          <a:p>
            <a:r>
              <a:rPr lang="de-CH" dirty="0" smtClean="0"/>
              <a:t>12 Vierbettzimmer</a:t>
            </a:r>
          </a:p>
          <a:p>
            <a:r>
              <a:rPr lang="de-CH" dirty="0" smtClean="0"/>
              <a:t>Eingangsbereich mit Lounge</a:t>
            </a:r>
          </a:p>
          <a:p>
            <a:r>
              <a:rPr lang="de-CH" dirty="0" smtClean="0"/>
              <a:t>Moderne </a:t>
            </a:r>
            <a:r>
              <a:rPr lang="de-CH" dirty="0" smtClean="0"/>
              <a:t>Zimmer mit</a:t>
            </a:r>
          </a:p>
          <a:p>
            <a:pPr lvl="1"/>
            <a:r>
              <a:rPr lang="de-CH" dirty="0" smtClean="0"/>
              <a:t>WC und Dusche</a:t>
            </a:r>
          </a:p>
          <a:p>
            <a:pPr lvl="1"/>
            <a:r>
              <a:rPr lang="de-CH" dirty="0" smtClean="0"/>
              <a:t>Arbeitstische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0894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535" y="1695450"/>
            <a:ext cx="4783352" cy="3174206"/>
          </a:xfr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Planung	</a:t>
            </a:r>
            <a:endParaRPr lang="de-CH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email">
            <a:duotone>
              <a:prstClr val="black"/>
              <a:srgbClr val="FFFF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718346">
            <a:off x="2289539" y="3479133"/>
            <a:ext cx="679244" cy="717936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8</a:t>
            </a:fld>
            <a:endParaRPr lang="de-CH"/>
          </a:p>
        </p:txBody>
      </p:sp>
      <p:sp>
        <p:nvSpPr>
          <p:cNvPr id="23" name="Rechteck 22"/>
          <p:cNvSpPr/>
          <p:nvPr/>
        </p:nvSpPr>
        <p:spPr>
          <a:xfrm>
            <a:off x="3105069" y="3671715"/>
            <a:ext cx="694297" cy="33277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053" dirty="0"/>
              <a:t>Neubau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7076" y="1902819"/>
            <a:ext cx="373643" cy="510803"/>
          </a:xfrm>
          <a:prstGeom prst="rect">
            <a:avLst/>
          </a:prstGeom>
        </p:spPr>
      </p:pic>
      <p:sp>
        <p:nvSpPr>
          <p:cNvPr id="21" name="Rechteck 20"/>
          <p:cNvSpPr/>
          <p:nvPr/>
        </p:nvSpPr>
        <p:spPr>
          <a:xfrm>
            <a:off x="4066481" y="2288219"/>
            <a:ext cx="694297" cy="33277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053" dirty="0"/>
              <a:t>Abbau</a:t>
            </a:r>
          </a:p>
        </p:txBody>
      </p:sp>
    </p:spTree>
    <p:extLst>
      <p:ext uri="{BB962C8B-B14F-4D97-AF65-F5344CB8AC3E}">
        <p14:creationId xmlns:p14="http://schemas.microsoft.com/office/powerpoint/2010/main" val="3291585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406213" y="1447082"/>
            <a:ext cx="3433210" cy="355957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Grundriss</a:t>
            </a:r>
            <a:endParaRPr lang="de-CH" dirty="0"/>
          </a:p>
        </p:txBody>
      </p:sp>
      <p:cxnSp>
        <p:nvCxnSpPr>
          <p:cNvPr id="6" name="Gerade Verbindung mit Pfeil 5"/>
          <p:cNvCxnSpPr/>
          <p:nvPr/>
        </p:nvCxnSpPr>
        <p:spPr>
          <a:xfrm>
            <a:off x="1377746" y="5002985"/>
            <a:ext cx="3341771" cy="0"/>
          </a:xfrm>
          <a:prstGeom prst="straightConnector1">
            <a:avLst/>
          </a:prstGeom>
          <a:ln w="28575">
            <a:prstDash val="sysDot"/>
            <a:headEnd type="arrow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feld 6"/>
          <p:cNvSpPr txBox="1"/>
          <p:nvPr/>
        </p:nvSpPr>
        <p:spPr>
          <a:xfrm>
            <a:off x="2802650" y="5007311"/>
            <a:ext cx="458780" cy="2543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53" dirty="0"/>
              <a:t>40 m</a:t>
            </a:r>
          </a:p>
        </p:txBody>
      </p:sp>
      <p:cxnSp>
        <p:nvCxnSpPr>
          <p:cNvPr id="8" name="Gerade Verbindung mit Pfeil 7"/>
          <p:cNvCxnSpPr/>
          <p:nvPr/>
        </p:nvCxnSpPr>
        <p:spPr>
          <a:xfrm>
            <a:off x="4994308" y="1597113"/>
            <a:ext cx="0" cy="3281125"/>
          </a:xfrm>
          <a:prstGeom prst="straightConnector1">
            <a:avLst/>
          </a:prstGeom>
          <a:ln w="28575">
            <a:prstDash val="sysDot"/>
            <a:headEnd type="arrow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5016719" y="3099174"/>
            <a:ext cx="458780" cy="2543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53" dirty="0"/>
              <a:t>40 m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3635091" y="1186716"/>
            <a:ext cx="458780" cy="2543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53" dirty="0"/>
              <a:t>23 m</a:t>
            </a:r>
          </a:p>
        </p:txBody>
      </p:sp>
      <p:cxnSp>
        <p:nvCxnSpPr>
          <p:cNvPr id="13" name="Gerade Verbindung mit Pfeil 12"/>
          <p:cNvCxnSpPr/>
          <p:nvPr/>
        </p:nvCxnSpPr>
        <p:spPr>
          <a:xfrm>
            <a:off x="2740750" y="1456122"/>
            <a:ext cx="1954187" cy="0"/>
          </a:xfrm>
          <a:prstGeom prst="straightConnector1">
            <a:avLst/>
          </a:prstGeom>
          <a:ln w="28575">
            <a:prstDash val="sysDot"/>
            <a:headEnd type="arrow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>
            <a:off x="1201951" y="3733923"/>
            <a:ext cx="0" cy="1165639"/>
          </a:xfrm>
          <a:prstGeom prst="straightConnector1">
            <a:avLst/>
          </a:prstGeom>
          <a:ln w="28575">
            <a:prstDash val="sysDot"/>
            <a:headEnd type="arrow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>
            <a:off x="540949" y="4112601"/>
            <a:ext cx="458780" cy="2543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53" dirty="0"/>
              <a:t>14 m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1993205" y="2006201"/>
            <a:ext cx="458780" cy="2543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53" dirty="0"/>
              <a:t>16 m</a:t>
            </a:r>
          </a:p>
        </p:txBody>
      </p:sp>
      <p:cxnSp>
        <p:nvCxnSpPr>
          <p:cNvPr id="19" name="Gerade Verbindung mit Pfeil 18"/>
          <p:cNvCxnSpPr/>
          <p:nvPr/>
        </p:nvCxnSpPr>
        <p:spPr>
          <a:xfrm>
            <a:off x="2579743" y="1597111"/>
            <a:ext cx="0" cy="1296920"/>
          </a:xfrm>
          <a:prstGeom prst="straightConnector1">
            <a:avLst/>
          </a:prstGeom>
          <a:ln w="28575">
            <a:prstDash val="sysDot"/>
            <a:headEnd type="arrow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5744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ortzentrum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TW Cen MT">
      <a:maj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portzentrum" id="{5D4F0601-8371-4B0E-A3F3-E386388BB05B}" vid="{1DDA35B5-1651-4143-A85F-25B7021FFB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207</Words>
  <PresentationFormat>Bildschirmpräsentation (16:10)</PresentationFormat>
  <Paragraphs>116</Paragraphs>
  <Slides>16</Slides>
  <Notes>3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  <vt:variant>
        <vt:lpstr>Zielgruppenorientierte Präsentationen</vt:lpstr>
      </vt:variant>
      <vt:variant>
        <vt:i4>1</vt:i4>
      </vt:variant>
    </vt:vector>
  </HeadingPairs>
  <TitlesOfParts>
    <vt:vector size="22" baseType="lpstr">
      <vt:lpstr>Calibri</vt:lpstr>
      <vt:lpstr>Corbel</vt:lpstr>
      <vt:lpstr>Tw Cen MT</vt:lpstr>
      <vt:lpstr>Wingdings 3</vt:lpstr>
      <vt:lpstr>Sportzentrum</vt:lpstr>
      <vt:lpstr>Bauprojekte</vt:lpstr>
      <vt:lpstr>Neubau Unterkunft</vt:lpstr>
      <vt:lpstr>Massenlager </vt:lpstr>
      <vt:lpstr>Massenlager in Zahlen</vt:lpstr>
      <vt:lpstr>Rückmeldungen der Kurs- und Lagerteilnehmer</vt:lpstr>
      <vt:lpstr>Ziele</vt:lpstr>
      <vt:lpstr>Ergebnisse der Bedarfsanalyse</vt:lpstr>
      <vt:lpstr>Planung </vt:lpstr>
      <vt:lpstr>Grundriss</vt:lpstr>
      <vt:lpstr>Die vier Seitenansichten</vt:lpstr>
      <vt:lpstr>Oberstes Stockwerk</vt:lpstr>
      <vt:lpstr>Grundrisse der Zimmer</vt:lpstr>
      <vt:lpstr>3D-Ansicht der Zimmer</vt:lpstr>
      <vt:lpstr>Umbau Kellergeschoss</vt:lpstr>
      <vt:lpstr>Begründung</vt:lpstr>
      <vt:lpstr>Umbau Kellergeschoss</vt:lpstr>
      <vt:lpstr>Neubau-Interessierte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2015-07-24T16:50:55Z</dcterms:created>
  <dcterms:modified xsi:type="dcterms:W3CDTF">2015-09-26T06:01:30Z</dcterms:modified>
</cp:coreProperties>
</file>