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7" r:id="rId2"/>
    <p:sldId id="258" r:id="rId3"/>
    <p:sldId id="261" r:id="rId4"/>
    <p:sldId id="262" r:id="rId5"/>
    <p:sldId id="264" r:id="rId6"/>
    <p:sldId id="267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432054" cy="43205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-Arbeitsblat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C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weiblich</c:v>
                </c:pt>
              </c:strCache>
            </c:strRef>
          </c:tx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de-DE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Tabelle1!$A$2:$A$4</c:f>
              <c:strCache>
                <c:ptCount val="3"/>
                <c:pt idx="0">
                  <c:v>Berufslehre</c:v>
                </c:pt>
                <c:pt idx="1">
                  <c:v>Weiterführende Schulen</c:v>
                </c:pt>
                <c:pt idx="2">
                  <c:v>Zwischenlösungen</c:v>
                </c:pt>
              </c:strCache>
            </c:strRef>
          </c:cat>
          <c:val>
            <c:numRef>
              <c:f>Tabelle1!$B$2:$B$4</c:f>
              <c:numCache>
                <c:formatCode>General</c:formatCode>
                <c:ptCount val="3"/>
                <c:pt idx="0">
                  <c:v>84</c:v>
                </c:pt>
                <c:pt idx="1">
                  <c:v>34</c:v>
                </c:pt>
                <c:pt idx="2">
                  <c:v>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70"/>
      </c:pieChart>
    </c:plotArea>
    <c:legend>
      <c:legendPos val="b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C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männlich</c:v>
                </c:pt>
              </c:strCache>
            </c:strRef>
          </c:tx>
          <c:dLbls>
            <c:numFmt formatCode="0.0%" sourceLinked="0"/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de-DE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Tabelle1!$A$2:$A$4</c:f>
              <c:strCache>
                <c:ptCount val="3"/>
                <c:pt idx="0">
                  <c:v>Berufslehre</c:v>
                </c:pt>
                <c:pt idx="1">
                  <c:v>Weiterführende Schulen</c:v>
                </c:pt>
                <c:pt idx="2">
                  <c:v>Zwischenlösungen</c:v>
                </c:pt>
              </c:strCache>
            </c:strRef>
          </c:cat>
          <c:val>
            <c:numRef>
              <c:f>Tabelle1!$B$2:$B$4</c:f>
              <c:numCache>
                <c:formatCode>General</c:formatCode>
                <c:ptCount val="3"/>
                <c:pt idx="0">
                  <c:v>145</c:v>
                </c:pt>
                <c:pt idx="1">
                  <c:v>33</c:v>
                </c:pt>
                <c:pt idx="2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C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rgbClr val="7030A0"/>
                </a:solidFill>
              </a:defRPr>
            </a:pP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2013</a:t>
            </a:r>
          </a:p>
        </c:rich>
      </c:tx>
      <c:layout>
        <c:manualLayout>
          <c:xMode val="edge"/>
          <c:yMode val="edge"/>
          <c:x val="0.46309583715721608"/>
          <c:y val="5.0788844922787874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2013</c:v>
                </c:pt>
              </c:strCache>
            </c:strRef>
          </c:tx>
          <c:dLbls>
            <c:txPr>
              <a:bodyPr/>
              <a:lstStyle/>
              <a:p>
                <a:pPr>
                  <a:defRPr sz="3600"/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Tabelle1!$A$2:$A$3</c:f>
              <c:strCache>
                <c:ptCount val="2"/>
                <c:pt idx="0">
                  <c:v>1. Quartal</c:v>
                </c:pt>
                <c:pt idx="1">
                  <c:v>2. Quartal</c:v>
                </c:pt>
              </c:strCache>
            </c:strRef>
          </c:cat>
          <c:val>
            <c:numRef>
              <c:f>Tabelle1!$B$2:$B$3</c:f>
              <c:numCache>
                <c:formatCode>0%</c:formatCode>
                <c:ptCount val="2"/>
                <c:pt idx="0">
                  <c:v>0.5</c:v>
                </c:pt>
                <c:pt idx="1">
                  <c:v>0.5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2880F3-C843-4341-9C93-F084CDF0DE5D}" type="datetimeFigureOut">
              <a:rPr lang="de-CH" smtClean="0"/>
              <a:pPr/>
              <a:t>06.01.2013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5A6228-8A63-4923-9B33-553583F0A5E7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161818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0D0EB-EDE9-48CB-8D8D-8C2E22D900AD}" type="datetimeFigureOut">
              <a:rPr lang="de-CH" smtClean="0"/>
              <a:pPr/>
              <a:t>06.01.2013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680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C21964-536E-4626-A8CF-9C53B7D51CEC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37917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21964-536E-4626-A8CF-9C53B7D51CEC}" type="slidenum">
              <a:rPr lang="de-CH" smtClean="0"/>
              <a:pPr/>
              <a:t>2</a:t>
            </a:fld>
            <a:endParaRPr lang="de-CH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21964-536E-4626-A8CF-9C53B7D51CEC}" type="slidenum">
              <a:rPr lang="de-CH" smtClean="0"/>
              <a:pPr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43410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F444A-28B2-43BD-8F97-D5FCA943A7C6}" type="datetime1">
              <a:rPr lang="de-CH" smtClean="0"/>
              <a:t>06.01.2013</a:t>
            </a:fld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26411-8E79-4F61-9F07-9DCC2837CE39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66370552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D07A9-6846-4E25-8215-8CD661604613}" type="datetime1">
              <a:rPr lang="de-CH" smtClean="0"/>
              <a:t>06.01.2013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Quelle: Abschlussbericht Befragung der Schulabgänger/innen, BKD Uri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26411-8E79-4F61-9F07-9DCC2837CE39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81725863"/>
      </p:ext>
    </p:extLst>
  </p:cSld>
  <p:clrMapOvr>
    <a:masterClrMapping/>
  </p:clrMapOvr>
  <p:transition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47C37-9E1B-43FD-90A9-7BD5FBB62817}" type="datetime1">
              <a:rPr lang="de-CH" smtClean="0"/>
              <a:t>06.01.2013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Quelle: Abschlussbericht Befragung der Schulabgänger/innen, BKD Uri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26411-8E79-4F61-9F07-9DCC2837CE39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08044861"/>
      </p:ext>
    </p:extLst>
  </p:cSld>
  <p:clrMapOvr>
    <a:masterClrMapping/>
  </p:clrMapOvr>
  <p:transition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B053A-ECE7-4F0D-AD8D-E99B10BD751B}" type="datetime1">
              <a:rPr lang="de-CH" smtClean="0"/>
              <a:t>06.01.2013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 smtClean="0"/>
              <a:t>Quelle: Abschlussbericht Befragung der Schulabgänger/innen, BKD Uri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26411-8E79-4F61-9F07-9DCC2837CE39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87607015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252D0-058D-4AA6-9771-D2DD915580D8}" type="datetime1">
              <a:rPr lang="de-CH" smtClean="0"/>
              <a:t>06.01.2013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Quelle: Abschlussbericht Befragung der Schulabgänger/innen, BKD Uri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26411-8E79-4F61-9F07-9DCC2837CE39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90260151"/>
      </p:ext>
    </p:extLst>
  </p:cSld>
  <p:clrMapOvr>
    <a:masterClrMapping/>
  </p:clrMapOvr>
  <p:transition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E4685-2E12-4E49-9E2C-6CD3EFFA161A}" type="datetime1">
              <a:rPr lang="de-CH" smtClean="0"/>
              <a:t>06.01.2013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Quelle: Abschlussbericht Befragung der Schulabgänger/innen, BKD Uri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26411-8E79-4F61-9F07-9DCC2837CE39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97555437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C283B-C1EC-4C9D-8706-AA42FA387A22}" type="datetime1">
              <a:rPr lang="de-CH" smtClean="0"/>
              <a:t>06.01.2013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Quelle: Abschlussbericht Befragung der Schulabgänger/innen, BKD Uri</a:t>
            </a:r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26411-8E79-4F61-9F07-9DCC2837CE39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0717053"/>
      </p:ext>
    </p:extLst>
  </p:cSld>
  <p:clrMapOvr>
    <a:masterClrMapping/>
  </p:clrMapOvr>
  <p:transition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020B-E9EB-4284-831A-BD7EC0CB683C}" type="datetime1">
              <a:rPr lang="de-CH" smtClean="0"/>
              <a:t>06.01.2013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Quelle: Abschlussbericht Befragung der Schulabgänger/innen, BKD Uri</a:t>
            </a:r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26411-8E79-4F61-9F07-9DCC2837CE39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11577640"/>
      </p:ext>
    </p:extLst>
  </p:cSld>
  <p:clrMapOvr>
    <a:masterClrMapping/>
  </p:clrMapOvr>
  <p:transition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F3696-9FC0-4CF3-BD22-4E5AE3932422}" type="datetime1">
              <a:rPr lang="de-CH" smtClean="0"/>
              <a:t>06.01.2013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Quelle: Abschlussbericht Befragung der Schulabgänger/innen, BKD Uri</a:t>
            </a:r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26411-8E79-4F61-9F07-9DCC2837CE39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8379872"/>
      </p:ext>
    </p:extLst>
  </p:cSld>
  <p:clrMapOvr>
    <a:masterClrMapping/>
  </p:clrMapOvr>
  <p:transition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2307E-3FDB-4854-A160-376B5B320EAC}" type="datetime1">
              <a:rPr lang="de-CH" smtClean="0"/>
              <a:t>06.01.2013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Quelle: Abschlussbericht Befragung der Schulabgänger/innen, BKD Uri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26411-8E79-4F61-9F07-9DCC2837CE39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79596231"/>
      </p:ext>
    </p:extLst>
  </p:cSld>
  <p:clrMapOvr>
    <a:masterClrMapping/>
  </p:clrMapOvr>
  <p:transition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1B22A-43CB-4338-9790-11E5E48493FF}" type="datetime1">
              <a:rPr lang="de-CH" smtClean="0"/>
              <a:t>06.01.2013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Quelle: Abschlussbericht Befragung der Schulabgänger/innen, BKD Uri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26411-8E79-4F61-9F07-9DCC2837CE39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58018157"/>
      </p:ext>
    </p:extLst>
  </p:cSld>
  <p:clrMapOvr>
    <a:masterClrMapping/>
  </p:clrMapOvr>
  <p:transition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516216" y="616021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74B988-D3BC-4E62-8F10-402269C700C2}" type="datetime1">
              <a:rPr lang="de-CH" smtClean="0"/>
              <a:t>06.01.2013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899592" y="6376243"/>
            <a:ext cx="51125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Quelle: Abschlussbericht Befragung der Schulabgänger/innen, BKD Uri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F26411-8E79-4F61-9F07-9DCC2837CE39}" type="slidenum">
              <a:rPr lang="de-CH" smtClean="0"/>
              <a:pPr/>
              <a:t>‹Nr.›</a:t>
            </a:fld>
            <a:endParaRPr lang="de-CH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271" y="6237312"/>
            <a:ext cx="376321" cy="476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960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ut/>
  </p:transition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800" b="1" kern="1200">
          <a:solidFill>
            <a:schemeClr val="accent3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0"/>
        </a:spcBef>
        <a:spcAft>
          <a:spcPts val="160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0"/>
        </a:spcBef>
        <a:spcAft>
          <a:spcPts val="140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685800" y="3284984"/>
            <a:ext cx="7772400" cy="1008112"/>
          </a:xfrm>
        </p:spPr>
        <p:txBody>
          <a:bodyPr/>
          <a:lstStyle/>
          <a:p>
            <a:r>
              <a:rPr lang="de-CH" dirty="0" smtClean="0"/>
              <a:t>Für eine offene Berufswahl</a:t>
            </a:r>
            <a:endParaRPr lang="de-CH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1371600" y="4174232"/>
            <a:ext cx="6400800" cy="1198984"/>
          </a:xfrm>
        </p:spPr>
        <p:txBody>
          <a:bodyPr/>
          <a:lstStyle/>
          <a:p>
            <a:r>
              <a:rPr lang="de-CH" dirty="0" smtClean="0"/>
              <a:t>Eine Kampagne der </a:t>
            </a:r>
            <a:br>
              <a:rPr lang="de-CH" dirty="0" smtClean="0"/>
            </a:br>
            <a:r>
              <a:rPr lang="de-CH" dirty="0" smtClean="0"/>
              <a:t>Bildungs- und Kulturdirektion Uri</a:t>
            </a:r>
            <a:endParaRPr lang="de-CH" dirty="0"/>
          </a:p>
        </p:txBody>
      </p:sp>
      <p:pic>
        <p:nvPicPr>
          <p:cNvPr id="6" name="Picture 4" descr="myTopJob_Klein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1" t="23006" r="7821" b="18688"/>
          <a:stretch/>
        </p:blipFill>
        <p:spPr bwMode="auto">
          <a:xfrm rot="21360000">
            <a:off x="836830" y="663827"/>
            <a:ext cx="7521043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7387466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de-CH" dirty="0" smtClean="0"/>
              <a:t>Laufbahnwege Schulentlassene 2013</a:t>
            </a:r>
            <a:endParaRPr lang="de-CH" dirty="0"/>
          </a:p>
        </p:txBody>
      </p:sp>
      <p:graphicFrame>
        <p:nvGraphicFramePr>
          <p:cNvPr id="12" name="Inhaltsplatzhalter 11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500247414"/>
              </p:ext>
            </p:extLst>
          </p:nvPr>
        </p:nvGraphicFramePr>
        <p:xfrm>
          <a:off x="4050362" y="1124744"/>
          <a:ext cx="5152504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Inhaltsplatzhalter 8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933719708"/>
              </p:ext>
            </p:extLst>
          </p:nvPr>
        </p:nvGraphicFramePr>
        <p:xfrm>
          <a:off x="611560" y="1124744"/>
          <a:ext cx="3752280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dirty="0" smtClean="0"/>
              <a:t>Quelle: Abschlussbericht Befragung der Schulabgänger/innen, BKD Uri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52504320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Die </a:t>
            </a:r>
            <a:r>
              <a:rPr lang="en-US" dirty="0" err="1" smtClean="0"/>
              <a:t>Kampagne</a:t>
            </a:r>
            <a:r>
              <a:rPr lang="en-US" dirty="0" smtClean="0"/>
              <a:t> «MY TOP JOB» will</a:t>
            </a:r>
            <a:endParaRPr lang="de-CH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CH" dirty="0" smtClean="0"/>
              <a:t>Junge Frauen auf nicht «frauentypische» Berufe aufmerksam zu machen.</a:t>
            </a:r>
          </a:p>
          <a:p>
            <a:r>
              <a:rPr lang="de-CH" dirty="0" smtClean="0"/>
              <a:t>Junge Frauen ermutigen, herkömmliche Muster zu verlassen.</a:t>
            </a:r>
          </a:p>
          <a:p>
            <a:r>
              <a:rPr lang="de-CH" dirty="0" smtClean="0"/>
              <a:t>Eltern, Lehrpersonen, Ausbildende für das Thema sensibilisieren.</a:t>
            </a:r>
          </a:p>
          <a:p>
            <a:r>
              <a:rPr lang="de-CH" dirty="0"/>
              <a:t>In der breiten Öffentlichkeit Aufmerksamkeit erregen.</a:t>
            </a:r>
          </a:p>
          <a:p>
            <a:endParaRPr lang="de-CH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Quelle: Abschlussbericht Befragung der Schulabgänger/innen, BKD Uri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88625414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3713218"/>
              </p:ext>
            </p:extLst>
          </p:nvPr>
        </p:nvGraphicFramePr>
        <p:xfrm>
          <a:off x="179512" y="764704"/>
          <a:ext cx="8568952" cy="5501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Berufswahl der Schulabgängerinnen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Quelle: Abschlussbericht Befragung der Schulabgänger/innen, BKD Uri</a:t>
            </a:r>
            <a:endParaRPr lang="de-CH"/>
          </a:p>
        </p:txBody>
      </p:sp>
      <p:grpSp>
        <p:nvGrpSpPr>
          <p:cNvPr id="5" name="Gruppieren 4"/>
          <p:cNvGrpSpPr/>
          <p:nvPr/>
        </p:nvGrpSpPr>
        <p:grpSpPr>
          <a:xfrm>
            <a:off x="4499998" y="2492902"/>
            <a:ext cx="1944210" cy="2664290"/>
            <a:chOff x="4392488" y="1656194"/>
            <a:chExt cx="1944210" cy="2664290"/>
          </a:xfrm>
        </p:grpSpPr>
        <p:sp>
          <p:nvSpPr>
            <p:cNvPr id="7" name="Textfeld 2"/>
            <p:cNvSpPr txBox="1"/>
            <p:nvPr/>
          </p:nvSpPr>
          <p:spPr>
            <a:xfrm>
              <a:off x="4392488" y="2160214"/>
              <a:ext cx="1800166" cy="720108"/>
            </a:xfrm>
            <a:prstGeom prst="rect">
              <a:avLst/>
            </a:prstGeom>
          </p:spPr>
          <p:txBody>
            <a:bodyPr wrap="squar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CH" sz="2000" dirty="0" smtClean="0">
                  <a:solidFill>
                    <a:schemeClr val="bg1"/>
                  </a:solidFill>
                </a:rPr>
                <a:t>Detailhandels-fachfrau</a:t>
              </a:r>
              <a:endParaRPr lang="de-CH" sz="2000" dirty="0">
                <a:solidFill>
                  <a:schemeClr val="bg1"/>
                </a:solidFill>
              </a:endParaRPr>
            </a:p>
          </p:txBody>
        </p:sp>
        <p:sp>
          <p:nvSpPr>
            <p:cNvPr id="8" name="Textfeld 3"/>
            <p:cNvSpPr txBox="1"/>
            <p:nvPr/>
          </p:nvSpPr>
          <p:spPr>
            <a:xfrm>
              <a:off x="4392488" y="2952333"/>
              <a:ext cx="1944210" cy="792064"/>
            </a:xfrm>
            <a:prstGeom prst="rect">
              <a:avLst/>
            </a:prstGeom>
          </p:spPr>
          <p:txBody>
            <a:bodyPr wrap="squar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CH" sz="2000" dirty="0" smtClean="0">
                  <a:solidFill>
                    <a:schemeClr val="bg1"/>
                  </a:solidFill>
                </a:rPr>
                <a:t>Fachangestellte Gesundheit</a:t>
              </a:r>
              <a:endParaRPr lang="de-CH" sz="2000" dirty="0">
                <a:solidFill>
                  <a:schemeClr val="bg1"/>
                </a:solidFill>
              </a:endParaRPr>
            </a:p>
          </p:txBody>
        </p:sp>
        <p:sp>
          <p:nvSpPr>
            <p:cNvPr id="9" name="Textfeld 4"/>
            <p:cNvSpPr txBox="1"/>
            <p:nvPr/>
          </p:nvSpPr>
          <p:spPr>
            <a:xfrm>
              <a:off x="4392488" y="3744397"/>
              <a:ext cx="1440099" cy="576087"/>
            </a:xfrm>
            <a:prstGeom prst="rect">
              <a:avLst/>
            </a:prstGeom>
          </p:spPr>
          <p:txBody>
            <a:bodyPr wrap="squar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CH" sz="2000" dirty="0" err="1" smtClean="0">
                  <a:solidFill>
                    <a:schemeClr val="bg1"/>
                  </a:solidFill>
                </a:rPr>
                <a:t>Coiffeuse</a:t>
              </a:r>
              <a:endParaRPr lang="de-CH" sz="2000" dirty="0">
                <a:solidFill>
                  <a:schemeClr val="bg1"/>
                </a:solidFill>
              </a:endParaRPr>
            </a:p>
          </p:txBody>
        </p:sp>
        <p:sp>
          <p:nvSpPr>
            <p:cNvPr id="10" name="Textfeld 5"/>
            <p:cNvSpPr txBox="1"/>
            <p:nvPr/>
          </p:nvSpPr>
          <p:spPr>
            <a:xfrm>
              <a:off x="4392488" y="1656194"/>
              <a:ext cx="1512163" cy="432065"/>
            </a:xfrm>
            <a:prstGeom prst="rect">
              <a:avLst/>
            </a:prstGeom>
          </p:spPr>
          <p:txBody>
            <a:bodyPr wrap="squar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CH" sz="2000" dirty="0" smtClean="0">
                  <a:solidFill>
                    <a:schemeClr val="bg1"/>
                  </a:solidFill>
                </a:rPr>
                <a:t>Kauffrau</a:t>
              </a:r>
              <a:endParaRPr lang="de-CH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Textfeld 1"/>
          <p:cNvSpPr txBox="1"/>
          <p:nvPr/>
        </p:nvSpPr>
        <p:spPr>
          <a:xfrm>
            <a:off x="2699792" y="3501021"/>
            <a:ext cx="1656122" cy="1080107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de-CH" sz="2000" dirty="0" smtClean="0">
                <a:solidFill>
                  <a:schemeClr val="bg1"/>
                </a:solidFill>
              </a:rPr>
              <a:t>andere Berufe</a:t>
            </a:r>
            <a:endParaRPr lang="de-CH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27868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187492"/>
            <a:ext cx="8507288" cy="1143000"/>
          </a:xfrm>
        </p:spPr>
        <p:txBody>
          <a:bodyPr anchor="t" anchorCtr="0">
            <a:normAutofit/>
          </a:bodyPr>
          <a:lstStyle/>
          <a:p>
            <a:r>
              <a:rPr lang="de-CH" dirty="0" smtClean="0"/>
              <a:t>Wir haben einen anderen Weg gewählt.</a:t>
            </a:r>
            <a:endParaRPr lang="de-CH" dirty="0"/>
          </a:p>
        </p:txBody>
      </p:sp>
      <p:pic>
        <p:nvPicPr>
          <p:cNvPr id="4" name="Picture 26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000" y="3780000"/>
            <a:ext cx="1479550" cy="208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3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00" y="1260000"/>
            <a:ext cx="1477963" cy="208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5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720832"/>
            <a:ext cx="1481138" cy="208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160000" y="1260000"/>
            <a:ext cx="2268000" cy="208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 anchorCtr="0"/>
          <a:lstStyle/>
          <a:p>
            <a:pPr eaLnBrk="1" hangingPunct="1"/>
            <a:r>
              <a:rPr lang="de-CH" sz="800" baseline="0" dirty="0" smtClean="0">
                <a:latin typeface="Verdana" pitchFamily="34" charset="0"/>
              </a:rPr>
              <a:t>Lydia</a:t>
            </a:r>
            <a:r>
              <a:rPr lang="de-CH" sz="800" dirty="0" smtClean="0">
                <a:latin typeface="Verdana" pitchFamily="34" charset="0"/>
              </a:rPr>
              <a:t> Arnold</a:t>
            </a:r>
            <a:endParaRPr lang="de-CH" sz="800" b="1" dirty="0">
              <a:latin typeface="Verdana" pitchFamily="34" charset="0"/>
            </a:endParaRPr>
          </a:p>
          <a:p>
            <a:r>
              <a:rPr lang="de-CH" sz="800" dirty="0">
                <a:latin typeface="Verdana" pitchFamily="34" charset="0"/>
              </a:rPr>
              <a:t>Industrielackiererin im 3. Lehrjahr</a:t>
            </a:r>
            <a:br>
              <a:rPr lang="de-CH" sz="800" dirty="0">
                <a:latin typeface="Verdana" pitchFamily="34" charset="0"/>
              </a:rPr>
            </a:br>
            <a:r>
              <a:rPr lang="de-CH" sz="800" dirty="0">
                <a:latin typeface="Verdana" pitchFamily="34" charset="0"/>
              </a:rPr>
              <a:t>bei der RUAG </a:t>
            </a:r>
            <a:r>
              <a:rPr lang="de-CH" sz="800" dirty="0" smtClean="0">
                <a:latin typeface="Verdana" pitchFamily="34" charset="0"/>
              </a:rPr>
              <a:t>Components Altdorf</a:t>
            </a:r>
            <a:endParaRPr lang="de-CH" sz="800" dirty="0">
              <a:latin typeface="Verdana" pitchFamily="34" charset="0"/>
            </a:endParaRPr>
          </a:p>
          <a:p>
            <a:pPr eaLnBrk="1" hangingPunct="1">
              <a:lnSpc>
                <a:spcPts val="2000"/>
              </a:lnSpc>
            </a:pPr>
            <a:endParaRPr lang="de-CH" sz="1200" baseline="0" dirty="0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4139952" y="1280318"/>
            <a:ext cx="2268000" cy="208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 anchorCtr="0"/>
          <a:lstStyle/>
          <a:p>
            <a:r>
              <a:rPr lang="de-CH" sz="800" dirty="0" smtClean="0">
                <a:latin typeface="Verdana" pitchFamily="34" charset="0"/>
              </a:rPr>
              <a:t>Samantha Walker </a:t>
            </a:r>
          </a:p>
          <a:p>
            <a:r>
              <a:rPr lang="de-CH" sz="800" dirty="0">
                <a:latin typeface="Verdana" pitchFamily="34" charset="0"/>
              </a:rPr>
              <a:t>Polymechanikerin im 4. Lehrjahr</a:t>
            </a:r>
            <a:br>
              <a:rPr lang="de-CH" sz="800" dirty="0">
                <a:latin typeface="Verdana" pitchFamily="34" charset="0"/>
              </a:rPr>
            </a:br>
            <a:r>
              <a:rPr lang="de-CH" sz="800" dirty="0">
                <a:latin typeface="Verdana" pitchFamily="34" charset="0"/>
              </a:rPr>
              <a:t>bei der RUAG </a:t>
            </a:r>
            <a:r>
              <a:rPr lang="de-CH" sz="800" dirty="0" smtClean="0">
                <a:latin typeface="Verdana" pitchFamily="34" charset="0"/>
              </a:rPr>
              <a:t>Components Altdorf</a:t>
            </a:r>
            <a:endParaRPr lang="de-CH" sz="800" dirty="0">
              <a:latin typeface="Verdana" pitchFamily="34" charset="0"/>
            </a:endParaRPr>
          </a:p>
          <a:p>
            <a:pPr eaLnBrk="1" hangingPunct="1">
              <a:lnSpc>
                <a:spcPts val="2000"/>
              </a:lnSpc>
            </a:pPr>
            <a:endParaRPr lang="de-CH" sz="800" baseline="0" dirty="0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2973849" y="4769693"/>
            <a:ext cx="2268000" cy="208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 anchorCtr="0"/>
          <a:lstStyle/>
          <a:p>
            <a:r>
              <a:rPr lang="de-CH" sz="800" dirty="0" smtClean="0">
                <a:latin typeface="Verdana" pitchFamily="34" charset="0"/>
              </a:rPr>
              <a:t>Sera </a:t>
            </a:r>
            <a:r>
              <a:rPr lang="de-CH" sz="800" dirty="0" err="1" smtClean="0">
                <a:latin typeface="Verdana" pitchFamily="34" charset="0"/>
              </a:rPr>
              <a:t>fe</a:t>
            </a:r>
            <a:r>
              <a:rPr lang="de-CH" sz="800" dirty="0" smtClean="0">
                <a:latin typeface="Verdana" pitchFamily="34" charset="0"/>
              </a:rPr>
              <a:t> </a:t>
            </a:r>
            <a:r>
              <a:rPr lang="de-CH" sz="800" dirty="0" err="1" smtClean="0">
                <a:latin typeface="Verdana" pitchFamily="34" charset="0"/>
              </a:rPr>
              <a:t>Wyttenbach</a:t>
            </a:r>
            <a:endParaRPr lang="de-CH" sz="800" dirty="0" smtClean="0">
              <a:latin typeface="Verdana" pitchFamily="34" charset="0"/>
            </a:endParaRPr>
          </a:p>
          <a:p>
            <a:r>
              <a:rPr lang="de-CH" sz="800" dirty="0" smtClean="0">
                <a:latin typeface="Verdana" pitchFamily="34" charset="0"/>
              </a:rPr>
              <a:t>Automechanikerin </a:t>
            </a:r>
            <a:r>
              <a:rPr lang="de-CH" sz="800" dirty="0">
                <a:latin typeface="Verdana" pitchFamily="34" charset="0"/>
              </a:rPr>
              <a:t>im 3. Lehrjahr</a:t>
            </a:r>
            <a:br>
              <a:rPr lang="de-CH" sz="800" dirty="0">
                <a:latin typeface="Verdana" pitchFamily="34" charset="0"/>
              </a:rPr>
            </a:br>
            <a:r>
              <a:rPr lang="de-CH" sz="800" dirty="0">
                <a:latin typeface="Verdana" pitchFamily="34" charset="0"/>
              </a:rPr>
              <a:t>bei der Ziegler </a:t>
            </a:r>
            <a:r>
              <a:rPr lang="de-CH" sz="800" dirty="0" smtClean="0">
                <a:latin typeface="Verdana" pitchFamily="34" charset="0"/>
              </a:rPr>
              <a:t>Garage </a:t>
            </a:r>
            <a:r>
              <a:rPr lang="de-CH" sz="800" dirty="0" err="1">
                <a:latin typeface="Verdana" pitchFamily="34" charset="0"/>
              </a:rPr>
              <a:t>Flüelen</a:t>
            </a:r>
            <a:endParaRPr lang="de-CH" sz="800" dirty="0">
              <a:latin typeface="Verdana" pitchFamily="34" charset="0"/>
            </a:endParaRPr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6300000" y="3780000"/>
            <a:ext cx="2268000" cy="208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 anchorCtr="0"/>
          <a:lstStyle/>
          <a:p>
            <a:pPr eaLnBrk="1" hangingPunct="1"/>
            <a:r>
              <a:rPr lang="de-CH" sz="800" baseline="0" dirty="0" smtClean="0">
                <a:latin typeface="Verdana" pitchFamily="34" charset="0"/>
              </a:rPr>
              <a:t>Nicole </a:t>
            </a:r>
            <a:r>
              <a:rPr lang="de-CH" sz="800" baseline="0" dirty="0" err="1" smtClean="0">
                <a:latin typeface="Verdana" pitchFamily="34" charset="0"/>
              </a:rPr>
              <a:t>Briker</a:t>
            </a:r>
            <a:endParaRPr lang="de-CH" sz="800" b="1" dirty="0">
              <a:latin typeface="Verdana" pitchFamily="34" charset="0"/>
            </a:endParaRPr>
          </a:p>
          <a:p>
            <a:r>
              <a:rPr lang="de-CH" sz="800" dirty="0">
                <a:latin typeface="Verdana" pitchFamily="34" charset="0"/>
              </a:rPr>
              <a:t>Gipserin im 3. Lehrjahr</a:t>
            </a:r>
            <a:br>
              <a:rPr lang="de-CH" sz="800" dirty="0">
                <a:latin typeface="Verdana" pitchFamily="34" charset="0"/>
              </a:rPr>
            </a:br>
            <a:r>
              <a:rPr lang="de-CH" sz="800" dirty="0">
                <a:latin typeface="Verdana" pitchFamily="34" charset="0"/>
              </a:rPr>
              <a:t>bei der SATA </a:t>
            </a:r>
            <a:r>
              <a:rPr lang="de-CH" sz="800" dirty="0" smtClean="0">
                <a:latin typeface="Verdana" pitchFamily="34" charset="0"/>
              </a:rPr>
              <a:t>AG </a:t>
            </a:r>
            <a:r>
              <a:rPr lang="de-CH" sz="800" dirty="0" err="1">
                <a:latin typeface="Verdana" pitchFamily="34" charset="0"/>
              </a:rPr>
              <a:t>Schattdorf</a:t>
            </a:r>
            <a:endParaRPr lang="de-CH" sz="800" dirty="0">
              <a:latin typeface="Verdana" pitchFamily="34" charset="0"/>
            </a:endParaRPr>
          </a:p>
          <a:p>
            <a:pPr eaLnBrk="1" hangingPunct="1">
              <a:lnSpc>
                <a:spcPts val="2000"/>
              </a:lnSpc>
            </a:pPr>
            <a:endParaRPr lang="de-CH" sz="1200" baseline="0" dirty="0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20" name="Fußzeilenplatzhalt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Quelle: Abschlussbericht Befragung der Schulabgänger/innen, BKD Uri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49050366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Quelle: Abschlussbericht Befragung der Schulabgänger/innen, BKD Uri</a:t>
            </a:r>
            <a:endParaRPr lang="de-CH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51"/>
          <a:stretch/>
        </p:blipFill>
        <p:spPr bwMode="auto">
          <a:xfrm>
            <a:off x="2223" y="9940"/>
            <a:ext cx="9136968" cy="6857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Rhea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152</Words>
  <Application>Microsoft Office PowerPoint</Application>
  <PresentationFormat>Bildschirmpräsentation (4:3)</PresentationFormat>
  <Paragraphs>33</Paragraphs>
  <Slides>6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Larissa</vt:lpstr>
      <vt:lpstr>Für eine offene Berufswahl</vt:lpstr>
      <vt:lpstr>Laufbahnwege Schulentlassene 2013</vt:lpstr>
      <vt:lpstr>Die Kampagne «MY TOP JOB» will</vt:lpstr>
      <vt:lpstr>Berufswahl der Schulabgängerinnen</vt:lpstr>
      <vt:lpstr>Wir haben einen anderen Weg gewählt.</vt:lpstr>
      <vt:lpstr>PowerPoint-Präsentation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KV Schweiz; Urs3</dc:creator>
  <cp:lastModifiedBy>Kaufmann</cp:lastModifiedBy>
  <cp:revision>8</cp:revision>
  <dcterms:created xsi:type="dcterms:W3CDTF">2012-08-09T07:16:05Z</dcterms:created>
  <dcterms:modified xsi:type="dcterms:W3CDTF">2013-01-06T16:00:00Z</dcterms:modified>
</cp:coreProperties>
</file>