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3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5" r:id="rId1"/>
    <p:sldMasterId id="2147484012" r:id="rId2"/>
    <p:sldMasterId id="2147484046" r:id="rId3"/>
    <p:sldMasterId id="2147484080" r:id="rId4"/>
    <p:sldMasterId id="2147484098" r:id="rId5"/>
  </p:sldMasterIdLst>
  <p:notesMasterIdLst>
    <p:notesMasterId r:id="rId15"/>
  </p:notesMasterIdLst>
  <p:handoutMasterIdLst>
    <p:handoutMasterId r:id="rId16"/>
  </p:handoutMasterIdLst>
  <p:sldIdLst>
    <p:sldId id="256" r:id="rId6"/>
    <p:sldId id="263" r:id="rId7"/>
    <p:sldId id="264" r:id="rId8"/>
    <p:sldId id="257" r:id="rId9"/>
    <p:sldId id="258" r:id="rId10"/>
    <p:sldId id="259" r:id="rId11"/>
    <p:sldId id="260" r:id="rId12"/>
    <p:sldId id="265" r:id="rId13"/>
    <p:sldId id="262" r:id="rId14"/>
  </p:sldIdLst>
  <p:sldSz cx="12192000" cy="6858000"/>
  <p:notesSz cx="6858000" cy="9144000"/>
  <p:custShowLst>
    <p:custShow name="Mobile Learning" id="0">
      <p:sldLst>
        <p:sld r:id="rId9"/>
        <p:sld r:id="rId11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Dunkle Formatvorlage 1 - Akz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unkle Formatvorlage 1 - Akz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25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4003" y="1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3"/>
          </p:nvPr>
        </p:nvSpPr>
        <p:spPr>
          <a:xfrm>
            <a:off x="6155870" y="0"/>
            <a:ext cx="702129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4245C9EB-A9FA-40C5-8FD4-FAF8F6539A4C}" type="slidenum">
              <a:rPr lang="de-CH" sz="800" smtClean="0">
                <a:solidFill>
                  <a:srgbClr val="C00000"/>
                </a:solidFill>
                <a:latin typeface="Gill Sans MT" panose="020B0502020104020203" pitchFamily="34" charset="0"/>
              </a:rPr>
              <a:pPr algn="ctr"/>
              <a:t>‹Nr.›</a:t>
            </a:fld>
            <a:endParaRPr lang="de-CH" sz="800">
              <a:solidFill>
                <a:srgbClr val="C0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072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1A2C9-B93F-4B2C-9E2D-81728CF3BC1B}" type="datetimeFigureOut">
              <a:rPr lang="de-CH" smtClean="0"/>
              <a:t>18.01.2017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DF7BD-FB22-4A7B-A0F6-AF2FFB3BD8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29630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Smartphone</a:t>
            </a:r>
            <a:r>
              <a:rPr lang="de-CH" baseline="0" dirty="0" smtClean="0"/>
              <a:t> und Tablet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DF7BD-FB22-4A7B-A0F6-AF2FFB3BD883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7022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02757-F8DF-4606-814B-6A1BFC502ED6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35949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C03AD-F3AB-435E-93D1-9878172F44BB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0776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EA191-ED15-484C-862B-47930D42613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0148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1593-E0CB-4CC1-BBAE-46164B6F8067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74912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A71F3-E1A8-4142-9937-E9B5A82D07A7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4269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423C0-F93B-4432-B93C-B3CD806E64F2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23542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6032-E659-402A-A2CC-36620DA9EE74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711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140C0-3959-454D-A294-12C974284B5A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528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FCEC3-04BA-4A3F-84EF-A86CACEA4B74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701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0C368-5D83-4CD9-A1D0-E33E9FFF9F24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1120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69982-AF7F-4999-8405-0A1EF7E858D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04308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A7256-2C82-49D0-A24B-D90242ECF1F7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3406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3E7A8-A982-4E50-898C-FC3682D268F4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581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7ABA1-EEB8-4676-8CAA-E019775F140A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10703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5799E-2E69-42DE-9D6F-611DFBED71FA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0663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5052D-80D9-4AEA-9A70-28897156718D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51560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BB42C-21D5-44BF-BCDE-3425511792A1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1626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EC8FE-F506-462C-A9D5-8B9E6F9AFF26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5308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D76A2-4AF1-465A-9E55-17231EDDF6D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3843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4C1DC-6D4F-4A84-BCFA-471C6F4E365F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1079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4612E-02A9-46A7-A024-29DA4807B22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7268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7442-26DD-4F48-898A-E1501DCA30F6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8051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BF2A9-E96B-40F6-A7D7-B8C19ACB1252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0823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2CF53-B6FE-4E54-B2E8-E839D48C569C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91737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140E6-27CB-4F77-A27B-21F82DB712E9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69187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15274-F396-4191-961F-5681C23FB65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4059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833077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479376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4CABF-1940-4E5E-A9FA-D518D73F071A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927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98557-384B-4B54-8101-215AF5D33FA1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3086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1BE39-844E-4E23-AD1D-C7300AC5D44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55596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9210F-0376-4E27-B7A2-4B4D7A4D588E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2352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21A0C-D9D8-46B9-9007-C525067872F4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7120334" y="3206495"/>
            <a:ext cx="1334131" cy="1237489"/>
          </a:xfrm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1601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118BC-42C2-4E81-80AF-DC14603DBF4A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60980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7C780-5D85-4555-B52E-B6151DE37896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039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D07F0-CE7A-43FA-8CBF-B2C8AC9F53CE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9086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7009F-2476-4633-9722-D2AC3C89D41F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37781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8A8D1-05B3-4C73-A97C-E8ECC34168EA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5362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A76D2-D657-4E25-A740-1DB09884DAB0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828278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7748-FBFA-4091-8D12-F8C1AB9EFE5C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024580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F5771-6224-4E6A-AB96-35D8F05DEFC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63900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E4790-415F-4EB0-A722-E359099CAD5A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57185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C4F69-BFDC-44F7-9A85-479B4C83A250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41017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0EFF-B33E-48BB-A32F-C3313F0B6F5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1402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F23D3-FE2C-4ECA-92DE-F9CFF8F6100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69846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36094-1390-483B-A401-9B8B7E53C49F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707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EB200-ABA8-4CB5-8948-2704C1DD0174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27670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75EA3-3F02-4F42-9610-94C26DFFA0B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7407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13B1F-94D9-4C67-801E-2A55E73BAA1F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0933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B8789-7C60-43A2-8057-BA05C568E712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328592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7C37-3F6E-40A0-915D-CF0966991C4F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02980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EC351-E2BD-4862-9528-E15FC402DBE6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6620630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F90D9-B65A-431A-8FE9-2AC6044F40BD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418531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E565-9188-4538-ABCF-01BD58922EDD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84458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06D10-A3C6-40C8-8900-AE8F448E6320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800430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33F1F-A9F9-4BB4-AEC7-3783FD64324E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8500310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03F3-2896-480F-9EA4-958483FDAFE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23019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7473B-7445-4513-8194-5CC8D2EDBCB0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4712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E5BA6-1B9E-4931-BE2D-C28A9016670E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121508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BF952-F721-4EFE-949D-8B4BC9CF7E81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7673972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C93F3-F214-461F-B135-D23723475FF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80172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AE5BC-36D1-428C-93BD-E013A91C8D1E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019995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40522-EF9F-445E-A4AB-74AE27F86DBF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92389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0D479-1684-40F1-AD38-F10732256096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7675525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F72D9-DA71-427A-AFD9-E5BB95D9EDC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52414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835F-18C4-4560-82AE-50A1EF7BE46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57223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1839-35C5-457F-8309-AE52E61DCE7E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85200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2EE08-C040-4C49-BC24-FE2F2A11EB4E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93241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C4490-12D4-49F3-A584-978B6B95B81B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2311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483D5-2614-4650-B4B4-918F5164987B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2911202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77E1A-5939-4B02-8B49-8F50E7B1DDCD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178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DB2F-DF4C-4B8F-BEB3-A12519B810F0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7457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B9A5B-EC76-4344-B956-DBCCCAE1AE42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2783756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BEBB-AA35-4F32-871E-A53E758380F2}" type="datetime1">
              <a:rPr lang="de-CH" smtClean="0"/>
              <a:t>18.01.2017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79841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5052C-7636-4832-90FB-20B07586BA3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4811856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B546-70A9-4C49-A27F-86532F9AF73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8331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58C0-6A64-42E5-92EB-06E5691D1528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71852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F712-6644-4F68-8E24-596B7E5F6D90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8568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E12F-FD2E-40BB-B012-8104B03C90A1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4122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0C44A-AA64-46B5-A13E-D21095398787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6634136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B2010-2B54-4E5F-AA5B-2C3282DBE101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237117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97E5-A19D-44B4-BA89-AEC89B047E7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9173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DD621-4ED3-4313-A4C9-00D6D1780ACF}" type="datetime1">
              <a:rPr lang="de-CH" smtClean="0"/>
              <a:t>18.01.2017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3971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1.xml"/><Relationship Id="rId16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B2DB2-CAEB-4D2A-9FD9-46C6F3A074A6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351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  <p:sldLayoutId id="2147484007" r:id="rId12"/>
    <p:sldLayoutId id="2147484008" r:id="rId13"/>
    <p:sldLayoutId id="2147484009" r:id="rId14"/>
    <p:sldLayoutId id="2147484010" r:id="rId15"/>
    <p:sldLayoutId id="2147484011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34BE9-C917-48E1-892C-7ED507B9FA4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223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  <p:sldLayoutId id="2147484025" r:id="rId13"/>
    <p:sldLayoutId id="2147484026" r:id="rId14"/>
    <p:sldLayoutId id="2147484027" r:id="rId15"/>
    <p:sldLayoutId id="2147484028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de-DE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de-DE" sz="16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de-DE" sz="14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de-DE" sz="12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en-US" sz="12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956EC-E916-419A-9763-DD19E0F884E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78805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97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  <p:sldLayoutId id="2147484057" r:id="rId12"/>
    <p:sldLayoutId id="2147484058" r:id="rId13"/>
    <p:sldLayoutId id="2147484059" r:id="rId14"/>
    <p:sldLayoutId id="2147484060" r:id="rId15"/>
    <p:sldLayoutId id="2147484061" r:id="rId16"/>
    <p:sldLayoutId id="2147484062" r:id="rId17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D7B60-5925-4865-B462-BD40A17CA2A0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7617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  <p:sldLayoutId id="2147484092" r:id="rId12"/>
    <p:sldLayoutId id="2147484093" r:id="rId13"/>
    <p:sldLayoutId id="2147484094" r:id="rId14"/>
    <p:sldLayoutId id="2147484095" r:id="rId15"/>
    <p:sldLayoutId id="2147484096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5E7D7-6DC4-4598-BB9C-594BD72A30F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8555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  <p:sldLayoutId id="2147484110" r:id="rId12"/>
    <p:sldLayoutId id="2147484111" r:id="rId13"/>
    <p:sldLayoutId id="2147484112" r:id="rId14"/>
    <p:sldLayoutId id="2147484113" r:id="rId15"/>
    <p:sldLayoutId id="2147484114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3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7.xml"/><Relationship Id="rId1" Type="http://schemas.openxmlformats.org/officeDocument/2006/relationships/themeOverride" Target="../theme/themeOverride2.xml"/><Relationship Id="rId5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7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6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Relationship Id="rId5" Type="http://schemas.openxmlformats.org/officeDocument/2006/relationships/audio" Target="../media/audio1.wav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6" Type="http://schemas.openxmlformats.org/officeDocument/2006/relationships/audio" Target="../media/audio1.wav"/><Relationship Id="rId5" Type="http://schemas.openxmlformats.org/officeDocument/2006/relationships/image" Target="../media/image9.jp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Lernen im Netz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Begriffsklärungen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20" y="334045"/>
            <a:ext cx="5448300" cy="1743075"/>
          </a:xfrm>
          <a:prstGeom prst="rect">
            <a:avLst/>
          </a:prstGeom>
          <a:effectLst>
            <a:reflection blurRad="6350" stA="50000" endA="300" endPos="90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304903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7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7000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1212325" y="1527112"/>
            <a:ext cx="6096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de-CH" dirty="0"/>
              <a:t>E-Learning/Computer-</a:t>
            </a:r>
            <a:r>
              <a:rPr lang="de-CH" dirty="0" err="1"/>
              <a:t>Based</a:t>
            </a:r>
            <a:r>
              <a:rPr lang="de-CH" dirty="0"/>
              <a:t> Training</a:t>
            </a:r>
          </a:p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de-CH" dirty="0"/>
              <a:t>MOOCs (Massive Open Online Courses)</a:t>
            </a:r>
          </a:p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de-CH" dirty="0" err="1"/>
              <a:t>Social</a:t>
            </a:r>
            <a:r>
              <a:rPr lang="de-CH" dirty="0"/>
              <a:t> Media Learning</a:t>
            </a:r>
          </a:p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de-CH" dirty="0"/>
              <a:t>Webcast</a:t>
            </a:r>
          </a:p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de-CH" dirty="0"/>
              <a:t>Mobile Learning/</a:t>
            </a:r>
            <a:r>
              <a:rPr lang="de-CH" dirty="0" err="1"/>
              <a:t>Microlearning</a:t>
            </a:r>
            <a:endParaRPr lang="de-CH" dirty="0"/>
          </a:p>
          <a:p>
            <a:pPr>
              <a:lnSpc>
                <a:spcPts val="1500"/>
              </a:lnSpc>
              <a:spcAft>
                <a:spcPts val="600"/>
              </a:spcAft>
            </a:pPr>
            <a:r>
              <a:rPr lang="de-CH" dirty="0"/>
              <a:t>Webinar</a:t>
            </a:r>
          </a:p>
        </p:txBody>
      </p:sp>
    </p:spTree>
    <p:extLst>
      <p:ext uri="{BB962C8B-B14F-4D97-AF65-F5344CB8AC3E}">
        <p14:creationId xmlns:p14="http://schemas.microsoft.com/office/powerpoint/2010/main" val="2748081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  <p:sndAc>
          <p:stSnd>
            <p:snd r:embed="rId3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87" y="600501"/>
            <a:ext cx="8287303" cy="523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412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  <p:sndAc>
          <p:stSnd>
            <p:snd r:embed="rId3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E-Learning/Computer-</a:t>
            </a:r>
            <a:r>
              <a:rPr lang="de-CH" dirty="0" err="1"/>
              <a:t>Based</a:t>
            </a:r>
            <a:r>
              <a:rPr lang="de-CH" dirty="0"/>
              <a:t> Training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 smtClean="0"/>
              <a:t>Lernen, bei dem das Wissen mithilfe eines elektronischen oder digitalen Geräts vermittelt wird.</a:t>
            </a:r>
          </a:p>
          <a:p>
            <a:r>
              <a:rPr lang="de-CH" dirty="0" smtClean="0"/>
              <a:t>häufig digitales Offline-Lernen mittels Apps und Software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Grafik 3">
            <a:hlinkHover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953" y="2160589"/>
            <a:ext cx="3810330" cy="381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5520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2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12000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Social</a:t>
            </a:r>
            <a:r>
              <a:rPr lang="de-CH" dirty="0"/>
              <a:t> Media Learning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Lernen über soziale </a:t>
            </a:r>
            <a:r>
              <a:rPr lang="de-CH" dirty="0" smtClean="0"/>
              <a:t>Medien</a:t>
            </a:r>
          </a:p>
          <a:p>
            <a:r>
              <a:rPr lang="de-CH" dirty="0" smtClean="0"/>
              <a:t>meist </a:t>
            </a:r>
            <a:r>
              <a:rPr lang="de-CH" dirty="0"/>
              <a:t>in </a:t>
            </a:r>
            <a:r>
              <a:rPr lang="de-CH" dirty="0" smtClean="0"/>
              <a:t>Lerngruppen</a:t>
            </a:r>
          </a:p>
          <a:p>
            <a:r>
              <a:rPr lang="de-CH" dirty="0" smtClean="0"/>
              <a:t>in der Regel als </a:t>
            </a:r>
            <a:r>
              <a:rPr lang="de-CH" dirty="0"/>
              <a:t>Ergänzung besuchter </a:t>
            </a:r>
            <a:r>
              <a:rPr lang="de-CH" dirty="0" smtClean="0"/>
              <a:t>Kurse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921" y="2167068"/>
            <a:ext cx="5012081" cy="379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5307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10000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Mobile Learning/</a:t>
            </a:r>
            <a:r>
              <a:rPr lang="de-CH" dirty="0" err="1"/>
              <a:t>Microlearning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59238" y="2143642"/>
            <a:ext cx="8596668" cy="3880773"/>
          </a:xfrm>
        </p:spPr>
        <p:txBody>
          <a:bodyPr/>
          <a:lstStyle/>
          <a:p>
            <a:r>
              <a:rPr lang="de-CH" dirty="0" smtClean="0"/>
              <a:t>besonders kleine Lerninhalte</a:t>
            </a:r>
          </a:p>
          <a:p>
            <a:r>
              <a:rPr lang="de-CH" dirty="0" smtClean="0"/>
              <a:t>modular aufgebaut</a:t>
            </a:r>
          </a:p>
          <a:p>
            <a:r>
              <a:rPr lang="de-CH" dirty="0" smtClean="0"/>
              <a:t>Darstellung </a:t>
            </a:r>
            <a:r>
              <a:rPr lang="de-CH" dirty="0"/>
              <a:t>für mobile Geräte </a:t>
            </a:r>
            <a:r>
              <a:rPr lang="de-CH" dirty="0" smtClean="0"/>
              <a:t>optimiert</a:t>
            </a:r>
            <a:endParaRPr lang="de-CH" dirty="0"/>
          </a:p>
        </p:txBody>
      </p:sp>
      <p:sp>
        <p:nvSpPr>
          <p:cNvPr id="8" name="Ellipse 7"/>
          <p:cNvSpPr/>
          <p:nvPr/>
        </p:nvSpPr>
        <p:spPr>
          <a:xfrm rot="4932573">
            <a:off x="867448" y="5154367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Ellipse 8"/>
          <p:cNvSpPr/>
          <p:nvPr/>
        </p:nvSpPr>
        <p:spPr>
          <a:xfrm rot="4932573">
            <a:off x="1415599" y="5466772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Ellipse 9"/>
          <p:cNvSpPr/>
          <p:nvPr/>
        </p:nvSpPr>
        <p:spPr>
          <a:xfrm rot="4932573">
            <a:off x="871452" y="5747046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Ellipse 10"/>
          <p:cNvSpPr/>
          <p:nvPr/>
        </p:nvSpPr>
        <p:spPr>
          <a:xfrm rot="4932573">
            <a:off x="1939856" y="5154368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Ellipse 11"/>
          <p:cNvSpPr/>
          <p:nvPr/>
        </p:nvSpPr>
        <p:spPr>
          <a:xfrm rot="4932573">
            <a:off x="1943860" y="5747047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3" name="Inhaltsplatzhalter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192" y="1831236"/>
            <a:ext cx="2133600" cy="140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801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0">
        <p15:prstTrans prst="crush"/>
        <p:sndAc>
          <p:stSnd>
            <p:snd r:embed="rId3" name="breeze.wav"/>
          </p:stSnd>
        </p:sndAc>
      </p:transition>
    </mc:Choice>
    <mc:Fallback xmlns="">
      <p:transition spd="slow" advTm="10000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MOOCs (Massive Open Online </a:t>
            </a:r>
            <a:r>
              <a:rPr lang="de-CH" dirty="0" smtClean="0"/>
              <a:t>Courses)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2184" y="1319440"/>
            <a:ext cx="7870319" cy="554245"/>
          </a:xfrm>
        </p:spPr>
        <p:txBody>
          <a:bodyPr/>
          <a:lstStyle/>
          <a:p>
            <a:r>
              <a:rPr lang="de-CH" dirty="0" smtClean="0"/>
              <a:t>frei </a:t>
            </a:r>
            <a:r>
              <a:rPr lang="de-CH" dirty="0"/>
              <a:t>zugängliche </a:t>
            </a:r>
            <a:r>
              <a:rPr lang="de-CH" dirty="0" smtClean="0"/>
              <a:t>Online-Massenvorlesungen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533" y="1806678"/>
            <a:ext cx="6108970" cy="414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7172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8000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Webcast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eine meist aufgezeichnete Übertragung von Inhalten übers Web</a:t>
            </a:r>
          </a:p>
          <a:p>
            <a:r>
              <a:rPr lang="de-CH" dirty="0" smtClean="0"/>
              <a:t>erlaubt analog dem Fernsehen lediglich einseitige Kommunikation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05" y="3345787"/>
            <a:ext cx="4048125" cy="2695575"/>
          </a:xfrm>
          <a:prstGeom prst="rect">
            <a:avLst/>
          </a:prstGeom>
        </p:spPr>
      </p:pic>
      <p:graphicFrame>
        <p:nvGraphicFramePr>
          <p:cNvPr id="6" name="Tabelle 5"/>
          <p:cNvGraphicFramePr>
            <a:graphicFrameLocks noGrp="1"/>
          </p:cNvGraphicFramePr>
          <p:nvPr>
            <p:extLst/>
          </p:nvPr>
        </p:nvGraphicFramePr>
        <p:xfrm>
          <a:off x="746803" y="3785954"/>
          <a:ext cx="4648158" cy="1939875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4648158">
                  <a:extLst>
                    <a:ext uri="{9D8B030D-6E8A-4147-A177-3AD203B41FA5}">
                      <a16:colId xmlns:a16="http://schemas.microsoft.com/office/drawing/2014/main" val="653444885"/>
                    </a:ext>
                  </a:extLst>
                </a:gridCol>
              </a:tblGrid>
              <a:tr h="646625">
                <a:tc>
                  <a:txBody>
                    <a:bodyPr/>
                    <a:lstStyle/>
                    <a:p>
                      <a:endParaRPr lang="de-CH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3783163"/>
                  </a:ext>
                </a:extLst>
              </a:tr>
              <a:tr h="646625"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5FCBEF"/>
                          </a:solidFill>
                        </a:rPr>
                        <a:t>Kommunikation</a:t>
                      </a:r>
                      <a:endParaRPr lang="de-CH" dirty="0">
                        <a:solidFill>
                          <a:srgbClr val="5FCBE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7111721"/>
                  </a:ext>
                </a:extLst>
              </a:tr>
              <a:tr h="646625">
                <a:tc>
                  <a:txBody>
                    <a:bodyPr/>
                    <a:lstStyle/>
                    <a:p>
                      <a:pPr algn="ctr"/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2417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51034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8000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402772" y="3650725"/>
            <a:ext cx="1972606" cy="22482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/>
                    </a14:imgEffect>
                    <a14:imgEffect>
                      <a14:sharpenSoften amount="-81000"/>
                    </a14:imgEffect>
                    <a14:imgEffect>
                      <a14:brightnessContrast bright="85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4497114"/>
            <a:ext cx="1524000" cy="1615440"/>
          </a:xfrm>
          <a:prstGeom prst="rect">
            <a:avLst/>
          </a:prstGeom>
          <a:effectLst>
            <a:softEdge rad="635000"/>
          </a:effectLst>
          <a:scene3d>
            <a:camera prst="orthographicFront">
              <a:rot lat="0" lon="0" rev="0"/>
            </a:camera>
            <a:lightRig rig="threePt" dir="t"/>
          </a:scene3d>
          <a:sp3d extrusionH="76200">
            <a:extrusionClr>
              <a:schemeClr val="accent6">
                <a:lumMod val="50000"/>
              </a:schemeClr>
            </a:extrusionClr>
          </a:sp3d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Webinar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Seminar, das live über das Internet gehalten wird.</a:t>
            </a:r>
          </a:p>
          <a:p>
            <a:r>
              <a:rPr lang="de-CH" dirty="0" smtClean="0"/>
              <a:t>Die Teilnehmer kommunizieren direkt mit dem Dozenten und untereinander.</a:t>
            </a:r>
            <a:endParaRPr lang="de-CH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140" y="3776439"/>
            <a:ext cx="5059680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570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8000">
        <p:fade/>
        <p:sndAc>
          <p:stSnd>
            <p:snd r:embed="rId6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2_Facette">
  <a:themeElements>
    <a:clrScheme name="Rot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4.xml><?xml version="1.0" encoding="utf-8"?>
<a:theme xmlns:a="http://schemas.openxmlformats.org/drawingml/2006/main" name="4_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5.xml><?xml version="1.0" encoding="utf-8"?>
<a:theme xmlns:a="http://schemas.openxmlformats.org/drawingml/2006/main" name="5_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pi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.xml><?xml version="1.0" encoding="utf-8"?>
<a:themeOverride xmlns:a="http://schemas.openxmlformats.org/drawingml/2006/main">
  <a:clrScheme name="Papi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125</Words>
  <Application>Microsoft Office PowerPoint</Application>
  <PresentationFormat>Breitbild</PresentationFormat>
  <Paragraphs>30</Paragraphs>
  <Slides>9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20" baseType="lpstr">
      <vt:lpstr>Arial</vt:lpstr>
      <vt:lpstr>Calibri</vt:lpstr>
      <vt:lpstr>Gill Sans MT</vt:lpstr>
      <vt:lpstr>Trebuchet MS</vt:lpstr>
      <vt:lpstr>Wingdings 3</vt:lpstr>
      <vt:lpstr>1_Facette</vt:lpstr>
      <vt:lpstr>2_Facette</vt:lpstr>
      <vt:lpstr>Facette</vt:lpstr>
      <vt:lpstr>4_Facette</vt:lpstr>
      <vt:lpstr>5_Facette</vt:lpstr>
      <vt:lpstr>Lernen im Netz</vt:lpstr>
      <vt:lpstr>PowerPoint-Präsentation</vt:lpstr>
      <vt:lpstr>PowerPoint-Präsentation</vt:lpstr>
      <vt:lpstr>E-Learning/Computer-Based Training</vt:lpstr>
      <vt:lpstr>Social Media Learning</vt:lpstr>
      <vt:lpstr>Mobile Learning/Microlearning</vt:lpstr>
      <vt:lpstr>MOOCs (Massive Open Online Courses)</vt:lpstr>
      <vt:lpstr>Webcast</vt:lpstr>
      <vt:lpstr>Webinar</vt:lpstr>
      <vt:lpstr>Mobile Learning</vt:lpstr>
    </vt:vector>
  </TitlesOfParts>
  <Company>Wirtschaftschule Thun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KV Schweiz</dc:creator>
  <cp:revision>92</cp:revision>
  <dcterms:created xsi:type="dcterms:W3CDTF">2016-05-03T06:57:07Z</dcterms:created>
  <dcterms:modified xsi:type="dcterms:W3CDTF">2017-01-18T16:59:16Z</dcterms:modified>
</cp:coreProperties>
</file>