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3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5" r:id="rId1"/>
    <p:sldMasterId id="2147484012" r:id="rId2"/>
    <p:sldMasterId id="2147484046" r:id="rId3"/>
    <p:sldMasterId id="2147484063" r:id="rId4"/>
    <p:sldMasterId id="2147484080" r:id="rId5"/>
  </p:sldMasterIdLst>
  <p:notesMasterIdLst>
    <p:notesMasterId r:id="rId15"/>
  </p:notesMasterIdLst>
  <p:handoutMasterIdLst>
    <p:handoutMasterId r:id="rId16"/>
  </p:handoutMasterIdLst>
  <p:sldIdLst>
    <p:sldId id="256" r:id="rId6"/>
    <p:sldId id="263" r:id="rId7"/>
    <p:sldId id="264" r:id="rId8"/>
    <p:sldId id="257" r:id="rId9"/>
    <p:sldId id="258" r:id="rId10"/>
    <p:sldId id="259" r:id="rId11"/>
    <p:sldId id="260" r:id="rId12"/>
    <p:sldId id="261" r:id="rId13"/>
    <p:sldId id="262" r:id="rId14"/>
  </p:sldIdLst>
  <p:sldSz cx="12192000" cy="6858000"/>
  <p:notesSz cx="6858000" cy="9144000"/>
  <p:custShowLst>
    <p:custShow name="Mobile Learning" id="0">
      <p:sldLst>
        <p:sld r:id="rId9"/>
        <p:sld r:id="rId11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0000FF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CBEF"/>
    <a:srgbClr val="5FCB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unkle Formatvorlage 1 - Akz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Designformatvorlage 2 - Akz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03447BB-5D67-496B-8E87-E561075AD55C}" styleName="Dunkle Formatvorlage 1 - Akz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unkle Formatvorlage 1 - Akz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3878" autoAdjust="0"/>
  </p:normalViewPr>
  <p:slideViewPr>
    <p:cSldViewPr snapToGrid="0">
      <p:cViewPr varScale="1">
        <p:scale>
          <a:sx n="112" d="100"/>
          <a:sy n="112" d="100"/>
        </p:scale>
        <p:origin x="77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4" d="100"/>
          <a:sy n="94" d="100"/>
        </p:scale>
        <p:origin x="4003" y="1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3"/>
          </p:nvPr>
        </p:nvSpPr>
        <p:spPr>
          <a:xfrm>
            <a:off x="6155870" y="0"/>
            <a:ext cx="702129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4245C9EB-A9FA-40C5-8FD4-FAF8F6539A4C}" type="slidenum">
              <a:rPr lang="de-CH" sz="800" smtClean="0">
                <a:solidFill>
                  <a:srgbClr val="C00000"/>
                </a:solidFill>
                <a:latin typeface="Gill Sans MT" panose="020B0502020104020203" pitchFamily="34" charset="0"/>
              </a:rPr>
              <a:pPr algn="ctr"/>
              <a:t>‹Nr.›</a:t>
            </a:fld>
            <a:endParaRPr lang="de-CH" sz="800">
              <a:solidFill>
                <a:srgbClr val="C00000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072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1A2C9-B93F-4B2C-9E2D-81728CF3BC1B}" type="datetimeFigureOut">
              <a:rPr lang="de-CH" smtClean="0"/>
              <a:t>18.01.2017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3DF7BD-FB22-4A7B-A0F6-AF2FFB3BD88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29630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Smartphone</a:t>
            </a:r>
            <a:r>
              <a:rPr lang="de-CH" baseline="0" dirty="0" smtClean="0"/>
              <a:t> und Tablet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DF7BD-FB22-4A7B-A0F6-AF2FFB3BD883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7022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/>
              <a:t>frei zugängliche Online-Massenvorlesungen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3DF7BD-FB22-4A7B-A0F6-AF2FFB3BD883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77747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F72D9-DA71-427A-AFD9-E5BB95D9EDC3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35949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5052C-7636-4832-90FB-20B07586BA3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0776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B546-70A9-4C49-A27F-86532F9AF73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0148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58C0-6A64-42E5-92EB-06E5691D1528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74912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CF712-6644-4F68-8E24-596B7E5F6D90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4269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E12F-FD2E-40BB-B012-8104B03C90A1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23542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B2010-2B54-4E5F-AA5B-2C3282DBE101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7711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097E5-A19D-44B4-BA89-AEC89B047E7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5528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6D990-B95D-476C-9DEC-2CBD8248AAAB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27011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F1ED1-F119-4934-BE04-BC75309C89E4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01120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40BB5-D34F-4462-96B2-1935A813A910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04308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2835F-18C4-4560-82AE-50A1EF7BE46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3406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F3C00-9C84-4E1E-BBBB-540878867781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581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9D22D-58A6-410C-A102-DB70141D82C2}" type="datetime1">
              <a:rPr lang="de-CH" smtClean="0"/>
              <a:t>18.01.2017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10703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27B8A-2025-4F7C-80B2-13D9CE9F3D52}" type="datetime1">
              <a:rPr lang="de-CH" smtClean="0"/>
              <a:t>18.01.2017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00663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FB8E3-82B2-4CBA-A130-863A88F26D7D}" type="datetime1">
              <a:rPr lang="de-CH" smtClean="0"/>
              <a:t>18.01.2017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51560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77D-C78A-40D2-ADDB-042C64DEC63C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1626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DFC1C-F766-4100-A171-A7FE2ABD14B1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5308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EBCCD-90B1-4D78-9DA5-F398866AD40A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83843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3E1DF-A77B-4FDC-99F6-79E226F26EF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31079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016C1-71E6-4C6B-91A4-2C431C7914B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77268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E6801-4A3B-4E24-9298-9D40F3F1F7E2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8051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31839-35C5-457F-8309-AE52E61DCE7E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08237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2726-4098-4056-AAE6-50CF7A010899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91737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FA490-8F2D-4C37-821D-0A766B8574F2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69187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DDCDF-F55A-4BA7-B123-D0F329C64437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4059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833077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479376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CC1B4-3A3C-4397-832B-419D0F7690DC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79273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D6638-E5E0-42B3-A28A-CDF1ACFB04A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3086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CAC2D-E554-4A55-B58A-79F202DCE7A8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55596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6385C-99A5-47FD-9CF7-02F3CF17BA6C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2352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890AA-B9DF-4F0E-9AB5-2C7F5AE36838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7120334" y="3206495"/>
            <a:ext cx="1334131" cy="1237489"/>
          </a:xfrm>
        </p:spPr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16010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5A27D-E72C-4225-97B6-00AAB0CB0718}" type="datetime1">
              <a:rPr lang="de-CH" smtClean="0"/>
              <a:t>18.01.2017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360980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D9C8-898C-4F31-B3B8-6D058C825CED}" type="datetime1">
              <a:rPr lang="de-CH" smtClean="0"/>
              <a:t>18.01.2017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0397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2EE08-C040-4C49-BC24-FE2F2A11EB4E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9086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9F0AF-FE6B-4438-8792-FA93C02C7686}" type="datetime1">
              <a:rPr lang="de-CH" smtClean="0"/>
              <a:t>18.01.2017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037781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7F8A5-5079-4E7E-8D7C-151217B4191E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5362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F2FD-C197-4D51-B6AE-4A79526B3393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828278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23043-EF29-42A9-A46D-98CE8964A93C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0245802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A7D49-AE86-426D-B5CA-E74BACACE081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3639009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984C6-426D-4330-83A4-572558F81497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5571852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C7AE2-0668-476A-8B24-5672C58C3B94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41017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834B-C141-436B-8E17-F86BE59AF9BE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1402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E40A7-6DD7-4B7C-B75C-9582A833A43F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69846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4D852-6B1E-48AC-ABF1-D2E80B62DECB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707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483D5-2614-4650-B4B4-918F5164987B}" type="datetime1">
              <a:rPr lang="de-CH" smtClean="0"/>
              <a:t>18.01.2017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127670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AB98A-A68A-4891-83A0-188EB41CC1DE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421018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FF60C-432D-4C12-9C40-E599224AFBC2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1556562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B6358-8A97-4EF2-A5C1-E19A2E34C37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007435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264B7-3611-4A90-8203-A2E3C4363802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035625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5A58-D2DC-4769-9672-069FBB019F79}" type="datetime1">
              <a:rPr lang="de-CH" smtClean="0"/>
              <a:t>18.01.2017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1779298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2EF3F-6D61-49D2-8678-2E177F28ECD7}" type="datetime1">
              <a:rPr lang="de-CH" smtClean="0"/>
              <a:t>18.01.2017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1366201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B9F18-3881-4647-9A4A-B6F3C5DD9376}" type="datetime1">
              <a:rPr lang="de-CH" smtClean="0"/>
              <a:t>18.01.2017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121576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0D1A8-D0C1-4AA4-AD24-86981C36D68C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279487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F64B4-DBAA-4BF9-99F2-04267410C528}" type="datetime1">
              <a:rPr lang="de-CH" smtClean="0"/>
              <a:t>18.01.2017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16291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FBC2-B920-4B2F-90A9-0547EF741413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79056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77E1A-5939-4B02-8B49-8F50E7B1DDCD}" type="datetime1">
              <a:rPr lang="de-CH" smtClean="0"/>
              <a:t>18.01.2017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74712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A2DF7-0F12-41C4-9C02-8BD547B8095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154590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8A116-C38C-4986-B3F9-766DB3CC2C33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6536493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67AF5-AD0D-4CB9-8246-60F9EDBA947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0326616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403EC-93D8-4D40-B94F-D735D0EB4D8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52893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BB7C3-A9B4-4DEB-AF2B-BBB2F1E60010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383144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E9AE3-1744-42E1-8416-C043A986988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8046254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C8F58-EBE9-44AB-9300-C557C90E47A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8740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25E7E-97BC-48B0-9E65-01E49BDA927A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0933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CB98F-3A37-446C-87C9-915B0C24D4FD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328592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52001-F002-407D-8165-5ABCEEDB5DA0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0298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5DB2F-DF4C-4B8F-BEB3-A12519B810F0}" type="datetime1">
              <a:rPr lang="de-CH" smtClean="0"/>
              <a:t>18.01.2017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23113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5109B-DCE5-4C9D-BEB9-3C25A3A8609B}" type="datetime1">
              <a:rPr lang="de-CH" smtClean="0"/>
              <a:t>18.01.2017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6620630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4B124-BE4D-4C07-A5F9-8A1F6524956C}" type="datetime1">
              <a:rPr lang="de-CH" smtClean="0"/>
              <a:t>18.01.2017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1418531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445C7-9C47-4A0E-8C3D-B53EBC382BCE}" type="datetime1">
              <a:rPr lang="de-CH" smtClean="0"/>
              <a:t>18.01.2017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584458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79A0E-D18C-4100-91F5-2AE3F4CBE270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2800430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C1C1B-ED5A-4F07-9B60-1AA06859F2E5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8500310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94BA3-36E5-461A-B26B-533907BD754B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2301911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1B8A3-FDB0-4E3F-B492-48BF52DAE794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121508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82AB6-5251-41D5-A09F-07905BED48CA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7673972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7774C-80FB-474C-8C97-9FA2F65B40DF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80172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24B0E-13DF-4FC0-B24D-83FD359186FE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01999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B9A5B-EC76-4344-B956-DBCCCAE1AE42}" type="datetime1">
              <a:rPr lang="de-CH" smtClean="0"/>
              <a:t>18.01.2017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6634136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82AF-6850-4729-AA78-1C8C69DE5AB4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923898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1DC96-6574-4FC3-AB41-4002CC093D0A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76755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ABEBB-AA35-4F32-871E-A53E758380F2}" type="datetime1">
              <a:rPr lang="de-CH" smtClean="0"/>
              <a:t>18.01.2017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3971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1.xml"/><Relationship Id="rId16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6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81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slideLayout" Target="../slideLayouts/slideLayout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5E7D7-6DC4-4598-BB9C-594BD72A30F5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351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7" r:id="rId2"/>
    <p:sldLayoutId id="2147483998" r:id="rId3"/>
    <p:sldLayoutId id="2147483999" r:id="rId4"/>
    <p:sldLayoutId id="2147484000" r:id="rId5"/>
    <p:sldLayoutId id="2147484001" r:id="rId6"/>
    <p:sldLayoutId id="2147484002" r:id="rId7"/>
    <p:sldLayoutId id="2147484003" r:id="rId8"/>
    <p:sldLayoutId id="2147484004" r:id="rId9"/>
    <p:sldLayoutId id="2147484005" r:id="rId10"/>
    <p:sldLayoutId id="2147484006" r:id="rId11"/>
    <p:sldLayoutId id="2147484007" r:id="rId12"/>
    <p:sldLayoutId id="2147484008" r:id="rId13"/>
    <p:sldLayoutId id="2147484009" r:id="rId14"/>
    <p:sldLayoutId id="2147484010" r:id="rId15"/>
    <p:sldLayoutId id="2147484011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9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>
        <p:tmplLst>
          <p:tmpl lvl="1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</p:tmplLst>
      </p:bldP>
    </p:bld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Formatvorlagen des Textmasters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6B2B6-8D09-4C44-8337-81E678C4A973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92239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4" r:id="rId2"/>
    <p:sldLayoutId id="2147484015" r:id="rId3"/>
    <p:sldLayoutId id="2147484016" r:id="rId4"/>
    <p:sldLayoutId id="2147484017" r:id="rId5"/>
    <p:sldLayoutId id="2147484018" r:id="rId6"/>
    <p:sldLayoutId id="2147484019" r:id="rId7"/>
    <p:sldLayoutId id="2147484020" r:id="rId8"/>
    <p:sldLayoutId id="2147484021" r:id="rId9"/>
    <p:sldLayoutId id="2147484022" r:id="rId10"/>
    <p:sldLayoutId id="2147484023" r:id="rId11"/>
    <p:sldLayoutId id="2147484024" r:id="rId12"/>
    <p:sldLayoutId id="2147484025" r:id="rId13"/>
    <p:sldLayoutId id="2147484026" r:id="rId14"/>
    <p:sldLayoutId id="2147484027" r:id="rId15"/>
    <p:sldLayoutId id="2147484028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9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>
        <p:tmplLst>
          <p:tmpl lvl="1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</p:tmplLst>
      </p:bldP>
    </p:bld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lang="de-DE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lang="de-DE" sz="16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lang="de-DE" sz="14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lang="de-DE" sz="12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lang="en-US" sz="12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C6C95-266A-40DC-ACB7-937E1B2C2EBC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578805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47" r:id="rId1"/>
    <p:sldLayoutId id="2147484048" r:id="rId2"/>
    <p:sldLayoutId id="2147484049" r:id="rId3"/>
    <p:sldLayoutId id="2147484050" r:id="rId4"/>
    <p:sldLayoutId id="2147484097" r:id="rId5"/>
    <p:sldLayoutId id="2147484051" r:id="rId6"/>
    <p:sldLayoutId id="2147484052" r:id="rId7"/>
    <p:sldLayoutId id="2147484053" r:id="rId8"/>
    <p:sldLayoutId id="2147484054" r:id="rId9"/>
    <p:sldLayoutId id="2147484055" r:id="rId10"/>
    <p:sldLayoutId id="2147484056" r:id="rId11"/>
    <p:sldLayoutId id="2147484057" r:id="rId12"/>
    <p:sldLayoutId id="2147484058" r:id="rId13"/>
    <p:sldLayoutId id="2147484059" r:id="rId14"/>
    <p:sldLayoutId id="2147484060" r:id="rId15"/>
    <p:sldLayoutId id="2147484061" r:id="rId16"/>
    <p:sldLayoutId id="2147484062" r:id="rId17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9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>
        <p:tmplLst>
          <p:tmpl lvl="1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</p:tmplLst>
      </p:bldP>
    </p:bld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FF238-FAA7-4EB9-AFC2-F54BD7F0487A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20954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4" r:id="rId1"/>
    <p:sldLayoutId id="2147484065" r:id="rId2"/>
    <p:sldLayoutId id="2147484066" r:id="rId3"/>
    <p:sldLayoutId id="2147484067" r:id="rId4"/>
    <p:sldLayoutId id="2147484068" r:id="rId5"/>
    <p:sldLayoutId id="2147484069" r:id="rId6"/>
    <p:sldLayoutId id="2147484070" r:id="rId7"/>
    <p:sldLayoutId id="2147484071" r:id="rId8"/>
    <p:sldLayoutId id="2147484072" r:id="rId9"/>
    <p:sldLayoutId id="2147484073" r:id="rId10"/>
    <p:sldLayoutId id="2147484074" r:id="rId11"/>
    <p:sldLayoutId id="2147484075" r:id="rId12"/>
    <p:sldLayoutId id="2147484076" r:id="rId13"/>
    <p:sldLayoutId id="2147484077" r:id="rId14"/>
    <p:sldLayoutId id="2147484078" r:id="rId15"/>
    <p:sldLayoutId id="2147484079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9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>
        <p:tmplLst>
          <p:tmpl lvl="1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</p:tmplLst>
      </p:bldP>
    </p:bld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1A2B0-8933-451D-957B-1921D4E35570}" type="datetime1">
              <a:rPr lang="de-CH" smtClean="0"/>
              <a:t>18.01.2017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FA5B7A8-DC67-4433-B29F-2ACFC6FDED7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7617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  <p:sldLayoutId id="2147484092" r:id="rId12"/>
    <p:sldLayoutId id="2147484093" r:id="rId13"/>
    <p:sldLayoutId id="2147484094" r:id="rId14"/>
    <p:sldLayoutId id="2147484095" r:id="rId15"/>
    <p:sldLayoutId id="2147484096" r:id="rId16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8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9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bldLvl="5">
        <p:tmplLst>
          <p:tmpl lvl="1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55" presetClass="entr" presetSubtype="0" fill="hold" nodeType="after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*0.7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B2B2B2"/>
                      </p:to>
                    </p:animClr>
                  </p:subTnLst>
                </p:cTn>
              </p:par>
            </p:tnLst>
          </p:tmpl>
        </p:tmplLst>
      </p:bldP>
    </p:bld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3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7.xml"/><Relationship Id="rId5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6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7.xml"/><Relationship Id="rId5" Type="http://schemas.openxmlformats.org/officeDocument/2006/relationships/audio" Target="../media/audio1.wav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1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5" Type="http://schemas.openxmlformats.org/officeDocument/2006/relationships/audio" Target="../media/audio1.wav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Lernen im Netz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Begriffsklärungen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20" y="334045"/>
            <a:ext cx="5448300" cy="1743075"/>
          </a:xfrm>
          <a:prstGeom prst="rect">
            <a:avLst/>
          </a:prstGeom>
          <a:effectLst>
            <a:reflection blurRad="6350" stA="50000" endA="300" endPos="90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304903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7000">
        <p15:prstTrans prst="crush"/>
        <p:sndAc>
          <p:stSnd>
            <p:snd r:embed="rId2" name="breeze.wav"/>
          </p:stSnd>
        </p:sndAc>
      </p:transition>
    </mc:Choice>
    <mc:Fallback xmlns="">
      <p:transition spd="slow" advTm="7000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712020"/>
              </p:ext>
            </p:extLst>
          </p:nvPr>
        </p:nvGraphicFramePr>
        <p:xfrm>
          <a:off x="836894" y="987647"/>
          <a:ext cx="7703602" cy="4581804"/>
        </p:xfrm>
        <a:graphic>
          <a:graphicData uri="http://schemas.openxmlformats.org/drawingml/2006/table">
            <a:tbl>
              <a:tblPr>
                <a:tableStyleId>{D03447BB-5D67-496B-8E87-E561075AD55C}</a:tableStyleId>
              </a:tblPr>
              <a:tblGrid>
                <a:gridCol w="3851801">
                  <a:extLst>
                    <a:ext uri="{9D8B030D-6E8A-4147-A177-3AD203B41FA5}">
                      <a16:colId xmlns:a16="http://schemas.microsoft.com/office/drawing/2014/main" val="3932116438"/>
                    </a:ext>
                  </a:extLst>
                </a:gridCol>
                <a:gridCol w="3851801">
                  <a:extLst>
                    <a:ext uri="{9D8B030D-6E8A-4147-A177-3AD203B41FA5}">
                      <a16:colId xmlns:a16="http://schemas.microsoft.com/office/drawing/2014/main" val="1227047570"/>
                    </a:ext>
                  </a:extLst>
                </a:gridCol>
              </a:tblGrid>
              <a:tr h="152726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b="1" dirty="0" smtClean="0"/>
                        <a:t>E-Learning/Computer-Based Training</a:t>
                      </a:r>
                      <a:endParaRPr lang="de-CH" sz="2400" b="1" dirty="0"/>
                    </a:p>
                  </a:txBody>
                  <a:tcPr marL="155384" marR="155384" marT="155384" marB="155384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b="1" dirty="0" smtClean="0"/>
                        <a:t>MOOCs (Massive Open Online Courses)</a:t>
                      </a:r>
                      <a:endParaRPr lang="de-CH" sz="2400" b="1" dirty="0"/>
                    </a:p>
                  </a:txBody>
                  <a:tcPr marL="155384" marR="155384" marT="155384" marB="155384"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8418046"/>
                  </a:ext>
                </a:extLst>
              </a:tr>
              <a:tr h="152726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b="1" dirty="0" smtClean="0"/>
                        <a:t>Social Media Learning</a:t>
                      </a:r>
                      <a:endParaRPr lang="de-CH" sz="2400" b="1" dirty="0"/>
                    </a:p>
                  </a:txBody>
                  <a:tcPr marL="155384" marR="155384" marT="155384" marB="155384"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400" b="1" dirty="0" smtClean="0"/>
                        <a:t>Webcast</a:t>
                      </a:r>
                      <a:endParaRPr lang="de-CH" sz="2400" b="1" dirty="0"/>
                    </a:p>
                  </a:txBody>
                  <a:tcPr marL="155384" marR="155384" marT="155384" marB="155384"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221162"/>
                  </a:ext>
                </a:extLst>
              </a:tr>
              <a:tr h="152726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400" b="1" dirty="0" smtClean="0"/>
                        <a:t>Mobile Learning/Microlearning</a:t>
                      </a:r>
                      <a:endParaRPr lang="de-CH" sz="2400" b="1" dirty="0"/>
                    </a:p>
                  </a:txBody>
                  <a:tcPr marL="155384" marR="155384" marT="155384" marB="155384"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400" b="1" dirty="0" smtClean="0"/>
                        <a:t>Webinar</a:t>
                      </a:r>
                      <a:endParaRPr lang="de-CH" sz="2400" b="1" dirty="0"/>
                    </a:p>
                  </a:txBody>
                  <a:tcPr marL="155384" marR="155384" marT="155384" marB="155384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16214"/>
                  </a:ext>
                </a:extLst>
              </a:tr>
            </a:tbl>
          </a:graphicData>
        </a:graphic>
      </p:graphicFrame>
      <p:sp>
        <p:nvSpPr>
          <p:cNvPr id="2" name="Pfeil nach unten 1"/>
          <p:cNvSpPr/>
          <p:nvPr/>
        </p:nvSpPr>
        <p:spPr>
          <a:xfrm>
            <a:off x="4594207" y="658463"/>
            <a:ext cx="188976" cy="329184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4" name="Pfeil nach unten 3"/>
          <p:cNvSpPr/>
          <p:nvPr/>
        </p:nvSpPr>
        <p:spPr>
          <a:xfrm rot="5400000">
            <a:off x="8610600" y="2344787"/>
            <a:ext cx="188976" cy="329184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5" name="Pfeil nach unten 4"/>
          <p:cNvSpPr/>
          <p:nvPr/>
        </p:nvSpPr>
        <p:spPr>
          <a:xfrm rot="5400000">
            <a:off x="8610600" y="3883967"/>
            <a:ext cx="188976" cy="329184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6" name="Pfeil nach unten 5"/>
          <p:cNvSpPr/>
          <p:nvPr/>
        </p:nvSpPr>
        <p:spPr>
          <a:xfrm rot="10800000">
            <a:off x="4594207" y="5569451"/>
            <a:ext cx="188976" cy="329184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7" name="Pfeil nach unten 6"/>
          <p:cNvSpPr/>
          <p:nvPr/>
        </p:nvSpPr>
        <p:spPr>
          <a:xfrm rot="16200000">
            <a:off x="581624" y="3882370"/>
            <a:ext cx="188976" cy="329184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9" name="Pfeil nach unten 8"/>
          <p:cNvSpPr/>
          <p:nvPr/>
        </p:nvSpPr>
        <p:spPr>
          <a:xfrm rot="16200000">
            <a:off x="581624" y="2351506"/>
            <a:ext cx="188976" cy="329184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480813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  <p:sndAc>
          <p:stSnd>
            <p:snd r:embed="rId3" name="breeze.wav"/>
          </p:stSnd>
        </p:sndAc>
      </p:transition>
    </mc:Choice>
    <mc:Fallback xmlns="">
      <p:transition spd="slow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87" y="600501"/>
            <a:ext cx="8287303" cy="523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5709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  <p:sndAc>
          <p:stSnd>
            <p:snd r:embed="rId3" name="breeze.wav"/>
          </p:stSnd>
        </p:sndAc>
      </p:transition>
    </mc:Choice>
    <mc:Fallback xmlns="">
      <p:transition spd="slow">
        <p:fade/>
        <p:sndAc>
          <p:stSnd>
            <p:snd r:embed="rId5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E-Learning/Computer-Based Training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 smtClean="0"/>
              <a:t>Lernen, bei dem das Wissen mithilfe eines elektronischen oder digitalen Geräts vermittelt wird.</a:t>
            </a:r>
          </a:p>
          <a:p>
            <a:r>
              <a:rPr lang="de-CH" dirty="0" smtClean="0"/>
              <a:t>häufig digitales Offline-Lernen mittels Apps und Software</a:t>
            </a:r>
            <a:endParaRPr lang="de-CH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4" name="Grafik 3">
            <a:hlinkHover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953" y="2160589"/>
            <a:ext cx="3810330" cy="381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5520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2000">
        <p15:prstTrans prst="crush"/>
        <p:sndAc>
          <p:stSnd>
            <p:snd r:embed="rId2" name="breeze.wav"/>
          </p:stSnd>
        </p:sndAc>
      </p:transition>
    </mc:Choice>
    <mc:Fallback xmlns="">
      <p:transition spd="slow" advTm="12000">
        <p:fade/>
        <p:sndAc>
          <p:stSnd>
            <p:snd r:embed="rId5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Social</a:t>
            </a:r>
            <a:r>
              <a:rPr lang="de-CH" dirty="0"/>
              <a:t> Media Learning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Lernen über soziale </a:t>
            </a:r>
            <a:r>
              <a:rPr lang="de-CH" dirty="0" smtClean="0"/>
              <a:t>Medien</a:t>
            </a:r>
          </a:p>
          <a:p>
            <a:r>
              <a:rPr lang="de-CH" dirty="0" smtClean="0"/>
              <a:t>meist </a:t>
            </a:r>
            <a:r>
              <a:rPr lang="de-CH" dirty="0"/>
              <a:t>in </a:t>
            </a:r>
            <a:r>
              <a:rPr lang="de-CH" dirty="0" smtClean="0"/>
              <a:t>Lerngruppen</a:t>
            </a:r>
          </a:p>
          <a:p>
            <a:r>
              <a:rPr lang="de-CH" dirty="0" smtClean="0"/>
              <a:t>in der Regel als </a:t>
            </a:r>
            <a:r>
              <a:rPr lang="de-CH" dirty="0"/>
              <a:t>Ergänzung besuchter </a:t>
            </a:r>
            <a:r>
              <a:rPr lang="de-CH" dirty="0" smtClean="0"/>
              <a:t>Kurse</a:t>
            </a:r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921" y="2167068"/>
            <a:ext cx="5012081" cy="3791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5307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0">
        <p15:prstTrans prst="crush"/>
        <p:sndAc>
          <p:stSnd>
            <p:snd r:embed="rId2" name="breeze.wav"/>
          </p:stSnd>
        </p:sndAc>
      </p:transition>
    </mc:Choice>
    <mc:Fallback xmlns="">
      <p:transition spd="slow" advTm="10000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Mobile Learning/</a:t>
            </a:r>
            <a:r>
              <a:rPr lang="de-CH" dirty="0" err="1"/>
              <a:t>Microlearning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59238" y="2143642"/>
            <a:ext cx="8596668" cy="3880773"/>
          </a:xfrm>
        </p:spPr>
        <p:txBody>
          <a:bodyPr/>
          <a:lstStyle/>
          <a:p>
            <a:r>
              <a:rPr lang="de-CH" dirty="0" smtClean="0"/>
              <a:t>besonders kleine Lerninhalte</a:t>
            </a:r>
          </a:p>
          <a:p>
            <a:r>
              <a:rPr lang="de-CH" dirty="0" smtClean="0"/>
              <a:t>modular aufgebaut</a:t>
            </a:r>
          </a:p>
          <a:p>
            <a:r>
              <a:rPr lang="de-CH" dirty="0" smtClean="0"/>
              <a:t>Darstellung </a:t>
            </a:r>
            <a:r>
              <a:rPr lang="de-CH" dirty="0"/>
              <a:t>für mobile Geräte </a:t>
            </a:r>
            <a:r>
              <a:rPr lang="de-CH" dirty="0" smtClean="0"/>
              <a:t>optimiert</a:t>
            </a:r>
            <a:endParaRPr lang="de-CH" dirty="0"/>
          </a:p>
        </p:txBody>
      </p:sp>
      <p:sp>
        <p:nvSpPr>
          <p:cNvPr id="40" name="Ellipse 39"/>
          <p:cNvSpPr/>
          <p:nvPr/>
        </p:nvSpPr>
        <p:spPr>
          <a:xfrm rot="4932573">
            <a:off x="1569720" y="680720"/>
            <a:ext cx="554736" cy="55473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1" name="Ellipse 40"/>
          <p:cNvSpPr/>
          <p:nvPr/>
        </p:nvSpPr>
        <p:spPr>
          <a:xfrm rot="4932573">
            <a:off x="5818632" y="3151632"/>
            <a:ext cx="554736" cy="55473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3" name="Ellipse 52"/>
          <p:cNvSpPr/>
          <p:nvPr/>
        </p:nvSpPr>
        <p:spPr>
          <a:xfrm rot="4932573">
            <a:off x="3694176" y="4387088"/>
            <a:ext cx="554736" cy="55473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Ellipse 26"/>
          <p:cNvSpPr/>
          <p:nvPr/>
        </p:nvSpPr>
        <p:spPr>
          <a:xfrm rot="4932573">
            <a:off x="7943088" y="1916176"/>
            <a:ext cx="554736" cy="55473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9" name="Ellipse 28"/>
          <p:cNvSpPr/>
          <p:nvPr/>
        </p:nvSpPr>
        <p:spPr>
          <a:xfrm rot="4932573">
            <a:off x="10067544" y="5622544"/>
            <a:ext cx="554736" cy="55473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28" name="Inhaltsplatzhalter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192" y="1831236"/>
            <a:ext cx="2133600" cy="140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8801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0">
        <p15:prstTrans prst="crush"/>
        <p:sndAc>
          <p:stSnd>
            <p:snd r:embed="rId3" name="breeze.wav"/>
          </p:stSnd>
        </p:sndAc>
      </p:transition>
    </mc:Choice>
    <mc:Fallback xmlns="">
      <p:transition spd="slow" advTm="10000">
        <p:fade/>
        <p:sndAc>
          <p:stSnd>
            <p:snd r:embed="rId5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MOOCs (Massive Open Online </a:t>
            </a:r>
            <a:r>
              <a:rPr lang="de-CH" dirty="0" smtClean="0"/>
              <a:t>Courses)</a:t>
            </a:r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020" y="1930400"/>
            <a:ext cx="6108970" cy="414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7172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8000">
        <p15:prstTrans prst="crush"/>
        <p:sndAc>
          <p:stSnd>
            <p:snd r:embed="rId3" name="breeze.wav"/>
          </p:stSnd>
        </p:sndAc>
      </p:transition>
    </mc:Choice>
    <mc:Fallback xmlns="">
      <p:transition spd="slow" advTm="8000">
        <p:fade/>
        <p:sndAc>
          <p:stSnd>
            <p:snd r:embed="rId5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Webcast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eine meist aufgezeichnete Übertragung von Inhalten übers Web</a:t>
            </a:r>
          </a:p>
          <a:p>
            <a:r>
              <a:rPr lang="de-CH" dirty="0" smtClean="0"/>
              <a:t>erlaubt analog dem Fernsehen lediglich einseitige Kommunikation</a:t>
            </a:r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405" y="3345787"/>
            <a:ext cx="4048125" cy="2695575"/>
          </a:xfrm>
          <a:prstGeom prst="rect">
            <a:avLst/>
          </a:prstGeom>
        </p:spPr>
      </p:pic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717183"/>
              </p:ext>
            </p:extLst>
          </p:nvPr>
        </p:nvGraphicFramePr>
        <p:xfrm>
          <a:off x="746803" y="3785954"/>
          <a:ext cx="4648158" cy="1939875"/>
        </p:xfrm>
        <a:graphic>
          <a:graphicData uri="http://schemas.openxmlformats.org/drawingml/2006/table">
            <a:tbl>
              <a:tblPr bandRow="1">
                <a:tableStyleId>{125E5076-3810-47DD-B79F-674D7AD40C01}</a:tableStyleId>
              </a:tblPr>
              <a:tblGrid>
                <a:gridCol w="4648158">
                  <a:extLst>
                    <a:ext uri="{9D8B030D-6E8A-4147-A177-3AD203B41FA5}">
                      <a16:colId xmlns:a16="http://schemas.microsoft.com/office/drawing/2014/main" val="653444885"/>
                    </a:ext>
                  </a:extLst>
                </a:gridCol>
              </a:tblGrid>
              <a:tr h="646625">
                <a:tc>
                  <a:txBody>
                    <a:bodyPr/>
                    <a:lstStyle/>
                    <a:p>
                      <a:endParaRPr lang="de-CH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3783163"/>
                  </a:ext>
                </a:extLst>
              </a:tr>
              <a:tr h="646625"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>
                          <a:solidFill>
                            <a:srgbClr val="5FCBEF"/>
                          </a:solidFill>
                        </a:rPr>
                        <a:t>Kommunikation</a:t>
                      </a:r>
                      <a:endParaRPr lang="de-CH" dirty="0">
                        <a:solidFill>
                          <a:srgbClr val="5FCBEF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7111721"/>
                  </a:ext>
                </a:extLst>
              </a:tr>
              <a:tr h="646625">
                <a:tc>
                  <a:txBody>
                    <a:bodyPr/>
                    <a:lstStyle/>
                    <a:p>
                      <a:pPr algn="ctr"/>
                      <a:endParaRPr lang="de-CH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2417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29840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8000">
        <p15:prstTrans prst="crush"/>
        <p:sndAc>
          <p:stSnd>
            <p:snd r:embed="rId2" name="breeze.wav"/>
          </p:stSnd>
        </p:sndAc>
      </p:transition>
    </mc:Choice>
    <mc:Fallback xmlns="">
      <p:transition spd="slow" advTm="8000">
        <p:fade/>
        <p:sndAc>
          <p:stSnd>
            <p:snd r:embed="rId4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344332" y="3650725"/>
            <a:ext cx="1972606" cy="22482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38" y="4622259"/>
            <a:ext cx="1524000" cy="161544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Webinar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Seminar, das live über das Internet gehalten wird.</a:t>
            </a:r>
          </a:p>
          <a:p>
            <a:r>
              <a:rPr lang="de-CH" dirty="0" smtClean="0"/>
              <a:t>Die Teilnehmer kommunizieren direkt mit dem Dozenten und untereinander.</a:t>
            </a:r>
            <a:endParaRPr lang="de-CH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140" y="3776439"/>
            <a:ext cx="5059680" cy="169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5709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8000">
        <p15:prstTrans prst="crush"/>
        <p:sndAc>
          <p:stSnd>
            <p:snd r:embed="rId2" name="breeze.wav"/>
          </p:stSnd>
        </p:sndAc>
      </p:transition>
    </mc:Choice>
    <mc:Fallback xmlns="">
      <p:transition spd="slow" advTm="8000">
        <p:fade/>
        <p:sndAc>
          <p:stSnd>
            <p:snd r:embed="rId5" name="breez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2_Facette">
  <a:themeElements>
    <a:clrScheme name="Rot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ppt/theme/theme4.xml><?xml version="1.0" encoding="utf-8"?>
<a:theme xmlns:a="http://schemas.openxmlformats.org/drawingml/2006/main" name="3_Facette">
  <a:themeElements>
    <a:clrScheme name="Rot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5.xml><?xml version="1.0" encoding="utf-8"?>
<a:theme xmlns:a="http://schemas.openxmlformats.org/drawingml/2006/main" name="4_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6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pi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2.xml><?xml version="1.0" encoding="utf-8"?>
<a:themeOverride xmlns:a="http://schemas.openxmlformats.org/drawingml/2006/main">
  <a:clrScheme name="Papi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126</Words>
  <Application>Microsoft Office PowerPoint</Application>
  <PresentationFormat>Breitbild</PresentationFormat>
  <Paragraphs>31</Paragraphs>
  <Slides>9</Slides>
  <Notes>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9</vt:i4>
      </vt:variant>
      <vt:variant>
        <vt:lpstr>Zielgruppenorientierte Präsentationen</vt:lpstr>
      </vt:variant>
      <vt:variant>
        <vt:i4>1</vt:i4>
      </vt:variant>
    </vt:vector>
  </HeadingPairs>
  <TitlesOfParts>
    <vt:vector size="20" baseType="lpstr">
      <vt:lpstr>Arial</vt:lpstr>
      <vt:lpstr>Calibri</vt:lpstr>
      <vt:lpstr>Gill Sans MT</vt:lpstr>
      <vt:lpstr>Trebuchet MS</vt:lpstr>
      <vt:lpstr>Wingdings 3</vt:lpstr>
      <vt:lpstr>1_Facette</vt:lpstr>
      <vt:lpstr>2_Facette</vt:lpstr>
      <vt:lpstr>Facette</vt:lpstr>
      <vt:lpstr>3_Facette</vt:lpstr>
      <vt:lpstr>4_Facette</vt:lpstr>
      <vt:lpstr>Lernen im Netz</vt:lpstr>
      <vt:lpstr>PowerPoint-Präsentation</vt:lpstr>
      <vt:lpstr>PowerPoint-Präsentation</vt:lpstr>
      <vt:lpstr>E-Learning/Computer-Based Training</vt:lpstr>
      <vt:lpstr>Social Media Learning</vt:lpstr>
      <vt:lpstr>Mobile Learning/Microlearning</vt:lpstr>
      <vt:lpstr>MOOCs (Massive Open Online Courses)</vt:lpstr>
      <vt:lpstr>Webcast</vt:lpstr>
      <vt:lpstr>Webinar</vt:lpstr>
      <vt:lpstr>Mobile Learning</vt:lpstr>
    </vt:vector>
  </TitlesOfParts>
  <Company>Wirtschaftschule Thun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KV Schweiz</dc:creator>
  <cp:revision>98</cp:revision>
  <dcterms:created xsi:type="dcterms:W3CDTF">2016-05-03T06:57:07Z</dcterms:created>
  <dcterms:modified xsi:type="dcterms:W3CDTF">2017-01-18T16:59:25Z</dcterms:modified>
</cp:coreProperties>
</file>