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12192000" cy="6858000"/>
  <p:notesSz cx="6858000" cy="9144000"/>
  <p:custShowLst>
    <p:custShow name="Wärmepumpen" id="0">
      <p:sldLst>
        <p:sld r:id="rId2"/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50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8" autoAdjust="0"/>
    <p:restoredTop sz="89280" autoAdjust="0"/>
  </p:normalViewPr>
  <p:slideViewPr>
    <p:cSldViewPr snapToGrid="0">
      <p:cViewPr varScale="1">
        <p:scale>
          <a:sx n="139" d="100"/>
          <a:sy n="139" d="100"/>
        </p:scale>
        <p:origin x="31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Jährliche Heizkosten</a:t>
            </a:r>
            <a:r>
              <a:rPr lang="de-CH" baseline="0" dirty="0"/>
              <a:t> im Vergleich</a:t>
            </a:r>
            <a:r>
              <a:rPr lang="de-CH" sz="1050" baseline="0" dirty="0"/>
              <a:t> (Angaben in CHF)</a:t>
            </a:r>
            <a:endParaRPr lang="de-CH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jährl. Energiekosten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Tabelle1!$A$2:$A$4</c:f>
              <c:strCache>
                <c:ptCount val="3"/>
                <c:pt idx="0">
                  <c:v>Wärmepumpe Erdwärme</c:v>
                </c:pt>
                <c:pt idx="1">
                  <c:v>Wärmepumpe Luft</c:v>
                </c:pt>
                <c:pt idx="2">
                  <c:v>Erdgas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1059</c:v>
                </c:pt>
                <c:pt idx="1">
                  <c:v>1324</c:v>
                </c:pt>
                <c:pt idx="2">
                  <c:v>2280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3A-4C23-975E-FFB952E0D32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Unterhalt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Tabelle1!$A$2:$A$4</c:f>
              <c:strCache>
                <c:ptCount val="3"/>
                <c:pt idx="0">
                  <c:v>Wärmepumpe Erdwärme</c:v>
                </c:pt>
                <c:pt idx="1">
                  <c:v>Wärmepumpe Luft</c:v>
                </c:pt>
                <c:pt idx="2">
                  <c:v>Erdgas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300</c:v>
                </c:pt>
                <c:pt idx="1">
                  <c:v>300</c:v>
                </c:pt>
                <c:pt idx="2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3A-4C23-975E-FFB952E0D3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33462168"/>
        <c:axId val="633463808"/>
      </c:barChart>
      <c:catAx>
        <c:axId val="633462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3463808"/>
        <c:crosses val="autoZero"/>
        <c:auto val="1"/>
        <c:lblAlgn val="ctr"/>
        <c:lblOffset val="100"/>
        <c:noMultiLvlLbl val="0"/>
      </c:catAx>
      <c:valAx>
        <c:axId val="633463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34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5DB60BD4-6350-D9E3-F0C2-95520B4BE868}"/>
              </a:ext>
            </a:extLst>
          </p:cNvPr>
          <p:cNvSpPr/>
          <p:nvPr/>
        </p:nvSpPr>
        <p:spPr>
          <a:xfrm>
            <a:off x="3080084" y="2330116"/>
            <a:ext cx="697832" cy="69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5C7AB-74F2-4C0E-ACB9-5497AEC6FD40}" type="datetimeFigureOut">
              <a:rPr lang="de-CH" smtClean="0"/>
              <a:t>12.12.2022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BA50F-EF94-4332-85E5-84ABD5F5A48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7079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8388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Quelle: https://erneuerbarheizen.ch/einfamilienhaus/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38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Bestandesaufnahme</a:t>
            </a:r>
            <a:r>
              <a:rPr lang="de-DE" dirty="0"/>
              <a:t> der aktuellen Situation</a:t>
            </a:r>
          </a:p>
          <a:p>
            <a:r>
              <a:rPr lang="de-DE" dirty="0"/>
              <a:t>Ermitteln möglicher Heizungsvarianten</a:t>
            </a:r>
          </a:p>
          <a:p>
            <a:r>
              <a:rPr lang="de-DE" dirty="0"/>
              <a:t>Besprechung und Entscheid der Bauherren</a:t>
            </a:r>
          </a:p>
          <a:p>
            <a:r>
              <a:rPr lang="de-DE" dirty="0"/>
              <a:t>Ausarbeitung des Projekts</a:t>
            </a:r>
          </a:p>
          <a:p>
            <a:r>
              <a:rPr lang="de-DE" dirty="0"/>
              <a:t>Antrag auf Fördergelder</a:t>
            </a:r>
          </a:p>
          <a:p>
            <a:r>
              <a:rPr lang="de-DE" dirty="0"/>
              <a:t>Umsetzung des Projekts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04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F35C0-24B7-CA0C-07BF-1C3DFBCCF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98B5EE3-5822-F577-337F-F47790B7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163698-2DF3-1830-A25B-59A62ADFF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3B6E-CBA0-477C-899A-90DC4C419D08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64D900-BA93-B792-6B47-47AE07EA5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209034-F518-DCE8-CCAD-678BDC6DC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456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33D91-4951-E15F-BC2A-C1902E895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72AE58-7565-7AB0-1E92-14BB462B1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987D3B8-FB72-45DE-04B3-C326EB775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85FEDD-B26D-D778-E452-DA0F349B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BB31A-54AA-4DEA-8E5E-449CF7484F2E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476A01-81DE-4E42-2EF5-AE8DF7D0D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99EFBB-332F-A01B-09FC-9D34EBEC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041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7B4DA-1308-E111-6965-CC7718F5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6A25EA2-8B13-1147-84C5-BE22E458B6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E2B16A-67C5-913D-2996-831AB0DAE7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981677-F557-B8B2-1848-177EEDC0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211A-EEF9-40EC-A6AA-B46E4CE65D3D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CECE69-BFD8-AF72-592A-07B84C2E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CF91FF2-19D2-17D5-DAB8-7BCE9CB8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00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0B207F-8B36-995E-6874-DC256F4EA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4EECA1-D1E9-0B42-B055-36125905A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tabLst>
                <a:tab pos="1879200" algn="l"/>
              </a:tabLst>
              <a:defRPr/>
            </a:lvl1pPr>
            <a:lvl2pPr>
              <a:tabLst>
                <a:tab pos="1879200" algn="l"/>
              </a:tabLst>
              <a:defRPr/>
            </a:lvl2pPr>
            <a:lvl3pPr>
              <a:tabLst>
                <a:tab pos="1879200" algn="l"/>
              </a:tabLst>
              <a:defRPr/>
            </a:lvl3pPr>
            <a:lvl4pPr>
              <a:tabLst>
                <a:tab pos="1879200" algn="l"/>
              </a:tabLst>
              <a:defRPr/>
            </a:lvl4pPr>
            <a:lvl5pPr>
              <a:tabLst>
                <a:tab pos="1879200" algn="l"/>
              </a:tabLs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AE66CB-C8B6-A6D0-6027-EC600B6F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CDF5-EF70-4FAA-87EC-5E5E6AD5C422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8E0B9D-5EC9-772E-177A-CD47C893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A159D5-F471-8EED-BA4B-E9B6BF04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361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6617A2-2763-4914-5B56-04410862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F69A1D-F4B2-A137-B980-837F35D24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B59B59-B3A3-1CA9-8B76-7A87E9B0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4F52-7D3F-4DD4-B5D0-7023A7B356D7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3119B-6E20-DA73-3A12-6DC6E00A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7DBFF-1BF1-5B19-CD20-E6A169DE5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387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84E00D28-8159-178E-3AC9-E65C77328214}"/>
              </a:ext>
            </a:extLst>
          </p:cNvPr>
          <p:cNvSpPr/>
          <p:nvPr userDrawn="1"/>
        </p:nvSpPr>
        <p:spPr>
          <a:xfrm>
            <a:off x="1149725" y="6430306"/>
            <a:ext cx="11042275" cy="42769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854138" y="2854138"/>
            <a:ext cx="6858000" cy="1149724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8451" y="311943"/>
            <a:ext cx="5325071" cy="586502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216000" indent="-216000"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</a:defRPr>
            </a:lvl1pPr>
            <a:lvl2pPr marL="432000" indent="-216000">
              <a:buFont typeface="Symbol" panose="05050102010706020507" pitchFamily="18" charset="2"/>
              <a:buChar char="-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1335" y="6523225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BFF381-12D1-4D43-8120-032DEE2CEC57}" type="datetime3">
              <a:rPr lang="de-CH" smtClean="0"/>
              <a:t>12/12/22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5028" y="6523225"/>
            <a:ext cx="41148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0322" y="6523226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ABE508-6A94-4F65-8002-38BD65ED59F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146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84E00D28-8159-178E-3AC9-E65C77328214}"/>
              </a:ext>
            </a:extLst>
          </p:cNvPr>
          <p:cNvSpPr/>
          <p:nvPr userDrawn="1"/>
        </p:nvSpPr>
        <p:spPr>
          <a:xfrm>
            <a:off x="1149725" y="6430306"/>
            <a:ext cx="11042275" cy="42769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854138" y="2854138"/>
            <a:ext cx="6858000" cy="1149724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1335" y="311943"/>
            <a:ext cx="10502187" cy="586502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216000" indent="-216000"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</a:defRPr>
            </a:lvl1pPr>
            <a:lvl2pPr marL="432000" indent="-216000">
              <a:buFont typeface="Symbol" panose="05050102010706020507" pitchFamily="18" charset="2"/>
              <a:buChar char="-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1335" y="6523225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BFF381-12D1-4D43-8120-032DEE2CEC57}" type="datetime3">
              <a:rPr lang="de-CH" smtClean="0"/>
              <a:t>12/12/22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5028" y="6523225"/>
            <a:ext cx="41148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0322" y="6523226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ABE508-6A94-4F65-8002-38BD65ED59F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549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CC0DAC-5EE0-4291-8E4D-A80C4F4BC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7B7-0A2F-453A-A844-60A729D812DE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792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2922F-8225-F1CC-28B3-18B2DFB0B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473A21-A5FA-F922-5D4A-FC8875E21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009D4B6-96B0-79CA-2954-ADC217AF7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67CD432-BEB4-26A2-5770-20A06504C4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955AA9-CBDA-4008-7E05-CC09F15C2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3BBA677-6F31-5618-05FD-6143779B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F6AD-BA4B-4B7A-BF5A-EBF683CD710D}" type="datetime3">
              <a:rPr lang="de-CH" smtClean="0"/>
              <a:t>12/12/22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B5C5B76-355F-51FF-7451-5D6484587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970237-A71D-76FE-519E-B6EFE0971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81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46306-B3BB-8306-1466-4F6F7CF0C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9F2C50-1878-11F8-F724-4DC2ADF76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B00ED-035F-48DB-9E44-E26AF6588B9C}" type="datetime3">
              <a:rPr lang="de-CH" smtClean="0"/>
              <a:t>12/12/22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C07AC0-10CE-1A12-1A1C-780BC1103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117B1E-3073-7119-93B5-26E1A0F5A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365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DF16768-B602-83B2-E3C6-38834CB8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4086-2F2E-4C10-A833-7D9C0FC4D2E6}" type="datetime3">
              <a:rPr lang="de-CH" smtClean="0"/>
              <a:t>12/12/22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D9D474-7450-FA42-FFB7-89035EB4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5D90C2-6905-499E-37A1-37FBB3BB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827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9E53FA9-1EEC-F001-AAF7-4B759BCF5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E6E86B-E095-6D89-6505-51AACF62A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59ED73-670C-A6A2-410F-200E5E485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4E947-D639-4FA1-83EC-55BED35AC1C1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D83408-40FC-7CE9-8CAC-32A3BDC60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DF957-BF30-74F2-9F48-F704C6C32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545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1" r:id="rId5"/>
    <p:sldLayoutId id="2147483660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B6C0C-86B8-96A8-3081-EE4E56FA2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  <a:solidFill>
            <a:schemeClr val="bg2">
              <a:lumMod val="50000"/>
              <a:alpha val="30196"/>
            </a:schemeClr>
          </a:solidFill>
        </p:spPr>
        <p:txBody>
          <a:bodyPr>
            <a:normAutofit/>
          </a:bodyPr>
          <a:lstStyle/>
          <a:p>
            <a:r>
              <a:rPr lang="de-CH" sz="6600" dirty="0">
                <a:solidFill>
                  <a:srgbClr val="FFFFFF"/>
                </a:solidFill>
              </a:rPr>
              <a:t>Heizen mit</a:t>
            </a:r>
            <a:br>
              <a:rPr lang="de-CH" sz="6600" dirty="0">
                <a:solidFill>
                  <a:srgbClr val="FFFFFF"/>
                </a:solidFill>
              </a:rPr>
            </a:br>
            <a:r>
              <a:rPr lang="de-CH" sz="6600" dirty="0">
                <a:solidFill>
                  <a:srgbClr val="FFFFFF"/>
                </a:solidFill>
              </a:rPr>
              <a:t>erneuerbaren Energien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D70736-22EC-E464-A3D2-4ACF903BA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de-CH">
                <a:solidFill>
                  <a:srgbClr val="FFFFFF"/>
                </a:solidFill>
              </a:rPr>
              <a:t>Ein Überblick</a:t>
            </a:r>
          </a:p>
        </p:txBody>
      </p:sp>
    </p:spTree>
    <p:extLst>
      <p:ext uri="{BB962C8B-B14F-4D97-AF65-F5344CB8AC3E}">
        <p14:creationId xmlns:p14="http://schemas.microsoft.com/office/powerpoint/2010/main" val="4020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F282A-13E6-A5F5-590C-B5758A7D0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Fernwärme-Anschluss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40A172E8-BFE8-6A66-FCDF-0C2B2B694C6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450665" y="311943"/>
            <a:ext cx="4856358" cy="285426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895F77-7763-869B-3A3E-0E0A4B9267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KVA oder Quartierverbund</a:t>
            </a:r>
          </a:p>
          <a:p>
            <a:r>
              <a:rPr lang="de-DE" dirty="0"/>
              <a:t>Planung in Abhängigkeit von Stadtwerk</a:t>
            </a:r>
          </a:p>
          <a:p>
            <a:r>
              <a:rPr lang="de-CH" dirty="0"/>
              <a:t>Einsatzgebiet Gebäudeheizung,</a:t>
            </a:r>
          </a:p>
          <a:p>
            <a:r>
              <a:rPr lang="de-CH" dirty="0"/>
              <a:t>Brauchwarmwassererwärmung, Industrie</a:t>
            </a:r>
          </a:p>
          <a:p>
            <a:r>
              <a:rPr lang="de-CH" dirty="0"/>
              <a:t>In Fernwärmegebiet Anschluss zwingend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DE" dirty="0"/>
              <a:t>Bedingungen Stadtwerk müssen beachtet werden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623875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BC680-79BF-6096-E2B5-391DD6480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Solaranlage: Thermisch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6692DA4-FD60-295D-E1C4-9F4BE9F4E78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058544" y="311942"/>
            <a:ext cx="3535006" cy="5709821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2FA85B-0AE4-4DA8-1331-4BC443F38A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Sonne</a:t>
            </a:r>
          </a:p>
          <a:p>
            <a:r>
              <a:rPr lang="de-CH" dirty="0"/>
              <a:t>Vollautomatische Anlagen</a:t>
            </a:r>
          </a:p>
          <a:p>
            <a:r>
              <a:rPr lang="de-CH" dirty="0"/>
              <a:t>Einsatzgebiet (Gebäudeheizung)</a:t>
            </a:r>
          </a:p>
          <a:p>
            <a:r>
              <a:rPr lang="de-CH" dirty="0"/>
              <a:t>Kombinierbar mit allen Wärmeerzeuger-Arten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Denkmalpflege beachten</a:t>
            </a:r>
          </a:p>
          <a:p>
            <a:r>
              <a:rPr lang="de-CH" dirty="0"/>
              <a:t>Geeignete Dachfläche notwendig</a:t>
            </a:r>
          </a:p>
          <a:p>
            <a:r>
              <a:rPr lang="de-CH" dirty="0"/>
              <a:t>Verschiedene </a:t>
            </a:r>
            <a:r>
              <a:rPr lang="de-CH" dirty="0" err="1"/>
              <a:t>Kollektorenarten</a:t>
            </a:r>
            <a:r>
              <a:rPr lang="de-CH" dirty="0"/>
              <a:t> vorhanden</a:t>
            </a:r>
          </a:p>
        </p:txBody>
      </p:sp>
    </p:spTree>
    <p:extLst>
      <p:ext uri="{BB962C8B-B14F-4D97-AF65-F5344CB8AC3E}">
        <p14:creationId xmlns:p14="http://schemas.microsoft.com/office/powerpoint/2010/main" val="161354287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50FE-4CFB-A118-3043-1CA14E3C6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Solaranlage: Photovoltaik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D359496C-834F-056C-433B-5E91402D771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t="12095" r="1" b="1052"/>
          <a:stretch/>
        </p:blipFill>
        <p:spPr>
          <a:xfrm>
            <a:off x="1472689" y="311943"/>
            <a:ext cx="4802797" cy="2795642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94332EE-1099-CB85-FB98-EDE5EFC96D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Wärmequelle</a:t>
            </a:r>
            <a:r>
              <a:rPr lang="en-US" dirty="0"/>
              <a:t> Sonne</a:t>
            </a:r>
          </a:p>
          <a:p>
            <a:r>
              <a:rPr lang="en-US" dirty="0" err="1"/>
              <a:t>Vollautomatische</a:t>
            </a:r>
            <a:r>
              <a:rPr lang="en-US" dirty="0"/>
              <a:t> Anlagen</a:t>
            </a:r>
          </a:p>
          <a:p>
            <a:r>
              <a:rPr lang="en-US" dirty="0" err="1"/>
              <a:t>Einsatzgebiet</a:t>
            </a:r>
            <a:r>
              <a:rPr lang="en-US" dirty="0"/>
              <a:t> </a:t>
            </a:r>
            <a:r>
              <a:rPr lang="en-US" dirty="0" err="1"/>
              <a:t>Stromproduktion</a:t>
            </a:r>
            <a:endParaRPr lang="en-US" dirty="0"/>
          </a:p>
          <a:p>
            <a:r>
              <a:rPr lang="en-US" dirty="0" err="1"/>
              <a:t>Bewilligungspflichtig</a:t>
            </a:r>
            <a:r>
              <a:rPr lang="en-US" dirty="0"/>
              <a:t> über </a:t>
            </a:r>
            <a:r>
              <a:rPr lang="en-US" dirty="0" err="1"/>
              <a:t>regionale</a:t>
            </a:r>
            <a:r>
              <a:rPr lang="en-US" dirty="0"/>
              <a:t> </a:t>
            </a:r>
            <a:r>
              <a:rPr lang="en-US" dirty="0" err="1"/>
              <a:t>Behörden</a:t>
            </a:r>
            <a:endParaRPr lang="en-US" dirty="0"/>
          </a:p>
          <a:p>
            <a:r>
              <a:rPr lang="en-US" dirty="0" err="1"/>
              <a:t>Optimale</a:t>
            </a:r>
            <a:r>
              <a:rPr lang="en-US" dirty="0"/>
              <a:t> </a:t>
            </a:r>
            <a:r>
              <a:rPr lang="en-US" dirty="0" err="1"/>
              <a:t>Ausrichtung</a:t>
            </a:r>
            <a:r>
              <a:rPr lang="en-US" dirty="0"/>
              <a:t> Süd (Ost-West </a:t>
            </a:r>
            <a:r>
              <a:rPr lang="en-US" dirty="0" err="1"/>
              <a:t>auch</a:t>
            </a:r>
            <a:r>
              <a:rPr lang="en-US" dirty="0"/>
              <a:t> gut </a:t>
            </a:r>
            <a:r>
              <a:rPr lang="en-US" dirty="0" err="1"/>
              <a:t>möglich</a:t>
            </a:r>
            <a:r>
              <a:rPr lang="en-US" dirty="0"/>
              <a:t>)</a:t>
            </a:r>
          </a:p>
          <a:p>
            <a:r>
              <a:rPr lang="en-US" dirty="0" err="1"/>
              <a:t>Denkmalpflege</a:t>
            </a:r>
            <a:r>
              <a:rPr lang="en-US" dirty="0"/>
              <a:t> </a:t>
            </a:r>
            <a:r>
              <a:rPr lang="en-US" dirty="0" err="1"/>
              <a:t>beachten</a:t>
            </a:r>
            <a:endParaRPr lang="en-US" dirty="0"/>
          </a:p>
          <a:p>
            <a:r>
              <a:rPr lang="en-US" dirty="0" err="1"/>
              <a:t>Geeignete</a:t>
            </a:r>
            <a:r>
              <a:rPr lang="en-US" dirty="0"/>
              <a:t> </a:t>
            </a:r>
            <a:r>
              <a:rPr lang="en-US" dirty="0" err="1"/>
              <a:t>Dachfläche</a:t>
            </a:r>
            <a:r>
              <a:rPr lang="en-US" dirty="0"/>
              <a:t> </a:t>
            </a:r>
            <a:r>
              <a:rPr lang="en-US" dirty="0" err="1"/>
              <a:t>notwendig</a:t>
            </a:r>
            <a:endParaRPr lang="en-US" dirty="0"/>
          </a:p>
          <a:p>
            <a:r>
              <a:rPr lang="en-US" dirty="0" err="1"/>
              <a:t>Batteriespeicher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4533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47E31-C968-1379-149A-1BE318D3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Kostenvergleich</a:t>
            </a:r>
          </a:p>
        </p:txBody>
      </p:sp>
      <p:graphicFrame>
        <p:nvGraphicFramePr>
          <p:cNvPr id="13" name="Inhaltsplatzhalter 12">
            <a:extLst>
              <a:ext uri="{FF2B5EF4-FFF2-40B4-BE49-F238E27FC236}">
                <a16:creationId xmlns:a16="http://schemas.microsoft.com/office/drawing/2014/main" id="{647E8B4C-B7CB-C90B-9F23-D21845EA42F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22436650"/>
              </p:ext>
            </p:extLst>
          </p:nvPr>
        </p:nvGraphicFramePr>
        <p:xfrm>
          <a:off x="1420813" y="311150"/>
          <a:ext cx="10502900" cy="5865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5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series" animBg="0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47E31-C968-1379-149A-1BE318D3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Heizungsersatz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629F95C-369C-9389-4976-CA35F4BFE9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64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95276B-A4F9-5C1A-6F19-B214A7E97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39297-BADD-0CEF-8EBF-06EED0B750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Wärmepumpen</a:t>
            </a:r>
          </a:p>
          <a:p>
            <a:r>
              <a:rPr lang="de-CH" dirty="0"/>
              <a:t>Holz-Heizungen (Schnitzel, Pellets, Stückholz)</a:t>
            </a:r>
          </a:p>
          <a:p>
            <a:r>
              <a:rPr lang="de-CH" dirty="0"/>
              <a:t>Fernwärme</a:t>
            </a:r>
          </a:p>
          <a:p>
            <a:r>
              <a:rPr lang="de-CH" dirty="0"/>
              <a:t>Solaranlagen</a:t>
            </a:r>
          </a:p>
          <a:p>
            <a:r>
              <a:rPr lang="de-CH" dirty="0"/>
              <a:t>Wärmepumpen-Boiler</a:t>
            </a:r>
          </a:p>
          <a:p>
            <a:r>
              <a:rPr lang="de-CH" dirty="0"/>
              <a:t>Weitere Nischenprodukte (Blockheizkraftwerke, Brennstoffzellen)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F17770A-4C9E-6E6B-9A5F-E8403D232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30" y="511980"/>
            <a:ext cx="3849026" cy="553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9361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F9162C6-93BD-1B8A-ED4E-58AC2ACB0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Grundlagen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2A93F50C-9F14-8CDC-9B02-9C321153DD1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/>
        <p:txBody>
          <a:bodyPr/>
          <a:lstStyle/>
          <a:p>
            <a:r>
              <a:rPr lang="de-DE" dirty="0"/>
              <a:t>Wärmequelle Grund- oder Oberflächenwasser</a:t>
            </a:r>
          </a:p>
          <a:p>
            <a:r>
              <a:rPr lang="de-DE" dirty="0"/>
              <a:t>Einsatzgebiet Gebäudeheizung, Brauchwarmwassererwärmung, Abwärmenutzung,</a:t>
            </a:r>
          </a:p>
          <a:p>
            <a:r>
              <a:rPr lang="de-DE" dirty="0"/>
              <a:t>Hohe Vorlauftemperaturen möglich</a:t>
            </a:r>
          </a:p>
          <a:p>
            <a:r>
              <a:rPr lang="de-DE" dirty="0"/>
              <a:t>Oberflächenwasser Temperaturschwankungen</a:t>
            </a:r>
          </a:p>
          <a:p>
            <a:r>
              <a:rPr lang="de-DE" dirty="0"/>
              <a:t>Kleinanlagen (EFH) nicht bewilligungsfähig</a:t>
            </a:r>
          </a:p>
          <a:p>
            <a:r>
              <a:rPr lang="de-DE" dirty="0"/>
              <a:t>Bewilligungspflichtig über kantonale Behörden</a:t>
            </a:r>
            <a:endParaRPr lang="de-CH" dirty="0"/>
          </a:p>
        </p:txBody>
      </p:sp>
      <p:pic>
        <p:nvPicPr>
          <p:cNvPr id="12" name="Inhaltsplatzhalter 10">
            <a:extLst>
              <a:ext uri="{FF2B5EF4-FFF2-40B4-BE49-F238E27FC236}">
                <a16:creationId xmlns:a16="http://schemas.microsoft.com/office/drawing/2014/main" id="{0F4F9678-1A01-0243-74D0-AAA29435807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8064" r="8064"/>
          <a:stretch>
            <a:fillRect/>
          </a:stretch>
        </p:blipFill>
        <p:spPr>
          <a:xfrm>
            <a:off x="1420813" y="311150"/>
            <a:ext cx="4905375" cy="5865813"/>
          </a:xfrm>
        </p:spPr>
      </p:pic>
    </p:spTree>
    <p:extLst>
      <p:ext uri="{BB962C8B-B14F-4D97-AF65-F5344CB8AC3E}">
        <p14:creationId xmlns:p14="http://schemas.microsoft.com/office/powerpoint/2010/main" val="154836017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68A873-84AB-0EDD-7FDB-DC9D56F8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Sole/Wasser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E4DBC7-DF75-1BC6-5FBC-10D9385046F7}"/>
              </a:ext>
            </a:extLst>
          </p:cNvPr>
          <p:cNvSpPr>
            <a:spLocks noGrp="1"/>
          </p:cNvSpPr>
          <p:nvPr>
            <p:ph sz="half" idx="2"/>
          </p:nvPr>
        </p:nvSpPr>
        <p:spPr bwMode="black"/>
        <p:txBody>
          <a:bodyPr>
            <a:normAutofit/>
          </a:bodyPr>
          <a:lstStyle/>
          <a:p>
            <a:r>
              <a:rPr lang="de-CH" dirty="0"/>
              <a:t>Wärmequelle Erdreich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In definierten Zonen ohne Grundwasser zulässig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kantonale Behörden</a:t>
            </a:r>
          </a:p>
          <a:p>
            <a:r>
              <a:rPr lang="de-DE" dirty="0"/>
              <a:t>Erdsonden bis 300 m gut möglich</a:t>
            </a:r>
          </a:p>
          <a:p>
            <a:r>
              <a:rPr lang="de-CH" dirty="0"/>
              <a:t>Erdsonden werden gebäudespezifisch geplant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D75218C-DF12-D607-8FD9-A20738303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064" y="311943"/>
            <a:ext cx="4889983" cy="353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7663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24E0C-9B46-EF44-BF0D-64B24210E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Luft/Wasser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DFF1898-9617-53D2-D4DE-77C1A3F9824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144108" y="311942"/>
            <a:ext cx="3449442" cy="581227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97230F-F464-A0AD-CDF0-A9D2538E8E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Schallschutz muss beachtet werden</a:t>
            </a:r>
          </a:p>
        </p:txBody>
      </p:sp>
    </p:spTree>
    <p:extLst>
      <p:ext uri="{BB962C8B-B14F-4D97-AF65-F5344CB8AC3E}">
        <p14:creationId xmlns:p14="http://schemas.microsoft.com/office/powerpoint/2010/main" val="153950340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7AD4B-F23A-41B5-BE5F-751F6F30B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Wärmepumpe: Luft/Wasser (Split)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F75D0A-2F4E-0F80-1961-C9280638B1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Wärmepumpentechnik gesplittet (Verdampfer aussen-, Verflüssiger innen aufgestellt)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C26C657-4529-7F9E-33B7-393849922A0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028180" y="311942"/>
            <a:ext cx="3668498" cy="5732813"/>
          </a:xfrm>
        </p:spPr>
      </p:pic>
    </p:spTree>
    <p:extLst>
      <p:ext uri="{BB962C8B-B14F-4D97-AF65-F5344CB8AC3E}">
        <p14:creationId xmlns:p14="http://schemas.microsoft.com/office/powerpoint/2010/main" val="19549606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DCF90-8B71-017A-D85D-F2F7F218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Wärmepumpe: Luft/Wasser (innen)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F4CEF3-8E31-651E-A7D7-89A921CA6B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Gesamte Wärmepumpentechnik innen aufgestellt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73A08D46-EB23-C809-2F32-AAB615F7607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355050" y="311150"/>
            <a:ext cx="3238500" cy="5870575"/>
          </a:xfrm>
        </p:spPr>
      </p:pic>
    </p:spTree>
    <p:extLst>
      <p:ext uri="{BB962C8B-B14F-4D97-AF65-F5344CB8AC3E}">
        <p14:creationId xmlns:p14="http://schemas.microsoft.com/office/powerpoint/2010/main" val="53037727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DEAF3-BB85-A156-1838-EFA6D8B36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Holz-Heizungen: Pellet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D6193E-F32D-C9C6-3CE3-20B7E38EB4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Brennstoff Holzpellets (normiertes Produkt)</a:t>
            </a:r>
          </a:p>
          <a:p>
            <a:r>
              <a:rPr lang="de-CH" dirty="0"/>
              <a:t>Vollautomatische Anlagen</a:t>
            </a:r>
          </a:p>
          <a:p>
            <a:r>
              <a:rPr lang="de-CH" dirty="0"/>
              <a:t>Einsatzgebiet Gebäudeheizung, Brauchwarmwassererwärmung, Prozesswärme</a:t>
            </a:r>
          </a:p>
          <a:p>
            <a:r>
              <a:rPr lang="de-CH" dirty="0"/>
              <a:t>Grundsätzlich überall zulässig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Brandschutz muss beachtet werden</a:t>
            </a:r>
          </a:p>
          <a:p>
            <a:r>
              <a:rPr lang="de-DE" dirty="0"/>
              <a:t>Lagerraum oder Gewebesilo notwendig</a:t>
            </a:r>
            <a:endParaRPr lang="de-CH" dirty="0"/>
          </a:p>
        </p:txBody>
      </p:sp>
      <p:pic>
        <p:nvPicPr>
          <p:cNvPr id="7" name="Inhaltsplatzhalter 5">
            <a:extLst>
              <a:ext uri="{FF2B5EF4-FFF2-40B4-BE49-F238E27FC236}">
                <a16:creationId xmlns:a16="http://schemas.microsoft.com/office/drawing/2014/main" id="{34157717-F111-A0D8-73E7-AA07EAD5B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980" y="311942"/>
            <a:ext cx="3422570" cy="586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4502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6531955-BFA3-88CD-4474-F36A374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A8CC6B11-728F-4B6C-CC0E-B1A4BAC6292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471290" y="311942"/>
            <a:ext cx="4828858" cy="342001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A22426-849B-C6B3-59C2-F468F47696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Brennstoff Hackschnitzel (verschiedene Qualitäten)</a:t>
            </a:r>
          </a:p>
          <a:p>
            <a:r>
              <a:rPr lang="de-CH" dirty="0"/>
              <a:t>Einsatzgebiet Gebäudeheizung, Brauchwarmwassererwärmung, Prozesswärme</a:t>
            </a:r>
          </a:p>
          <a:p>
            <a:r>
              <a:rPr lang="de-CH" dirty="0"/>
              <a:t>Grundsätzlich überall zulässig</a:t>
            </a:r>
          </a:p>
          <a:p>
            <a:r>
              <a:rPr lang="de-DE" dirty="0"/>
              <a:t>Eher für </a:t>
            </a:r>
            <a:r>
              <a:rPr lang="de-DE" dirty="0" err="1"/>
              <a:t>grössere</a:t>
            </a:r>
            <a:r>
              <a:rPr lang="de-DE" dirty="0"/>
              <a:t> Anlagen oder Wärmeverbund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Brandschutz muss beachtet werden</a:t>
            </a:r>
          </a:p>
          <a:p>
            <a:r>
              <a:rPr lang="de-DE" dirty="0"/>
              <a:t>Lagerraum notwendig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792364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</Words>
  <PresentationFormat>Breitbild</PresentationFormat>
  <Paragraphs>105</Paragraphs>
  <Slides>14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  <vt:variant>
        <vt:lpstr>Zielgruppenorientierte Präsentationen</vt:lpstr>
      </vt:variant>
      <vt:variant>
        <vt:i4>1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Wingdings</vt:lpstr>
      <vt:lpstr>Office</vt:lpstr>
      <vt:lpstr>Heizen mit erneuerbaren Energien</vt:lpstr>
      <vt:lpstr>Überblick</vt:lpstr>
      <vt:lpstr>Wärmepumpe: Grundlagen</vt:lpstr>
      <vt:lpstr>Wärmepumpe: Sole/Wasser</vt:lpstr>
      <vt:lpstr>Wärmepumpe: Luft/Wasser</vt:lpstr>
      <vt:lpstr>Wärmepumpe: Luft/Wasser (Split)</vt:lpstr>
      <vt:lpstr>Wärmepumpe: Luft/Wasser (innen)</vt:lpstr>
      <vt:lpstr>Holz-Heizungen: Pellet</vt:lpstr>
      <vt:lpstr>PowerPoint-Präsentation</vt:lpstr>
      <vt:lpstr>Fernwärme-Anschluss</vt:lpstr>
      <vt:lpstr>Solaranlage: Thermisch</vt:lpstr>
      <vt:lpstr>Solaranlage: Photovoltaik</vt:lpstr>
      <vt:lpstr>Kostenvergleich</vt:lpstr>
      <vt:lpstr>Heizungsersatz</vt:lpstr>
      <vt:lpstr>Wärmepumpen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2022-07-10T12:20:51Z</dcterms:created>
  <dcterms:modified xsi:type="dcterms:W3CDTF">2022-12-12T08:46:29Z</dcterms:modified>
</cp:coreProperties>
</file>