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5" autoAdjust="0"/>
    <p:restoredTop sz="94707" autoAdjust="0"/>
  </p:normalViewPr>
  <p:slideViewPr>
    <p:cSldViewPr snapToGrid="0">
      <p:cViewPr varScale="1">
        <p:scale>
          <a:sx n="148" d="100"/>
          <a:sy n="148" d="100"/>
        </p:scale>
        <p:origin x="654" y="120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05" d="100"/>
          <a:sy n="105" d="100"/>
        </p:scale>
        <p:origin x="1512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Durch-
schnitt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Tabelle1!$A$2:$A$24</c:f>
              <c:numCache>
                <c:formatCode>General</c:formatCode>
                <c:ptCount val="23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</c:numCache>
            </c:numRef>
          </c:cat>
          <c:val>
            <c:numRef>
              <c:f>Tabelle1!$B$2:$B$24</c:f>
              <c:numCache>
                <c:formatCode>0.00%</c:formatCode>
                <c:ptCount val="23"/>
                <c:pt idx="0">
                  <c:v>3.8900000000000004E-2</c:v>
                </c:pt>
                <c:pt idx="1">
                  <c:v>4.2900000000000001E-2</c:v>
                </c:pt>
                <c:pt idx="2">
                  <c:v>4.1700000000000001E-2</c:v>
                </c:pt>
                <c:pt idx="3">
                  <c:v>3.8100000000000002E-2</c:v>
                </c:pt>
                <c:pt idx="4">
                  <c:v>3.2899999999999999E-2</c:v>
                </c:pt>
                <c:pt idx="5">
                  <c:v>3.0800000000000001E-2</c:v>
                </c:pt>
                <c:pt idx="6">
                  <c:v>2.9500000000000002E-2</c:v>
                </c:pt>
                <c:pt idx="7">
                  <c:v>2.9900000000000003E-2</c:v>
                </c:pt>
                <c:pt idx="8">
                  <c:v>3.2000000000000001E-2</c:v>
                </c:pt>
                <c:pt idx="9">
                  <c:v>3.0699999999999998E-2</c:v>
                </c:pt>
                <c:pt idx="10">
                  <c:v>2.7200000000000002E-2</c:v>
                </c:pt>
                <c:pt idx="11">
                  <c:v>2.53E-2</c:v>
                </c:pt>
                <c:pt idx="12">
                  <c:v>2.35E-2</c:v>
                </c:pt>
                <c:pt idx="13">
                  <c:v>2.1899999999999999E-2</c:v>
                </c:pt>
                <c:pt idx="14">
                  <c:v>1.9599999999999999E-2</c:v>
                </c:pt>
                <c:pt idx="15">
                  <c:v>1.77E-2</c:v>
                </c:pt>
                <c:pt idx="16">
                  <c:v>1.6500000000000001E-2</c:v>
                </c:pt>
                <c:pt idx="17">
                  <c:v>1.52E-2</c:v>
                </c:pt>
                <c:pt idx="18">
                  <c:v>1.3999999999999999E-2</c:v>
                </c:pt>
                <c:pt idx="19">
                  <c:v>1.29E-2</c:v>
                </c:pt>
                <c:pt idx="20">
                  <c:v>1.2199999999999999E-2</c:v>
                </c:pt>
                <c:pt idx="21">
                  <c:v>1.21E-2</c:v>
                </c:pt>
                <c:pt idx="22">
                  <c:v>1.1299999999999999E-2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B4E-48ED-AD31-4C097E91FB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929700664"/>
        <c:axId val="929700992"/>
      </c:lineChart>
      <c:catAx>
        <c:axId val="929700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929700992"/>
        <c:crosses val="autoZero"/>
        <c:auto val="1"/>
        <c:lblAlgn val="ctr"/>
        <c:lblOffset val="100"/>
        <c:noMultiLvlLbl val="0"/>
      </c:catAx>
      <c:valAx>
        <c:axId val="9297009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929700664"/>
        <c:crosses val="autoZero"/>
        <c:crossBetween val="between"/>
        <c:majorUnit val="1.0000000000000002E-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544B6A88-0A0C-87D4-A675-6850B1E4C94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796EF72-3CF2-88CB-C709-C981F61EF9A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DB8D4B-5110-472C-9B29-B0E26FAC607E}" type="datetimeFigureOut">
              <a:rPr lang="de-CH" smtClean="0"/>
              <a:t>23.12.2022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96F9F94-44D0-7D38-4A68-CAB3A6937C2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50A5E83-843B-F820-D55F-F3DBC3DE4FA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113E85-7DCC-4247-8551-0E7BA83716E9}" type="slidenum">
              <a:rPr lang="de-CH" smtClean="0"/>
              <a:t>‹Nr.›</a:t>
            </a:fld>
            <a:endParaRPr lang="de-CH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97B1DFD2-EC82-EFB8-2F3A-2276E954CE42}"/>
              </a:ext>
            </a:extLst>
          </p:cNvPr>
          <p:cNvSpPr/>
          <p:nvPr/>
        </p:nvSpPr>
        <p:spPr>
          <a:xfrm>
            <a:off x="1291389" y="3048000"/>
            <a:ext cx="393032" cy="39303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938207B2-49A4-F14D-FC7B-3918189D448B}"/>
              </a:ext>
            </a:extLst>
          </p:cNvPr>
          <p:cNvSpPr/>
          <p:nvPr/>
        </p:nvSpPr>
        <p:spPr>
          <a:xfrm>
            <a:off x="2109537" y="3982452"/>
            <a:ext cx="393032" cy="39303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8D97D1EB-17D3-A17D-5622-F014DCEB2B76}"/>
              </a:ext>
            </a:extLst>
          </p:cNvPr>
          <p:cNvSpPr/>
          <p:nvPr/>
        </p:nvSpPr>
        <p:spPr>
          <a:xfrm>
            <a:off x="753979" y="4463715"/>
            <a:ext cx="393032" cy="39303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F3CE9F97-90AB-BA39-9389-3399E62ABA1D}"/>
              </a:ext>
            </a:extLst>
          </p:cNvPr>
          <p:cNvSpPr/>
          <p:nvPr/>
        </p:nvSpPr>
        <p:spPr>
          <a:xfrm>
            <a:off x="2181726" y="4660231"/>
            <a:ext cx="393032" cy="39303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4A866E9C-0419-F18D-5A20-51203933E920}"/>
              </a:ext>
            </a:extLst>
          </p:cNvPr>
          <p:cNvSpPr/>
          <p:nvPr/>
        </p:nvSpPr>
        <p:spPr>
          <a:xfrm>
            <a:off x="4255170" y="4375484"/>
            <a:ext cx="393032" cy="39303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279DBB40-61C5-0C1A-D5B3-8EAAFD43B5B3}"/>
              </a:ext>
            </a:extLst>
          </p:cNvPr>
          <p:cNvSpPr/>
          <p:nvPr/>
        </p:nvSpPr>
        <p:spPr>
          <a:xfrm>
            <a:off x="4712370" y="5666874"/>
            <a:ext cx="393032" cy="39303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00F67EA3-B027-36A5-C356-8FCA4AFC74BE}"/>
              </a:ext>
            </a:extLst>
          </p:cNvPr>
          <p:cNvSpPr/>
          <p:nvPr/>
        </p:nvSpPr>
        <p:spPr>
          <a:xfrm>
            <a:off x="5787191" y="5863390"/>
            <a:ext cx="393032" cy="39303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D8E740CB-878B-0176-5791-E4DEC838026F}"/>
              </a:ext>
            </a:extLst>
          </p:cNvPr>
          <p:cNvSpPr/>
          <p:nvPr/>
        </p:nvSpPr>
        <p:spPr>
          <a:xfrm>
            <a:off x="1985210" y="5702969"/>
            <a:ext cx="393032" cy="39303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200358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22AB20-909A-4D84-B92F-C974AB855E59}" type="datetimeFigureOut">
              <a:rPr lang="de-CH" smtClean="0"/>
              <a:t>23.12.2022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261021-712F-40E1-BAEB-AF8B91E2278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830076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261021-712F-40E1-BAEB-AF8B91E2278C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47388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Mittelwert aus variabler, fester und SARON-Hypothek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261021-712F-40E1-BAEB-AF8B91E2278C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257651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Schritte für eine Hypothekenvergabe:</a:t>
            </a:r>
          </a:p>
          <a:p>
            <a:endParaRPr lang="de-CH" dirty="0"/>
          </a:p>
          <a:p>
            <a:r>
              <a:rPr lang="de-CH" b="1" dirty="0"/>
              <a:t>Kaufpreis realistisch?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de-CH" dirty="0">
                <a:sym typeface="Wingdings" panose="05000000000000000000" pitchFamily="2" charset="2"/>
              </a:rPr>
              <a:t>Wenn nein: Neue Schätzung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de-CH" dirty="0">
                <a:sym typeface="Wingdings" panose="05000000000000000000" pitchFamily="2" charset="2"/>
              </a:rPr>
              <a:t>Wenn ja: nächster Schritt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de-CH" b="1" dirty="0">
                <a:sym typeface="Wingdings" panose="05000000000000000000" pitchFamily="2" charset="2"/>
              </a:rPr>
              <a:t>Genug Eigenkapital?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de-CH" dirty="0">
                <a:sym typeface="Wingdings" panose="05000000000000000000" pitchFamily="2" charset="2"/>
              </a:rPr>
              <a:t>Wenn nein: Keine Hypothek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de-CH" dirty="0">
                <a:sym typeface="Wingdings" panose="05000000000000000000" pitchFamily="2" charset="2"/>
              </a:rPr>
              <a:t>Wenn ja: nächster Schritt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de-CH" b="1" dirty="0">
                <a:sym typeface="Wingdings" panose="05000000000000000000" pitchFamily="2" charset="2"/>
              </a:rPr>
              <a:t>Genug Einkommen?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de-CH" dirty="0">
                <a:sym typeface="Wingdings" panose="05000000000000000000" pitchFamily="2" charset="2"/>
              </a:rPr>
              <a:t>Wenn nein: Keine Hypothek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de-CH" dirty="0">
                <a:sym typeface="Wingdings" panose="05000000000000000000" pitchFamily="2" charset="2"/>
              </a:rPr>
              <a:t>Wenn ja: Hypothek ok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261021-712F-40E1-BAEB-AF8B91E2278C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607947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2A27DE-EB8F-1878-48D4-94C2B034BA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5826205-22EB-22E1-E0C6-CA9EF026C1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7E8F6F4-A516-4965-353E-F227B30F8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DA292-BD89-49F1-B25B-82909B41B591}" type="datetime1">
              <a:rPr lang="de-CH" smtClean="0"/>
              <a:t>23.12.2022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FD4EC09-0B14-1B69-0AA0-DBB6F353F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Version 2.1b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E4556D3-194F-3DBE-8948-15955EE95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37839-6E1B-4D24-BA15-D2D7628467D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8960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CE0C7E-2ED4-536C-25C8-5D0D2FC3C0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64C0A21-9C7F-2301-14CA-CAF804075A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E5885D1-7BF7-7153-35F6-953BBD49D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2C613-7B36-4CC4-AE53-03FAA5B4437E}" type="datetime1">
              <a:rPr lang="de-CH" smtClean="0"/>
              <a:t>23.12.2022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F998715-E089-4486-0278-169556DD7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Version 2.1b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F9B78FE-14C4-CA6A-6B39-95AE82A94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37839-6E1B-4D24-BA15-D2D7628467D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03392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8A5F26-F7EE-77D4-D22D-EDC8E4B71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77CC0B3-B56A-4F0D-62D2-EA5D3213F1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FCC92A1-3AC2-1D4D-9CCE-138F39970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40FF4-5DDC-4ABF-B979-8E574EF42DC8}" type="datetime1">
              <a:rPr lang="de-CH" smtClean="0"/>
              <a:t>23.12.2022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93D5C73-ECF8-6890-5B93-0CC33A0C6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Version 2.1b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82A42D4-1DE4-3B63-8E40-02960CCB1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37839-6E1B-4D24-BA15-D2D7628467D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6587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942FE8-780D-D931-9E38-B6FB3219C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F6FA3A5-3EE4-3048-DD2E-2AF311B660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C74E736-AE31-B873-6053-36D9FE63E3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2C9B456-9B82-3221-1A95-4852B3533C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EF6D7-5A22-4B48-BC6F-B1026676E4EE}" type="datetime1">
              <a:rPr lang="de-CH" smtClean="0"/>
              <a:t>23.12.2022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E102324-33E9-FC1F-E452-848800FDE0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Version 2.1b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4E3DEAD-7D82-468C-8B41-644061DA8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37839-6E1B-4D24-BA15-D2D7628467D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65531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56FBA7F-8C7F-5228-6059-4249336548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9A872A2-84DB-4D0B-BA6F-37BA7CCA13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9D1DC83-61C6-FF84-D611-1A3D31488A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57D69228-6A6F-9CCA-8262-361A6FA40D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47E0951-2E52-A156-ADA6-80C7B5EFD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7EFC4-EAC1-403C-B55D-7DC4908738F6}" type="datetime1">
              <a:rPr lang="de-CH" smtClean="0"/>
              <a:t>23.12.2022</a:t>
            </a:fld>
            <a:endParaRPr lang="de-CH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25B0C860-7E49-8F8B-7B3C-D5140E9A6C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Version 2.1b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3BFF2CA-D9EE-BC9D-F294-5CE1EEF7D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37839-6E1B-4D24-BA15-D2D7628467DD}" type="slidenum">
              <a:rPr lang="de-CH" smtClean="0"/>
              <a:t>‹Nr.›</a:t>
            </a:fld>
            <a:endParaRPr lang="de-CH"/>
          </a:p>
        </p:txBody>
      </p:sp>
      <p:sp>
        <p:nvSpPr>
          <p:cNvPr id="10" name="Titel 9">
            <a:extLst>
              <a:ext uri="{FF2B5EF4-FFF2-40B4-BE49-F238E27FC236}">
                <a16:creationId xmlns:a16="http://schemas.microsoft.com/office/drawing/2014/main" id="{718087E4-5326-08ED-9170-D29CCFA5B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67745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7E56C6-C894-66ED-59EE-A278972D0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199CA13-DB44-BEC8-2D48-8A22FB773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17F2-440F-4291-83CA-69FBF9953D68}" type="datetime1">
              <a:rPr lang="de-CH" smtClean="0"/>
              <a:t>23.12.2022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6C95E00-851A-2731-3AD8-C505A9F2B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Version 2.1b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D71B061-EE17-E078-FF6D-FD04F5B09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37839-6E1B-4D24-BA15-D2D7628467D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55649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80681CF-A27D-B367-CEE4-FDEEAC74A6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FEE75-748E-4E71-BD6A-CA7FA17B76FB}" type="datetime1">
              <a:rPr lang="de-CH" smtClean="0"/>
              <a:t>23.12.2022</a:t>
            </a:fld>
            <a:endParaRPr lang="de-CH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B3BB57D-981E-BC10-6A27-21D672D826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Version 2.1b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F85CDD8-63AF-EFD2-F8C1-3C9424E70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37839-6E1B-4D24-BA15-D2D7628467D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6922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3C685A-E709-375B-1983-30E879578E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E99DB9D-3BEC-41ED-E843-4CAFA08E2A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B09ED67-57F2-1C2A-1E48-A55A388D27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EB1824F-4E12-5AF4-51F3-2BBCFD4744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DF17B-7A02-4353-BE20-761E51974979}" type="datetime1">
              <a:rPr lang="de-CH" smtClean="0"/>
              <a:t>23.12.2022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89B0B9E-55B0-06E2-4A25-7CD684EE6B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Version 2.1b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E0CFF43-C179-2BE0-B32E-F82C9E354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37839-6E1B-4D24-BA15-D2D7628467D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76103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20160D-3656-56B7-2902-16434DCD4D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BD64F34-B957-085E-C8DC-B925A4B158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59B10D6-730C-31C8-2278-1D9B19F394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AAEECB5-60B6-3127-D3A6-9681FDDAD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399C4-84AD-401D-B5F4-6170A34984CF}" type="datetime1">
              <a:rPr lang="de-CH" smtClean="0"/>
              <a:t>23.12.2022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17019D1-2BCC-55FC-D929-C6AA82252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Version 2.1b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0DF75B2-5575-A1E1-2256-689ADE8BA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37839-6E1B-4D24-BA15-D2D7628467D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85611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20CE08A-7BDF-584F-6E23-9F9ADDF5A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39762"/>
            <a:ext cx="12192000" cy="105092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828000" tIns="45720" rIns="82800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CD45F41-CD85-1FF3-8321-B872DD6BBA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078FAF8-C32E-A9C7-B6A2-54EB84976C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356350"/>
            <a:ext cx="2743200" cy="36512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82800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3E965BF9-BA10-43DD-8715-84EB383CF724}" type="datetime1">
              <a:rPr lang="de-CH" smtClean="0"/>
              <a:t>23.12.2022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D25924F-E60D-6A03-1E5F-7236A67904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356350"/>
            <a:ext cx="6705600" cy="36512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de-CH"/>
              <a:t>Version 2.1b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812B048-1DB6-F248-B18A-6651471EA8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8800" y="6356350"/>
            <a:ext cx="2743200" cy="36512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82800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CCF37839-6E1B-4D24-BA15-D2D7628467DD}" type="slidenum">
              <a:rPr lang="de-CH" smtClean="0"/>
              <a:pPr/>
              <a:t>‹Nr.›</a:t>
            </a:fld>
            <a:endParaRPr lang="de-CH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BFB6129-0AFE-8A80-701A-A191AA0FE68D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8349" y="239395"/>
            <a:ext cx="3028950" cy="19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367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52000" indent="-2520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>
            <a:lumMod val="75000"/>
          </a:schemeClr>
        </a:buClr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04000" indent="-2520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75000"/>
          </a:schemeClr>
        </a:buClr>
        <a:buFont typeface="Symbol" panose="05050102010706020507" pitchFamily="18" charset="2"/>
        <a:buChar char="-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5C7D29-4E49-3D0B-7978-F4B8F7AA4BB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Finanzierung einer Immobilie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FD82103-56AA-FCEC-FCD2-243C50E669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/>
              <a:t>Kurzfassung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5F19AEE-8377-5978-FA63-38D44BB82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37839-6E1B-4D24-BA15-D2D7628467DD}" type="slidenum">
              <a:rPr lang="de-CH" smtClean="0"/>
              <a:t>1</a:t>
            </a:fld>
            <a:endParaRPr lang="de-CH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69024FC0-B7A6-5EA3-A605-339CB64CC8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A1235-2AD4-465E-918B-0A1856395770}" type="datetime1">
              <a:rPr lang="de-CH" smtClean="0"/>
              <a:t>23.12.2022</a:t>
            </a:fld>
            <a:endParaRPr lang="de-CH"/>
          </a:p>
        </p:txBody>
      </p:sp>
      <p:sp>
        <p:nvSpPr>
          <p:cNvPr id="7" name="Interaktive Schaltfläche: Zur Startseite wechseln 6">
            <a:hlinkClick r:id="" action="ppaction://hlinkshowjump?jump=lastslideviewed" highlightClick="1"/>
            <a:extLst>
              <a:ext uri="{FF2B5EF4-FFF2-40B4-BE49-F238E27FC236}">
                <a16:creationId xmlns:a16="http://schemas.microsoft.com/office/drawing/2014/main" id="{FC5BC045-5955-754F-F0F5-E029BAD915C0}"/>
              </a:ext>
            </a:extLst>
          </p:cNvPr>
          <p:cNvSpPr/>
          <p:nvPr/>
        </p:nvSpPr>
        <p:spPr>
          <a:xfrm>
            <a:off x="11155680" y="5394960"/>
            <a:ext cx="723900" cy="723900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" name="Gleichschenkliges Dreieck 7">
            <a:extLst>
              <a:ext uri="{FF2B5EF4-FFF2-40B4-BE49-F238E27FC236}">
                <a16:creationId xmlns:a16="http://schemas.microsoft.com/office/drawing/2014/main" id="{273AF5F0-BDD5-4100-D070-B74E2AB1E616}"/>
              </a:ext>
            </a:extLst>
          </p:cNvPr>
          <p:cNvSpPr/>
          <p:nvPr/>
        </p:nvSpPr>
        <p:spPr>
          <a:xfrm>
            <a:off x="2960370" y="6356350"/>
            <a:ext cx="423546" cy="365125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Gleichschenkliges Dreieck 8">
            <a:extLst>
              <a:ext uri="{FF2B5EF4-FFF2-40B4-BE49-F238E27FC236}">
                <a16:creationId xmlns:a16="http://schemas.microsoft.com/office/drawing/2014/main" id="{9679E77B-D1B0-04A6-6F5E-7E4D204555F3}"/>
              </a:ext>
            </a:extLst>
          </p:cNvPr>
          <p:cNvSpPr/>
          <p:nvPr/>
        </p:nvSpPr>
        <p:spPr bwMode="hidden">
          <a:xfrm>
            <a:off x="3795758" y="6356350"/>
            <a:ext cx="423546" cy="365125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0" name="Gleichschenkliges Dreieck 9">
            <a:extLst>
              <a:ext uri="{FF2B5EF4-FFF2-40B4-BE49-F238E27FC236}">
                <a16:creationId xmlns:a16="http://schemas.microsoft.com/office/drawing/2014/main" id="{C3E87D84-FFD0-4A2A-4075-ED935D87ED67}"/>
              </a:ext>
            </a:extLst>
          </p:cNvPr>
          <p:cNvSpPr/>
          <p:nvPr/>
        </p:nvSpPr>
        <p:spPr>
          <a:xfrm>
            <a:off x="4631146" y="6356350"/>
            <a:ext cx="423546" cy="365125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" name="Gleichschenkliges Dreieck 10">
            <a:extLst>
              <a:ext uri="{FF2B5EF4-FFF2-40B4-BE49-F238E27FC236}">
                <a16:creationId xmlns:a16="http://schemas.microsoft.com/office/drawing/2014/main" id="{29F7AB67-E49C-B59A-A4BF-6F7F4A672929}"/>
              </a:ext>
            </a:extLst>
          </p:cNvPr>
          <p:cNvSpPr/>
          <p:nvPr/>
        </p:nvSpPr>
        <p:spPr bwMode="hidden">
          <a:xfrm>
            <a:off x="5466534" y="6356350"/>
            <a:ext cx="423546" cy="365125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" name="Gleichschenkliges Dreieck 11">
            <a:extLst>
              <a:ext uri="{FF2B5EF4-FFF2-40B4-BE49-F238E27FC236}">
                <a16:creationId xmlns:a16="http://schemas.microsoft.com/office/drawing/2014/main" id="{D8117B4F-0832-7A7F-A2AD-88B14A42642C}"/>
              </a:ext>
            </a:extLst>
          </p:cNvPr>
          <p:cNvSpPr/>
          <p:nvPr/>
        </p:nvSpPr>
        <p:spPr>
          <a:xfrm>
            <a:off x="8808084" y="6356350"/>
            <a:ext cx="423546" cy="365125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3" name="Gleichschenkliges Dreieck 12">
            <a:extLst>
              <a:ext uri="{FF2B5EF4-FFF2-40B4-BE49-F238E27FC236}">
                <a16:creationId xmlns:a16="http://schemas.microsoft.com/office/drawing/2014/main" id="{FE89B5E6-D5AD-645F-4EEA-9D279BD9D7A5}"/>
              </a:ext>
            </a:extLst>
          </p:cNvPr>
          <p:cNvSpPr/>
          <p:nvPr/>
        </p:nvSpPr>
        <p:spPr bwMode="hidden">
          <a:xfrm>
            <a:off x="7972698" y="6356350"/>
            <a:ext cx="423546" cy="365125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4" name="Gleichschenkliges Dreieck 13">
            <a:extLst>
              <a:ext uri="{FF2B5EF4-FFF2-40B4-BE49-F238E27FC236}">
                <a16:creationId xmlns:a16="http://schemas.microsoft.com/office/drawing/2014/main" id="{7F88F063-B8BD-BA3D-44F9-FFEE18D2DD09}"/>
              </a:ext>
            </a:extLst>
          </p:cNvPr>
          <p:cNvSpPr/>
          <p:nvPr/>
        </p:nvSpPr>
        <p:spPr bwMode="hidden">
          <a:xfrm>
            <a:off x="7137310" y="6356350"/>
            <a:ext cx="423546" cy="365125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5" name="Gleichschenkliges Dreieck 14">
            <a:extLst>
              <a:ext uri="{FF2B5EF4-FFF2-40B4-BE49-F238E27FC236}">
                <a16:creationId xmlns:a16="http://schemas.microsoft.com/office/drawing/2014/main" id="{6BA85D1B-C593-A97E-C6F3-2DC63949E6AC}"/>
              </a:ext>
            </a:extLst>
          </p:cNvPr>
          <p:cNvSpPr/>
          <p:nvPr/>
        </p:nvSpPr>
        <p:spPr>
          <a:xfrm>
            <a:off x="6301922" y="6356350"/>
            <a:ext cx="423546" cy="365125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20475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4977A8-CE17-883F-48FC-3571C6C65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Was ist eine Hypothek?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2BC71C2-AC49-629E-D870-4B9745AA02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Zweckgebundenes Darlehen zur Finanzierung einer Immobilie (Wohnung oder Haus)</a:t>
            </a:r>
          </a:p>
          <a:p>
            <a:r>
              <a:rPr lang="de-CH" dirty="0"/>
              <a:t>Kreditgeber meist Bank, Versicherung oder Pensionskasse</a:t>
            </a:r>
          </a:p>
          <a:p>
            <a:r>
              <a:rPr lang="de-CH" dirty="0"/>
              <a:t>Muss bis zu einem bestimmte Prozentsatz zurückbezahlt werden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866FE8C-8F49-719E-4B72-02D6EEB0D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37839-6E1B-4D24-BA15-D2D7628467DD}" type="slidenum">
              <a:rPr lang="de-CH" smtClean="0"/>
              <a:t>2</a:t>
            </a:fld>
            <a:endParaRPr lang="de-CH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170A09CC-24F8-0A40-AAC6-3074DCFAED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170F3-BDF5-4725-B94E-2881AEF9DF64}" type="datetime1">
              <a:rPr lang="de-CH" smtClean="0"/>
              <a:t>23.12.2022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39457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D537828-2954-3E17-DF02-07E4D1370F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Tragbarkeit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D5259D9-0E32-3BA5-2EE0-2AA6F34893D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dirty="0"/>
              <a:t>Der Lohn (oft Ehepaar) muss hoch genug sein.</a:t>
            </a:r>
          </a:p>
          <a:p>
            <a:r>
              <a:rPr lang="de-CH" dirty="0"/>
              <a:t>Die Wohnkosten dürfen maximal ein Drittel des Bruttolohns ausmachen.</a:t>
            </a:r>
          </a:p>
          <a:p>
            <a:r>
              <a:rPr lang="de-CH" dirty="0"/>
              <a:t>Kalkuliert wird mit einem hypothetischen Zinssatz.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01FB733-8BBB-CF24-7AC5-FC6C81DFC3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CH" dirty="0"/>
              <a:t>Eigenkapital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17917B2-A385-CC67-7805-F8F7F926E1E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de-CH" dirty="0"/>
              <a:t>Die Hypothek darf max. 80 % des Kaufpreises betragen.</a:t>
            </a:r>
          </a:p>
          <a:p>
            <a:r>
              <a:rPr lang="de-CH" dirty="0"/>
              <a:t>Mind. 10 % muss «cash» eingebracht werden.</a:t>
            </a:r>
          </a:p>
          <a:p>
            <a:r>
              <a:rPr lang="de-CH" dirty="0"/>
              <a:t>Weitere 10 % können via die zweite Säule finanziert werden.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552781E-E07F-7F03-5F6B-4850B78BA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7EFC4-EAC1-403C-B55D-7DC4908738F6}" type="datetime1">
              <a:rPr lang="de-CH" smtClean="0"/>
              <a:pPr/>
              <a:t>23.12.2022</a:t>
            </a:fld>
            <a:endParaRPr lang="de-CH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27D604BC-CC59-B054-BF57-97EE3D72B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37839-6E1B-4D24-BA15-D2D7628467DD}" type="slidenum">
              <a:rPr lang="de-CH" smtClean="0"/>
              <a:pPr/>
              <a:t>3</a:t>
            </a:fld>
            <a:endParaRPr lang="de-CH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9B4EBBB-A88E-ED07-683B-E98E1C54B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Bedingungen für eine Hypothek</a:t>
            </a:r>
          </a:p>
        </p:txBody>
      </p:sp>
    </p:spTree>
    <p:extLst>
      <p:ext uri="{BB962C8B-B14F-4D97-AF65-F5344CB8AC3E}">
        <p14:creationId xmlns:p14="http://schemas.microsoft.com/office/powerpoint/2010/main" val="1023648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E49799-A907-5698-2DC6-DA59C12B32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Berechnung der Wohnkosten</a:t>
            </a:r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A40E7F36-8CE4-B603-67C8-8B9A3971CB70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126751599"/>
              </p:ext>
            </p:extLst>
          </p:nvPr>
        </p:nvGraphicFramePr>
        <p:xfrm>
          <a:off x="838200" y="1825624"/>
          <a:ext cx="5181600" cy="34543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6734">
                  <a:extLst>
                    <a:ext uri="{9D8B030D-6E8A-4147-A177-3AD203B41FA5}">
                      <a16:colId xmlns:a16="http://schemas.microsoft.com/office/drawing/2014/main" val="165730925"/>
                    </a:ext>
                  </a:extLst>
                </a:gridCol>
                <a:gridCol w="1674866">
                  <a:extLst>
                    <a:ext uri="{9D8B030D-6E8A-4147-A177-3AD203B41FA5}">
                      <a16:colId xmlns:a16="http://schemas.microsoft.com/office/drawing/2014/main" val="2523221332"/>
                    </a:ext>
                  </a:extLst>
                </a:gridCol>
              </a:tblGrid>
              <a:tr h="575733">
                <a:tc>
                  <a:txBody>
                    <a:bodyPr/>
                    <a:lstStyle/>
                    <a:p>
                      <a:r>
                        <a:rPr lang="de-CH" dirty="0"/>
                        <a:t>Beschreibung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>
                        <a:tabLst>
                          <a:tab pos="1346400" algn="r"/>
                        </a:tabLst>
                      </a:pPr>
                      <a:r>
                        <a:rPr lang="de-CH" dirty="0"/>
                        <a:t>Höhe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91603491"/>
                  </a:ext>
                </a:extLst>
              </a:tr>
              <a:tr h="575733">
                <a:tc>
                  <a:txBody>
                    <a:bodyPr/>
                    <a:lstStyle/>
                    <a:p>
                      <a:r>
                        <a:rPr lang="de-CH" dirty="0"/>
                        <a:t>5 % Zins von CHF 800 000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defTabSz="895350">
                        <a:tabLst>
                          <a:tab pos="1344613" algn="r"/>
                        </a:tabLst>
                      </a:pPr>
                      <a:r>
                        <a:rPr lang="de-CH" dirty="0"/>
                        <a:t>	CHF 40 000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87327208"/>
                  </a:ext>
                </a:extLst>
              </a:tr>
              <a:tr h="575733">
                <a:tc>
                  <a:txBody>
                    <a:bodyPr/>
                    <a:lstStyle/>
                    <a:p>
                      <a:r>
                        <a:rPr lang="de-CH" dirty="0"/>
                        <a:t>1 % Unterhalt von CHF 1 000 000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defTabSz="895350">
                        <a:tabLst>
                          <a:tab pos="1344613" algn="r"/>
                        </a:tabLst>
                      </a:pPr>
                      <a:r>
                        <a:rPr lang="de-CH" dirty="0"/>
                        <a:t>	CHF 10 000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85612811"/>
                  </a:ext>
                </a:extLst>
              </a:tr>
              <a:tr h="575733">
                <a:tc>
                  <a:txBody>
                    <a:bodyPr/>
                    <a:lstStyle/>
                    <a:p>
                      <a:r>
                        <a:rPr lang="de-CH" dirty="0"/>
                        <a:t>Amortisation Hypothek (ca.)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defTabSz="895350">
                        <a:tabLst>
                          <a:tab pos="1344613" algn="r"/>
                        </a:tabLst>
                      </a:pPr>
                      <a:r>
                        <a:rPr lang="de-CH" dirty="0"/>
                        <a:t>	CHF 10 000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0737313"/>
                  </a:ext>
                </a:extLst>
              </a:tr>
              <a:tr h="575733">
                <a:tc>
                  <a:txBody>
                    <a:bodyPr/>
                    <a:lstStyle/>
                    <a:p>
                      <a:r>
                        <a:rPr lang="de-CH" b="1" dirty="0"/>
                        <a:t>Total Kosten/Jahr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defTabSz="895350">
                        <a:tabLst>
                          <a:tab pos="1344613" algn="r"/>
                        </a:tabLst>
                      </a:pPr>
                      <a:r>
                        <a:rPr lang="de-CH" b="1" dirty="0"/>
                        <a:t>	CHF</a:t>
                      </a:r>
                      <a:r>
                        <a:rPr lang="de-CH" dirty="0"/>
                        <a:t> </a:t>
                      </a:r>
                      <a:r>
                        <a:rPr lang="de-CH" b="1" dirty="0"/>
                        <a:t>60 000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83177932"/>
                  </a:ext>
                </a:extLst>
              </a:tr>
              <a:tr h="575733">
                <a:tc>
                  <a:txBody>
                    <a:bodyPr/>
                    <a:lstStyle/>
                    <a:p>
                      <a:r>
                        <a:rPr lang="de-CH" dirty="0"/>
                        <a:t>Notwendiger Bruttolohn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defTabSz="895350">
                        <a:tabLst>
                          <a:tab pos="1344613" algn="r"/>
                        </a:tabLst>
                      </a:pPr>
                      <a:r>
                        <a:rPr lang="de-CH" dirty="0"/>
                        <a:t>	CHF 180 000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5736024"/>
                  </a:ext>
                </a:extLst>
              </a:tr>
            </a:tbl>
          </a:graphicData>
        </a:graphic>
      </p:graphicFrame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1DB09F9-7CB0-18B7-8AA5-7B2FFA116F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2C613-7B36-4CC4-AE53-03FAA5B4437E}" type="datetime1">
              <a:rPr lang="de-CH" smtClean="0"/>
              <a:t>23.12.2022</a:t>
            </a:fld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93D256E-3428-1AAA-80FA-9733AB81C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37839-6E1B-4D24-BA15-D2D7628467DD}" type="slidenum">
              <a:rPr lang="de-CH" smtClean="0"/>
              <a:t>4</a:t>
            </a:fld>
            <a:endParaRPr lang="de-CH"/>
          </a:p>
        </p:txBody>
      </p:sp>
      <p:pic>
        <p:nvPicPr>
          <p:cNvPr id="1026" name="Picture 2" descr="Neubau Kostenloses Stock Bild - Public Domain Pictures">
            <a:extLst>
              <a:ext uri="{FF2B5EF4-FFF2-40B4-BE49-F238E27FC236}">
                <a16:creationId xmlns:a16="http://schemas.microsoft.com/office/drawing/2014/main" id="{166D24EF-ACC7-D4B0-4B60-B5B9812240C6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2" y="1825625"/>
            <a:ext cx="5181600" cy="345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992A9E5C-35DA-249E-ACA8-AFCED1F4064A}"/>
              </a:ext>
            </a:extLst>
          </p:cNvPr>
          <p:cNvSpPr txBox="1"/>
          <p:nvPr/>
        </p:nvSpPr>
        <p:spPr>
          <a:xfrm rot="20805958">
            <a:off x="6450272" y="2121400"/>
            <a:ext cx="1823128" cy="646331"/>
          </a:xfrm>
          <a:custGeom>
            <a:avLst/>
            <a:gdLst>
              <a:gd name="connsiteX0" fmla="*/ 0 w 1823128"/>
              <a:gd name="connsiteY0" fmla="*/ 0 h 646331"/>
              <a:gd name="connsiteX1" fmla="*/ 474013 w 1823128"/>
              <a:gd name="connsiteY1" fmla="*/ 0 h 646331"/>
              <a:gd name="connsiteX2" fmla="*/ 911564 w 1823128"/>
              <a:gd name="connsiteY2" fmla="*/ 0 h 646331"/>
              <a:gd name="connsiteX3" fmla="*/ 1330883 w 1823128"/>
              <a:gd name="connsiteY3" fmla="*/ 0 h 646331"/>
              <a:gd name="connsiteX4" fmla="*/ 1823128 w 1823128"/>
              <a:gd name="connsiteY4" fmla="*/ 0 h 646331"/>
              <a:gd name="connsiteX5" fmla="*/ 1823128 w 1823128"/>
              <a:gd name="connsiteY5" fmla="*/ 310239 h 646331"/>
              <a:gd name="connsiteX6" fmla="*/ 1823128 w 1823128"/>
              <a:gd name="connsiteY6" fmla="*/ 646331 h 646331"/>
              <a:gd name="connsiteX7" fmla="*/ 1385577 w 1823128"/>
              <a:gd name="connsiteY7" fmla="*/ 646331 h 646331"/>
              <a:gd name="connsiteX8" fmla="*/ 984489 w 1823128"/>
              <a:gd name="connsiteY8" fmla="*/ 646331 h 646331"/>
              <a:gd name="connsiteX9" fmla="*/ 510476 w 1823128"/>
              <a:gd name="connsiteY9" fmla="*/ 646331 h 646331"/>
              <a:gd name="connsiteX10" fmla="*/ 0 w 1823128"/>
              <a:gd name="connsiteY10" fmla="*/ 646331 h 646331"/>
              <a:gd name="connsiteX11" fmla="*/ 0 w 1823128"/>
              <a:gd name="connsiteY11" fmla="*/ 342555 h 646331"/>
              <a:gd name="connsiteX12" fmla="*/ 0 w 1823128"/>
              <a:gd name="connsiteY12" fmla="*/ 0 h 646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23128" h="646331" fill="none" extrusionOk="0">
                <a:moveTo>
                  <a:pt x="0" y="0"/>
                </a:moveTo>
                <a:cubicBezTo>
                  <a:pt x="110308" y="-55814"/>
                  <a:pt x="337152" y="6379"/>
                  <a:pt x="474013" y="0"/>
                </a:cubicBezTo>
                <a:cubicBezTo>
                  <a:pt x="610874" y="-6379"/>
                  <a:pt x="811334" y="20077"/>
                  <a:pt x="911564" y="0"/>
                </a:cubicBezTo>
                <a:cubicBezTo>
                  <a:pt x="1011794" y="-20077"/>
                  <a:pt x="1136336" y="35907"/>
                  <a:pt x="1330883" y="0"/>
                </a:cubicBezTo>
                <a:cubicBezTo>
                  <a:pt x="1525430" y="-35907"/>
                  <a:pt x="1626468" y="47735"/>
                  <a:pt x="1823128" y="0"/>
                </a:cubicBezTo>
                <a:cubicBezTo>
                  <a:pt x="1823498" y="117528"/>
                  <a:pt x="1796235" y="237545"/>
                  <a:pt x="1823128" y="310239"/>
                </a:cubicBezTo>
                <a:cubicBezTo>
                  <a:pt x="1850021" y="382933"/>
                  <a:pt x="1815781" y="513572"/>
                  <a:pt x="1823128" y="646331"/>
                </a:cubicBezTo>
                <a:cubicBezTo>
                  <a:pt x="1646605" y="664225"/>
                  <a:pt x="1602432" y="620890"/>
                  <a:pt x="1385577" y="646331"/>
                </a:cubicBezTo>
                <a:cubicBezTo>
                  <a:pt x="1168722" y="671772"/>
                  <a:pt x="1102063" y="611837"/>
                  <a:pt x="984489" y="646331"/>
                </a:cubicBezTo>
                <a:cubicBezTo>
                  <a:pt x="866915" y="680825"/>
                  <a:pt x="653260" y="598126"/>
                  <a:pt x="510476" y="646331"/>
                </a:cubicBezTo>
                <a:cubicBezTo>
                  <a:pt x="367692" y="694536"/>
                  <a:pt x="135260" y="630613"/>
                  <a:pt x="0" y="646331"/>
                </a:cubicBezTo>
                <a:cubicBezTo>
                  <a:pt x="-23919" y="521943"/>
                  <a:pt x="22636" y="419628"/>
                  <a:pt x="0" y="342555"/>
                </a:cubicBezTo>
                <a:cubicBezTo>
                  <a:pt x="-22636" y="265482"/>
                  <a:pt x="21708" y="92951"/>
                  <a:pt x="0" y="0"/>
                </a:cubicBezTo>
                <a:close/>
              </a:path>
              <a:path w="1823128" h="646331" stroke="0" extrusionOk="0">
                <a:moveTo>
                  <a:pt x="0" y="0"/>
                </a:moveTo>
                <a:cubicBezTo>
                  <a:pt x="206145" y="-58049"/>
                  <a:pt x="272593" y="22042"/>
                  <a:pt x="492245" y="0"/>
                </a:cubicBezTo>
                <a:cubicBezTo>
                  <a:pt x="711897" y="-22042"/>
                  <a:pt x="706063" y="336"/>
                  <a:pt x="893333" y="0"/>
                </a:cubicBezTo>
                <a:cubicBezTo>
                  <a:pt x="1080603" y="-336"/>
                  <a:pt x="1172604" y="33390"/>
                  <a:pt x="1385577" y="0"/>
                </a:cubicBezTo>
                <a:cubicBezTo>
                  <a:pt x="1598550" y="-33390"/>
                  <a:pt x="1635921" y="38259"/>
                  <a:pt x="1823128" y="0"/>
                </a:cubicBezTo>
                <a:cubicBezTo>
                  <a:pt x="1826671" y="159289"/>
                  <a:pt x="1802970" y="193263"/>
                  <a:pt x="1823128" y="336092"/>
                </a:cubicBezTo>
                <a:cubicBezTo>
                  <a:pt x="1843286" y="478921"/>
                  <a:pt x="1799280" y="500300"/>
                  <a:pt x="1823128" y="646331"/>
                </a:cubicBezTo>
                <a:cubicBezTo>
                  <a:pt x="1708927" y="657995"/>
                  <a:pt x="1518958" y="598922"/>
                  <a:pt x="1349115" y="646331"/>
                </a:cubicBezTo>
                <a:cubicBezTo>
                  <a:pt x="1179272" y="693740"/>
                  <a:pt x="1003261" y="623122"/>
                  <a:pt x="856870" y="646331"/>
                </a:cubicBezTo>
                <a:cubicBezTo>
                  <a:pt x="710480" y="669540"/>
                  <a:pt x="225367" y="582506"/>
                  <a:pt x="0" y="646331"/>
                </a:cubicBezTo>
                <a:cubicBezTo>
                  <a:pt x="-14965" y="583925"/>
                  <a:pt x="33541" y="409235"/>
                  <a:pt x="0" y="342555"/>
                </a:cubicBezTo>
                <a:cubicBezTo>
                  <a:pt x="-33541" y="275875"/>
                  <a:pt x="39684" y="103405"/>
                  <a:pt x="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61963946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de-CH" dirty="0"/>
              <a:t>Hauspreis: 1 Mio.</a:t>
            </a:r>
          </a:p>
          <a:p>
            <a:r>
              <a:rPr lang="de-CH" dirty="0"/>
              <a:t>Hypothek: 80 %</a:t>
            </a:r>
          </a:p>
        </p:txBody>
      </p:sp>
    </p:spTree>
    <p:extLst>
      <p:ext uri="{BB962C8B-B14F-4D97-AF65-F5344CB8AC3E}">
        <p14:creationId xmlns:p14="http://schemas.microsoft.com/office/powerpoint/2010/main" val="146556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3AC638-0F41-4B23-CE0E-025D6A89AD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/>
              <a:t>Durchschnittlicher Zinssatz für Hypotheken</a:t>
            </a:r>
          </a:p>
        </p:txBody>
      </p:sp>
      <p:graphicFrame>
        <p:nvGraphicFramePr>
          <p:cNvPr id="8" name="Inhaltsplatzhalter 7">
            <a:extLst>
              <a:ext uri="{FF2B5EF4-FFF2-40B4-BE49-F238E27FC236}">
                <a16:creationId xmlns:a16="http://schemas.microsoft.com/office/drawing/2014/main" id="{CFA97205-258A-1BA6-BFCA-40FD01F0326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0374670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452C164-C83A-24C9-99B4-1A27E7CE29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2C613-7B36-4CC4-AE53-03FAA5B4437E}" type="datetime1">
              <a:rPr lang="de-CH" smtClean="0"/>
              <a:t>23.12.2022</a:t>
            </a:fld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46E306A-4469-8F32-B86F-1E7CA0852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37839-6E1B-4D24-BA15-D2D7628467DD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15768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E416DA2-F639-B52C-401E-78E4130B4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2C613-7B36-4CC4-AE53-03FAA5B4437E}" type="datetime1">
              <a:rPr lang="de-CH" sz="1600" smtClean="0"/>
              <a:t>23.12.2022</a:t>
            </a:fld>
            <a:endParaRPr lang="de-CH" sz="160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3C9902E-34C3-8AF3-7FB1-1004E1B19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37839-6E1B-4D24-BA15-D2D7628467DD}" type="slidenum">
              <a:rPr lang="de-CH" sz="1600" smtClean="0"/>
              <a:t>6</a:t>
            </a:fld>
            <a:endParaRPr lang="de-CH" sz="1600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DE3517EA-1FF3-7F6A-97C4-B6027AD5398A}"/>
              </a:ext>
            </a:extLst>
          </p:cNvPr>
          <p:cNvSpPr/>
          <p:nvPr/>
        </p:nvSpPr>
        <p:spPr>
          <a:xfrm>
            <a:off x="2399526" y="407993"/>
            <a:ext cx="1980000" cy="759416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dirty="0"/>
              <a:t>Hypovergabe möglich?</a:t>
            </a:r>
          </a:p>
        </p:txBody>
      </p:sp>
      <p:sp>
        <p:nvSpPr>
          <p:cNvPr id="12" name="Raute 11">
            <a:extLst>
              <a:ext uri="{FF2B5EF4-FFF2-40B4-BE49-F238E27FC236}">
                <a16:creationId xmlns:a16="http://schemas.microsoft.com/office/drawing/2014/main" id="{53A7968A-8865-B2E1-8720-BEFF05BE3447}"/>
              </a:ext>
            </a:extLst>
          </p:cNvPr>
          <p:cNvSpPr/>
          <p:nvPr/>
        </p:nvSpPr>
        <p:spPr>
          <a:xfrm>
            <a:off x="3462839" y="4663180"/>
            <a:ext cx="2340244" cy="1283777"/>
          </a:xfrm>
          <a:prstGeom prst="diamond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CH" sz="1600" dirty="0"/>
              <a:t>Genug Einkommen?</a:t>
            </a:r>
          </a:p>
        </p:txBody>
      </p:sp>
      <p:sp>
        <p:nvSpPr>
          <p:cNvPr id="13" name="Raute 12">
            <a:extLst>
              <a:ext uri="{FF2B5EF4-FFF2-40B4-BE49-F238E27FC236}">
                <a16:creationId xmlns:a16="http://schemas.microsoft.com/office/drawing/2014/main" id="{E39E4A90-825F-19B4-B5A2-9F73FDAF3FD3}"/>
              </a:ext>
            </a:extLst>
          </p:cNvPr>
          <p:cNvSpPr/>
          <p:nvPr/>
        </p:nvSpPr>
        <p:spPr>
          <a:xfrm>
            <a:off x="2625933" y="3151608"/>
            <a:ext cx="2340244" cy="1283777"/>
          </a:xfrm>
          <a:prstGeom prst="diamond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CH" sz="1600" dirty="0"/>
              <a:t>Genug Eigenkapital?</a:t>
            </a: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E7657AB1-FCC8-B25F-02EC-ACE35067C38B}"/>
              </a:ext>
            </a:extLst>
          </p:cNvPr>
          <p:cNvSpPr/>
          <p:nvPr/>
        </p:nvSpPr>
        <p:spPr>
          <a:xfrm>
            <a:off x="3003037" y="6039876"/>
            <a:ext cx="1980000" cy="759416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dirty="0"/>
              <a:t>Hypothek ok!</a:t>
            </a: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BB7FCBB6-137E-4C0A-6B83-8D31FF1A17CE}"/>
              </a:ext>
            </a:extLst>
          </p:cNvPr>
          <p:cNvSpPr/>
          <p:nvPr/>
        </p:nvSpPr>
        <p:spPr>
          <a:xfrm>
            <a:off x="5514993" y="1522643"/>
            <a:ext cx="1301857" cy="65867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dirty="0"/>
              <a:t>Neue Schätzung</a:t>
            </a:r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0D4E122A-7DAD-BC69-88A2-97BF3472B402}"/>
              </a:ext>
            </a:extLst>
          </p:cNvPr>
          <p:cNvSpPr/>
          <p:nvPr/>
        </p:nvSpPr>
        <p:spPr>
          <a:xfrm>
            <a:off x="6631695" y="2912223"/>
            <a:ext cx="1301857" cy="65867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dirty="0"/>
              <a:t>Keine</a:t>
            </a:r>
          </a:p>
          <a:p>
            <a:pPr algn="ctr"/>
            <a:r>
              <a:rPr lang="de-CH" sz="1600" dirty="0"/>
              <a:t>Hypothek</a:t>
            </a:r>
          </a:p>
        </p:txBody>
      </p:sp>
      <p:sp>
        <p:nvSpPr>
          <p:cNvPr id="2" name="Raute 1">
            <a:extLst>
              <a:ext uri="{FF2B5EF4-FFF2-40B4-BE49-F238E27FC236}">
                <a16:creationId xmlns:a16="http://schemas.microsoft.com/office/drawing/2014/main" id="{5CC2434F-3E60-C08B-4E1B-ED74BF3471DA}"/>
              </a:ext>
            </a:extLst>
          </p:cNvPr>
          <p:cNvSpPr/>
          <p:nvPr/>
        </p:nvSpPr>
        <p:spPr>
          <a:xfrm>
            <a:off x="1455811" y="1539433"/>
            <a:ext cx="2340244" cy="1283777"/>
          </a:xfrm>
          <a:prstGeom prst="diamond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CH" sz="1600" dirty="0"/>
              <a:t>Kaufpreis realistisch?</a:t>
            </a:r>
          </a:p>
        </p:txBody>
      </p:sp>
    </p:spTree>
    <p:extLst>
      <p:ext uri="{BB962C8B-B14F-4D97-AF65-F5344CB8AC3E}">
        <p14:creationId xmlns:p14="http://schemas.microsoft.com/office/powerpoint/2010/main" val="3585353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251</Words>
  <PresentationFormat>Breitbild</PresentationFormat>
  <Paragraphs>66</Paragraphs>
  <Slides>6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Symbol</vt:lpstr>
      <vt:lpstr>Wingdings</vt:lpstr>
      <vt:lpstr>Office</vt:lpstr>
      <vt:lpstr>Finanzierung einer Immobilie</vt:lpstr>
      <vt:lpstr>Was ist eine Hypothek?</vt:lpstr>
      <vt:lpstr>Bedingungen für eine Hypothek</vt:lpstr>
      <vt:lpstr>Berechnung der Wohnkosten</vt:lpstr>
      <vt:lpstr>Durchschnittlicher Zinssatz für Hypotheken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KV Schweiz</dc:creator>
  <dcterms:created xsi:type="dcterms:W3CDTF">2022-08-29T16:43:58Z</dcterms:created>
  <dcterms:modified xsi:type="dcterms:W3CDTF">2022-12-23T13:28:39Z</dcterms:modified>
</cp:coreProperties>
</file>