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45" d="100"/>
          <a:sy n="145" d="100"/>
        </p:scale>
        <p:origin x="108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6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5.png"/><Relationship Id="rId2" Type="http://schemas.openxmlformats.org/officeDocument/2006/relationships/image" Target="../media/image16.png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4.png"/><Relationship Id="rId5" Type="http://schemas.openxmlformats.org/officeDocument/2006/relationships/image" Target="../media/image19.png"/><Relationship Id="rId15" Type="http://schemas.openxmlformats.org/officeDocument/2006/relationships/image" Target="../media/image28.png"/><Relationship Id="rId10" Type="http://schemas.openxmlformats.org/officeDocument/2006/relationships/image" Target="../media/image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457200"/>
            <a:ext cx="4286250" cy="2695723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95723"/>
            <a:ext cx="12192000" cy="416227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80585" y="3549550"/>
            <a:ext cx="6630828" cy="6351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002"/>
              </a:lnSpc>
            </a:pPr>
            <a:r>
              <a:rPr lang="de-CH" sz="4350" b="1" i="0" u="none" noProof="0" dirty="0">
                <a:solidFill>
                  <a:srgbClr val="FFFFFF"/>
                </a:solidFill>
                <a:latin typeface="Plus Jakarta Sans"/>
              </a:rPr>
              <a:t>Typografie im Vergleich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47875" y="4375249"/>
            <a:ext cx="8096250" cy="616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lang="de-CH" sz="1650" b="0" i="0" u="none" noProof="0" dirty="0">
                <a:solidFill>
                  <a:srgbClr val="FFFF00"/>
                </a:solidFill>
                <a:latin typeface="Plus Jakarta Sans"/>
              </a:rPr>
              <a:t>Von Serifenschriften über Serifenlose bis hin zu Proportional- und Nichtproportionalschriften (</a:t>
            </a:r>
            <a:r>
              <a:rPr lang="de-CH" sz="1650" b="0" i="0" u="none" noProof="0" dirty="0" err="1">
                <a:solidFill>
                  <a:srgbClr val="FFFF00"/>
                </a:solidFill>
                <a:latin typeface="Plus Jakarta Sans"/>
              </a:rPr>
              <a:t>Monospace</a:t>
            </a:r>
            <a:r>
              <a:rPr lang="de-CH" sz="1650" b="0" i="0" u="none" noProof="0" dirty="0">
                <a:solidFill>
                  <a:srgbClr val="FFFF00"/>
                </a:solidFill>
                <a:latin typeface="Plus Jakarta Sans"/>
              </a:rPr>
              <a:t>) – Einsatzbereiche, Zeichenbreiten &amp; Visuelle Praxis.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3A6B19C1-0DD3-7A06-3D0F-A55C6CB7FF4B}"/>
              </a:ext>
            </a:extLst>
          </p:cNvPr>
          <p:cNvSpPr txBox="1"/>
          <p:nvPr/>
        </p:nvSpPr>
        <p:spPr>
          <a:xfrm>
            <a:off x="2386477" y="5433442"/>
            <a:ext cx="3528000" cy="827603"/>
          </a:xfrm>
          <a:prstGeom prst="roundRect">
            <a:avLst>
              <a:gd name="adj" fmla="val 38626"/>
            </a:avLst>
          </a:prstGeom>
          <a:solidFill>
            <a:srgbClr val="38BDF8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de-CH" b="1" noProof="0" dirty="0"/>
              <a:t>Serifen vs. Sans-Serif</a:t>
            </a:r>
          </a:p>
          <a:p>
            <a:pPr algn="ctr"/>
            <a:r>
              <a:rPr lang="de-CH" noProof="0" dirty="0"/>
              <a:t>(mit vs. ohne Füsschen)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A32DBEE9-69BB-79DB-2F6B-154A9E8ACE0B}"/>
              </a:ext>
            </a:extLst>
          </p:cNvPr>
          <p:cNvSpPr txBox="1"/>
          <p:nvPr/>
        </p:nvSpPr>
        <p:spPr>
          <a:xfrm>
            <a:off x="6578199" y="5451243"/>
            <a:ext cx="3574492" cy="792000"/>
          </a:xfrm>
          <a:prstGeom prst="roundRect">
            <a:avLst>
              <a:gd name="adj" fmla="val 38626"/>
            </a:avLst>
          </a:prstGeom>
          <a:solidFill>
            <a:srgbClr val="92D050"/>
          </a:solidFill>
        </p:spPr>
        <p:txBody>
          <a:bodyPr wrap="none" rtlCol="0" anchor="ctr">
            <a:spAutoFit/>
          </a:bodyPr>
          <a:lstStyle/>
          <a:p>
            <a:r>
              <a:rPr lang="de-CH" b="1" noProof="0" dirty="0"/>
              <a:t>Proportionalschrift vs. </a:t>
            </a:r>
            <a:r>
              <a:rPr lang="de-CH" b="1" noProof="0" dirty="0" err="1"/>
              <a:t>Monospace</a:t>
            </a:r>
            <a:endParaRPr lang="de-CH" b="1" noProof="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447800"/>
            <a:ext cx="5410200" cy="4953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1447800"/>
            <a:ext cx="5410200" cy="4953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625" y="2419350"/>
            <a:ext cx="4857750" cy="17430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25" y="4314825"/>
            <a:ext cx="4857750" cy="9906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24625" y="2419350"/>
            <a:ext cx="4857750" cy="1785937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24625" y="4357687"/>
            <a:ext cx="4857750" cy="947737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3400" y="457200"/>
            <a:ext cx="4286250" cy="381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81100" y="1724025"/>
            <a:ext cx="4710588" cy="3143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de-CH" sz="1950" b="1" i="0" u="none" noProof="0" dirty="0">
                <a:solidFill>
                  <a:srgbClr val="27272A"/>
                </a:solidFill>
                <a:latin typeface="Merriweather"/>
              </a:rPr>
              <a:t>Serifenschrift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9625" y="2095500"/>
            <a:ext cx="4857750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de-CH" sz="1050" b="0" i="1" u="none" noProof="0" dirty="0">
                <a:solidFill>
                  <a:srgbClr val="71717A"/>
                </a:solidFill>
                <a:latin typeface="Merriweather"/>
              </a:rPr>
              <a:t>Klassisch, edel &amp; gut lesbar im gedruckten Fliesstext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96100" y="1724025"/>
            <a:ext cx="4710588" cy="3143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de-CH" sz="1950" b="1" i="0" u="none" noProof="0" dirty="0">
                <a:solidFill>
                  <a:srgbClr val="0F172A"/>
                </a:solidFill>
                <a:latin typeface="Plus Jakarta Sans"/>
              </a:rPr>
              <a:t>Serifenlose Schrift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24625" y="2095500"/>
            <a:ext cx="4857750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de-CH" sz="1050" b="0" i="0" u="none" noProof="0" dirty="0">
                <a:solidFill>
                  <a:srgbClr val="64748B"/>
                </a:solidFill>
                <a:latin typeface="Plus Jakarta Sans"/>
              </a:rPr>
              <a:t>modern, klar &amp; optimal für digitale Bildschirme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9625" y="1757362"/>
            <a:ext cx="276225" cy="24765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9150" y="2428875"/>
            <a:ext cx="4838700" cy="172402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00125" y="5457825"/>
            <a:ext cx="4667250" cy="1714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de-CH" sz="1050" b="1" i="0" u="none" noProof="0" dirty="0">
                <a:solidFill>
                  <a:srgbClr val="44403C"/>
                </a:solidFill>
                <a:latin typeface="Merriweather"/>
              </a:rPr>
              <a:t>Einsatz:</a:t>
            </a:r>
            <a:r>
              <a:rPr lang="de-CH" sz="1050" b="0" i="0" u="none" noProof="0" dirty="0">
                <a:solidFill>
                  <a:srgbClr val="44403C"/>
                </a:solidFill>
                <a:latin typeface="Merriweather"/>
              </a:rPr>
              <a:t> Zeitungen, Romane, Editorial Design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0125" y="5705475"/>
            <a:ext cx="4667250" cy="1714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de-CH" sz="1050" b="1" i="0" u="none" noProof="0" dirty="0">
                <a:solidFill>
                  <a:srgbClr val="44403C"/>
                </a:solidFill>
                <a:latin typeface="Merriweather"/>
              </a:rPr>
              <a:t>Wirkung:</a:t>
            </a:r>
            <a:r>
              <a:rPr lang="de-CH" sz="1050" b="0" i="0" u="none" noProof="0" dirty="0">
                <a:solidFill>
                  <a:srgbClr val="44403C"/>
                </a:solidFill>
                <a:latin typeface="Merriweather"/>
              </a:rPr>
              <a:t> Traditionsbewusst, seriös, elegant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0124" y="5958058"/>
            <a:ext cx="4891563" cy="16158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de-CH" sz="1050" b="1" i="0" u="none" noProof="0" dirty="0">
                <a:solidFill>
                  <a:srgbClr val="44403C"/>
                </a:solidFill>
                <a:latin typeface="Merriweather"/>
              </a:rPr>
              <a:t>Typische Vertreter:</a:t>
            </a:r>
            <a:r>
              <a:rPr lang="de-CH" sz="1050" b="0" i="0" u="none" noProof="0" dirty="0">
                <a:solidFill>
                  <a:srgbClr val="44403C"/>
                </a:solidFill>
                <a:latin typeface="Merriweather"/>
              </a:rPr>
              <a:t> </a:t>
            </a:r>
            <a:r>
              <a:rPr lang="de-CH" sz="1050" b="0" i="0" u="none" noProof="0" dirty="0">
                <a:solidFill>
                  <a:srgbClr val="4440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Times New Roman, </a:t>
            </a:r>
            <a:r>
              <a:rPr lang="de-CH" sz="1050" b="0" i="0" u="none" noProof="0" dirty="0">
                <a:solidFill>
                  <a:srgbClr val="44403C"/>
                </a:solidFill>
                <a:latin typeface="Garamond" panose="02020404030301010803" pitchFamily="18" charset="0"/>
              </a:rPr>
              <a:t>Garamond, </a:t>
            </a:r>
            <a:r>
              <a:rPr lang="de-CH" sz="1050" b="0" i="0" u="none" noProof="0" dirty="0">
                <a:solidFill>
                  <a:srgbClr val="44403C"/>
                </a:solidFill>
                <a:latin typeface="Georgia" panose="02040502050405020303" pitchFamily="18" charset="0"/>
              </a:rPr>
              <a:t>Georgia, </a:t>
            </a:r>
            <a:r>
              <a:rPr lang="de-CH" sz="1050" b="0" i="0" u="none" noProof="0" dirty="0">
                <a:solidFill>
                  <a:srgbClr val="44403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Cambria, </a:t>
            </a:r>
            <a:r>
              <a:rPr lang="de-CH" sz="1050" b="0" i="0" u="none" noProof="0" dirty="0">
                <a:solidFill>
                  <a:srgbClr val="44403C"/>
                </a:solidFill>
                <a:latin typeface="Constantia" panose="02030602050306030303" pitchFamily="18" charset="0"/>
              </a:rPr>
              <a:t>Constantia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24625" y="1757362"/>
            <a:ext cx="276225" cy="24765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34150" y="2428875"/>
            <a:ext cx="4838700" cy="176688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715125" y="5457825"/>
            <a:ext cx="4667250" cy="1714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de-CH" sz="1050" b="1" i="0" u="none" noProof="0" dirty="0">
                <a:solidFill>
                  <a:srgbClr val="334155"/>
                </a:solidFill>
                <a:latin typeface="Plus Jakarta Sans"/>
              </a:rPr>
              <a:t>Einsatz:</a:t>
            </a:r>
            <a:r>
              <a:rPr lang="de-CH" sz="1050" b="0" i="0" u="none" noProof="0" dirty="0">
                <a:solidFill>
                  <a:srgbClr val="334155"/>
                </a:solidFill>
                <a:latin typeface="Plus Jakarta Sans"/>
              </a:rPr>
              <a:t> Präsentationen, Webseiten, Apps, Beschilderung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15125" y="5710408"/>
            <a:ext cx="4667250" cy="16158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de-CH" sz="1050" b="1" i="0" u="none" noProof="0" dirty="0">
                <a:solidFill>
                  <a:srgbClr val="334155"/>
                </a:solidFill>
                <a:latin typeface="Plus Jakarta Sans"/>
              </a:rPr>
              <a:t>Wirkung:</a:t>
            </a:r>
            <a:r>
              <a:rPr lang="de-CH" sz="1050" b="0" i="0" u="none" noProof="0" dirty="0">
                <a:solidFill>
                  <a:srgbClr val="334155"/>
                </a:solidFill>
                <a:latin typeface="Plus Jakarta Sans"/>
              </a:rPr>
              <a:t> modern, direkt, sachlich, aufgeräumt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15125" y="5958058"/>
            <a:ext cx="4667250" cy="16158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de-CH" sz="1050" b="1" i="0" u="none" noProof="0" dirty="0">
                <a:solidFill>
                  <a:srgbClr val="334155"/>
                </a:solidFill>
                <a:latin typeface="Plus Jakarta Sans"/>
              </a:rPr>
              <a:t>Typische Vertreter:</a:t>
            </a:r>
            <a:r>
              <a:rPr lang="de-CH" sz="1050" b="0" i="0" u="none" noProof="0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lang="de-CH" sz="1050" b="0" i="0" u="none" noProof="0" dirty="0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Arial, </a:t>
            </a:r>
            <a:r>
              <a:rPr lang="de-CH" sz="1050" b="0" i="0" u="none" noProof="0" dirty="0">
                <a:solidFill>
                  <a:srgbClr val="33415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Helvetica, </a:t>
            </a:r>
            <a:r>
              <a:rPr lang="de-CH" sz="1050" b="0" i="0" u="none" noProof="0" dirty="0">
                <a:solidFill>
                  <a:srgbClr val="33415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Segoe UI, </a:t>
            </a:r>
            <a:r>
              <a:rPr lang="de-CH" sz="1050" b="0" i="0" u="none" noProof="0" dirty="0">
                <a:solidFill>
                  <a:srgbClr val="33415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Verdana, </a:t>
            </a:r>
            <a:r>
              <a:rPr lang="de-CH" sz="1050" b="0" i="0" u="none" noProof="0" dirty="0">
                <a:solidFill>
                  <a:srgbClr val="334155"/>
                </a:solidFill>
                <a:latin typeface="+mj-lt"/>
              </a:rPr>
              <a:t>Calibri, </a:t>
            </a:r>
            <a:r>
              <a:rPr lang="de-CH" sz="1050" b="1" i="0" u="none" noProof="0" dirty="0" err="1">
                <a:solidFill>
                  <a:srgbClr val="334155"/>
                </a:solidFill>
                <a:latin typeface="Plus Jakarta Sans"/>
              </a:rPr>
              <a:t>Aptos</a:t>
            </a:r>
            <a:endParaRPr lang="de-CH" sz="1050" b="1" i="0" u="none" noProof="0" dirty="0">
              <a:solidFill>
                <a:srgbClr val="334155"/>
              </a:solidFill>
              <a:latin typeface="Plus Jakarta Sans"/>
            </a:endParaRP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9625" y="5481637"/>
            <a:ext cx="114300" cy="123825"/>
          </a:xfrm>
          <a:prstGeom prst="rect">
            <a:avLst/>
          </a:prstGeom>
        </p:spPr>
      </p:pic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9625" y="5729287"/>
            <a:ext cx="114300" cy="123825"/>
          </a:xfrm>
          <a:prstGeom prst="rect">
            <a:avLst/>
          </a:prstGeom>
        </p:spPr>
      </p:pic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9625" y="5976937"/>
            <a:ext cx="114300" cy="123825"/>
          </a:xfrm>
          <a:prstGeom prst="rect">
            <a:avLst/>
          </a:prstGeom>
        </p:spPr>
      </p:pic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24625" y="5481637"/>
            <a:ext cx="114300" cy="123825"/>
          </a:xfrm>
          <a:prstGeom prst="rect">
            <a:avLst/>
          </a:prstGeom>
        </p:spPr>
      </p:pic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24625" y="5729287"/>
            <a:ext cx="114300" cy="123825"/>
          </a:xfrm>
          <a:prstGeom prst="rect">
            <a:avLst/>
          </a:prstGeom>
        </p:spPr>
      </p:pic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24625" y="5976937"/>
            <a:ext cx="114300" cy="123825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533400" y="838200"/>
            <a:ext cx="116586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de-CH" sz="2400" b="1" i="0" u="none" noProof="0" dirty="0">
                <a:solidFill>
                  <a:srgbClr val="0F172A"/>
                </a:solidFill>
                <a:latin typeface="Plus Jakarta Sans"/>
              </a:rPr>
              <a:t>Vergleich: Serif vs. Serifenlos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447800"/>
            <a:ext cx="5410200" cy="4953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1447800"/>
            <a:ext cx="5410200" cy="4953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625" y="2295525"/>
            <a:ext cx="4857750" cy="1636514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25" y="4065389"/>
            <a:ext cx="4857750" cy="54471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625" y="4724400"/>
            <a:ext cx="4857750" cy="6667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24625" y="2286000"/>
            <a:ext cx="4857750" cy="1289893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24625" y="3709243"/>
            <a:ext cx="4857750" cy="54471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24625" y="4368254"/>
            <a:ext cx="4857750" cy="86097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3400" y="457200"/>
            <a:ext cx="4286250" cy="381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04900" y="1685925"/>
            <a:ext cx="4790598" cy="2857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de-CH" sz="1800" b="1" i="0" u="none" noProof="0" dirty="0">
                <a:solidFill>
                  <a:srgbClr val="0F172A"/>
                </a:solidFill>
                <a:latin typeface="Plus Jakarta Sans"/>
              </a:rPr>
              <a:t>Proportionalschrift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9625" y="2009775"/>
            <a:ext cx="48577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de-CH" sz="975" b="0" i="0" u="none" noProof="0" dirty="0">
                <a:solidFill>
                  <a:srgbClr val="475569"/>
                </a:solidFill>
                <a:latin typeface="Plus Jakarta Sans"/>
              </a:rPr>
              <a:t>Variable Zeichenbreiten – Natürlicher Lesefluss &amp; Platzersparnis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86575" y="1697079"/>
            <a:ext cx="4720590" cy="2539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de-CH" sz="1650" b="0" i="0" u="none" noProof="0" dirty="0">
                <a:solidFill>
                  <a:srgbClr val="38BDF8"/>
                </a:solidFill>
                <a:latin typeface="Fira Code SemiBold"/>
              </a:rPr>
              <a:t>Nichtproportional (</a:t>
            </a:r>
            <a:r>
              <a:rPr lang="de-CH" sz="1650" b="0" i="0" u="none" noProof="0" dirty="0" err="1">
                <a:solidFill>
                  <a:srgbClr val="38BDF8"/>
                </a:solidFill>
                <a:latin typeface="Fira Code SemiBold"/>
              </a:rPr>
              <a:t>Monospace</a:t>
            </a:r>
            <a:r>
              <a:rPr lang="de-CH" sz="1650" b="0" i="0" u="none" noProof="0" dirty="0">
                <a:solidFill>
                  <a:srgbClr val="38BDF8"/>
                </a:solidFill>
                <a:latin typeface="Fira Code SemiBold"/>
              </a:rPr>
              <a:t>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24625" y="2035418"/>
            <a:ext cx="4857750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de-CH" sz="900" b="0" i="0" u="none" noProof="0" dirty="0">
                <a:solidFill>
                  <a:srgbClr val="FFFF00"/>
                </a:solidFill>
                <a:latin typeface="Fira Code"/>
              </a:rPr>
              <a:t>Feste Zeichenbreiten – Exakte vertikale Ausrichtung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9625" y="1714500"/>
            <a:ext cx="200025" cy="2286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33450" y="4151114"/>
            <a:ext cx="4610100" cy="18663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470"/>
              </a:lnSpc>
            </a:pPr>
            <a:r>
              <a:rPr lang="de-CH" sz="1050" b="0" i="0" u="none" noProof="0" dirty="0">
                <a:solidFill>
                  <a:srgbClr val="64748B"/>
                </a:solidFill>
                <a:latin typeface="Plus Jakarta Sans"/>
              </a:rPr>
              <a:t>Schmal:	</a:t>
            </a:r>
            <a:r>
              <a:rPr lang="de-CH" sz="1050" b="0" i="0" u="none" noProof="0" dirty="0">
                <a:solidFill>
                  <a:srgbClr val="000000"/>
                </a:solidFill>
                <a:latin typeface="Plus Jakarta Sans"/>
              </a:rPr>
              <a:t>i </a:t>
            </a:r>
            <a:r>
              <a:rPr lang="de-CH" sz="1050" b="0" i="0" u="none" noProof="0" dirty="0" err="1">
                <a:solidFill>
                  <a:srgbClr val="000000"/>
                </a:solidFill>
                <a:latin typeface="Plus Jakarta Sans"/>
              </a:rPr>
              <a:t>i</a:t>
            </a:r>
            <a:r>
              <a:rPr lang="de-CH" sz="1050" b="0" i="0" u="none" noProof="0" dirty="0">
                <a:solidFill>
                  <a:srgbClr val="000000"/>
                </a:solidFill>
                <a:latin typeface="Plus Jakarta Sans"/>
              </a:rPr>
              <a:t> </a:t>
            </a:r>
            <a:r>
              <a:rPr lang="de-CH" sz="1050" b="0" i="0" u="none" noProof="0" dirty="0" err="1">
                <a:solidFill>
                  <a:srgbClr val="000000"/>
                </a:solidFill>
                <a:latin typeface="Plus Jakarta Sans"/>
              </a:rPr>
              <a:t>i</a:t>
            </a:r>
            <a:r>
              <a:rPr lang="de-CH" sz="1050" b="0" i="0" u="none" noProof="0" dirty="0">
                <a:solidFill>
                  <a:srgbClr val="000000"/>
                </a:solidFill>
                <a:latin typeface="Plus Jakarta Sans"/>
              </a:rPr>
              <a:t> </a:t>
            </a:r>
            <a:r>
              <a:rPr lang="de-CH" sz="1050" b="0" i="0" u="none" noProof="0" dirty="0" err="1">
                <a:solidFill>
                  <a:srgbClr val="000000"/>
                </a:solidFill>
                <a:latin typeface="Plus Jakarta Sans"/>
              </a:rPr>
              <a:t>i</a:t>
            </a:r>
            <a:r>
              <a:rPr lang="de-CH" sz="1050" b="0" i="0" u="none" noProof="0" dirty="0">
                <a:solidFill>
                  <a:srgbClr val="000000"/>
                </a:solidFill>
                <a:latin typeface="Plus Jakarta Sans"/>
              </a:rPr>
              <a:t> </a:t>
            </a:r>
            <a:r>
              <a:rPr lang="de-CH" sz="1050" b="0" i="0" u="none" noProof="0" dirty="0" err="1">
                <a:solidFill>
                  <a:srgbClr val="000000"/>
                </a:solidFill>
                <a:latin typeface="Plus Jakarta Sans"/>
              </a:rPr>
              <a:t>i</a:t>
            </a:r>
            <a:r>
              <a:rPr lang="de-CH" sz="1050" b="0" i="0" u="none" noProof="0" dirty="0">
                <a:solidFill>
                  <a:srgbClr val="000000"/>
                </a:solidFill>
                <a:latin typeface="Plus Jakarta Sans"/>
              </a:rPr>
              <a:t> </a:t>
            </a:r>
            <a:r>
              <a:rPr lang="de-CH" sz="1050" b="0" i="0" u="none" noProof="0" dirty="0" err="1">
                <a:solidFill>
                  <a:srgbClr val="000000"/>
                </a:solidFill>
                <a:latin typeface="Plus Jakarta Sans"/>
              </a:rPr>
              <a:t>i</a:t>
            </a:r>
            <a:r>
              <a:rPr lang="de-CH" sz="1050" b="0" i="0" u="none" noProof="0" dirty="0">
                <a:solidFill>
                  <a:srgbClr val="000000"/>
                </a:solidFill>
                <a:latin typeface="Plus Jakarta Sans"/>
              </a:rPr>
              <a:t> </a:t>
            </a:r>
            <a:r>
              <a:rPr lang="de-CH" sz="1050" b="0" i="0" u="none" noProof="0" dirty="0" err="1">
                <a:solidFill>
                  <a:srgbClr val="000000"/>
                </a:solidFill>
                <a:latin typeface="Plus Jakarta Sans"/>
              </a:rPr>
              <a:t>i</a:t>
            </a:r>
            <a:r>
              <a:rPr lang="de-CH" sz="1050" b="0" i="0" u="none" noProof="0" dirty="0">
                <a:solidFill>
                  <a:srgbClr val="000000"/>
                </a:solidFill>
                <a:latin typeface="Plus Jakarta Sans"/>
              </a:rPr>
              <a:t> </a:t>
            </a:r>
            <a:r>
              <a:rPr lang="de-CH" sz="1050" b="0" i="0" u="none" noProof="0" dirty="0" err="1">
                <a:solidFill>
                  <a:srgbClr val="000000"/>
                </a:solidFill>
                <a:latin typeface="Plus Jakarta Sans"/>
              </a:rPr>
              <a:t>i</a:t>
            </a:r>
            <a:r>
              <a:rPr lang="de-CH" sz="1050" b="0" i="0" u="none" noProof="0" dirty="0">
                <a:solidFill>
                  <a:srgbClr val="000000"/>
                </a:solidFill>
                <a:latin typeface="Plus Jakarta Sans"/>
              </a:rPr>
              <a:t> </a:t>
            </a:r>
            <a:r>
              <a:rPr lang="de-CH" sz="1050" b="0" i="0" u="none" noProof="0" dirty="0" err="1">
                <a:solidFill>
                  <a:srgbClr val="000000"/>
                </a:solidFill>
                <a:latin typeface="Plus Jakarta Sans"/>
              </a:rPr>
              <a:t>i</a:t>
            </a:r>
            <a:r>
              <a:rPr lang="de-CH" sz="1050" b="0" i="0" u="none" noProof="0" dirty="0">
                <a:solidFill>
                  <a:srgbClr val="000000"/>
                </a:solidFill>
                <a:latin typeface="Plus Jakarta Sans"/>
              </a:rPr>
              <a:t> </a:t>
            </a:r>
            <a:r>
              <a:rPr lang="de-CH" sz="1050" b="0" i="0" u="none" noProof="0" dirty="0" err="1">
                <a:solidFill>
                  <a:srgbClr val="000000"/>
                </a:solidFill>
                <a:latin typeface="Plus Jakarta Sans"/>
              </a:rPr>
              <a:t>i</a:t>
            </a:r>
            <a:r>
              <a:rPr lang="de-CH" sz="1050" b="0" i="0" u="none" noProof="0" dirty="0">
                <a:solidFill>
                  <a:srgbClr val="000000"/>
                </a:solidFill>
                <a:latin typeface="Plus Jakarta Sans"/>
              </a:rPr>
              <a:t> (10 Zeichen)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3450" y="4337744"/>
            <a:ext cx="4610100" cy="18663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470"/>
              </a:lnSpc>
            </a:pPr>
            <a:r>
              <a:rPr lang="de-CH" sz="1050" b="0" i="0" u="none" noProof="0" dirty="0">
                <a:solidFill>
                  <a:srgbClr val="64748B"/>
                </a:solidFill>
                <a:latin typeface="Plus Jakarta Sans"/>
              </a:rPr>
              <a:t>Breit:</a:t>
            </a:r>
            <a:r>
              <a:rPr lang="de-CH" sz="1050" dirty="0">
                <a:solidFill>
                  <a:srgbClr val="000000"/>
                </a:solidFill>
                <a:latin typeface="Plus Jakarta Sans"/>
              </a:rPr>
              <a:t>	</a:t>
            </a:r>
            <a:r>
              <a:rPr lang="de-CH" sz="1050" b="0" i="0" u="none" noProof="0" dirty="0">
                <a:solidFill>
                  <a:srgbClr val="000000"/>
                </a:solidFill>
                <a:latin typeface="Plus Jakarta Sans"/>
              </a:rPr>
              <a:t>m </a:t>
            </a:r>
            <a:r>
              <a:rPr lang="de-CH" sz="1050" b="0" i="0" u="none" noProof="0" dirty="0" err="1">
                <a:solidFill>
                  <a:srgbClr val="000000"/>
                </a:solidFill>
                <a:latin typeface="Plus Jakarta Sans"/>
              </a:rPr>
              <a:t>m</a:t>
            </a:r>
            <a:r>
              <a:rPr lang="de-CH" sz="1050" b="0" i="0" u="none" noProof="0" dirty="0">
                <a:solidFill>
                  <a:srgbClr val="000000"/>
                </a:solidFill>
                <a:latin typeface="Plus Jakarta Sans"/>
              </a:rPr>
              <a:t> </a:t>
            </a:r>
            <a:r>
              <a:rPr lang="de-CH" sz="1050" b="0" i="0" u="none" noProof="0" dirty="0" err="1">
                <a:solidFill>
                  <a:srgbClr val="000000"/>
                </a:solidFill>
                <a:latin typeface="Plus Jakarta Sans"/>
              </a:rPr>
              <a:t>m</a:t>
            </a:r>
            <a:r>
              <a:rPr lang="de-CH" sz="1050" b="0" i="0" u="none" noProof="0" dirty="0">
                <a:solidFill>
                  <a:srgbClr val="000000"/>
                </a:solidFill>
                <a:latin typeface="Plus Jakarta Sans"/>
              </a:rPr>
              <a:t> </a:t>
            </a:r>
            <a:r>
              <a:rPr lang="de-CH" sz="1050" b="0" i="0" u="none" noProof="0" dirty="0" err="1">
                <a:solidFill>
                  <a:srgbClr val="000000"/>
                </a:solidFill>
                <a:latin typeface="Plus Jakarta Sans"/>
              </a:rPr>
              <a:t>m</a:t>
            </a:r>
            <a:r>
              <a:rPr lang="de-CH" sz="1050" b="0" i="0" u="none" noProof="0" dirty="0">
                <a:solidFill>
                  <a:srgbClr val="000000"/>
                </a:solidFill>
                <a:latin typeface="Plus Jakarta Sans"/>
              </a:rPr>
              <a:t> </a:t>
            </a:r>
            <a:r>
              <a:rPr lang="de-CH" sz="1050" b="0" i="0" u="none" noProof="0" dirty="0" err="1">
                <a:solidFill>
                  <a:srgbClr val="000000"/>
                </a:solidFill>
                <a:latin typeface="Plus Jakarta Sans"/>
              </a:rPr>
              <a:t>m</a:t>
            </a:r>
            <a:r>
              <a:rPr lang="de-CH" sz="1050" b="0" i="0" u="none" noProof="0" dirty="0">
                <a:solidFill>
                  <a:srgbClr val="000000"/>
                </a:solidFill>
                <a:latin typeface="Plus Jakarta Sans"/>
              </a:rPr>
              <a:t> </a:t>
            </a:r>
            <a:r>
              <a:rPr lang="de-CH" sz="1050" b="0" i="0" u="none" noProof="0" dirty="0" err="1">
                <a:solidFill>
                  <a:srgbClr val="000000"/>
                </a:solidFill>
                <a:latin typeface="Plus Jakarta Sans"/>
              </a:rPr>
              <a:t>m</a:t>
            </a:r>
            <a:r>
              <a:rPr lang="de-CH" sz="1050" b="0" i="0" u="none" noProof="0" dirty="0">
                <a:solidFill>
                  <a:srgbClr val="000000"/>
                </a:solidFill>
                <a:latin typeface="Plus Jakarta Sans"/>
              </a:rPr>
              <a:t> </a:t>
            </a:r>
            <a:r>
              <a:rPr lang="de-CH" sz="1050" b="0" i="0" u="none" noProof="0" dirty="0" err="1">
                <a:solidFill>
                  <a:srgbClr val="000000"/>
                </a:solidFill>
                <a:latin typeface="Plus Jakarta Sans"/>
              </a:rPr>
              <a:t>m</a:t>
            </a:r>
            <a:r>
              <a:rPr lang="de-CH" sz="1050" b="0" i="0" u="none" noProof="0" dirty="0">
                <a:solidFill>
                  <a:srgbClr val="000000"/>
                </a:solidFill>
                <a:latin typeface="Plus Jakarta Sans"/>
              </a:rPr>
              <a:t> </a:t>
            </a:r>
            <a:r>
              <a:rPr lang="de-CH" sz="1050" b="0" i="0" u="none" noProof="0" dirty="0" err="1">
                <a:solidFill>
                  <a:srgbClr val="000000"/>
                </a:solidFill>
                <a:latin typeface="Plus Jakarta Sans"/>
              </a:rPr>
              <a:t>m</a:t>
            </a:r>
            <a:r>
              <a:rPr lang="de-CH" sz="1050" b="0" i="0" u="none" noProof="0" dirty="0">
                <a:solidFill>
                  <a:srgbClr val="000000"/>
                </a:solidFill>
                <a:latin typeface="Plus Jakarta Sans"/>
              </a:rPr>
              <a:t> </a:t>
            </a:r>
            <a:r>
              <a:rPr lang="de-CH" sz="1050" b="0" i="0" u="none" noProof="0" dirty="0" err="1">
                <a:solidFill>
                  <a:srgbClr val="000000"/>
                </a:solidFill>
                <a:latin typeface="Plus Jakarta Sans"/>
              </a:rPr>
              <a:t>m</a:t>
            </a:r>
            <a:r>
              <a:rPr lang="de-CH" sz="1050" b="0" i="0" u="none" noProof="0" dirty="0">
                <a:solidFill>
                  <a:srgbClr val="000000"/>
                </a:solidFill>
                <a:latin typeface="Plus Jakarta Sans"/>
              </a:rPr>
              <a:t> </a:t>
            </a:r>
            <a:r>
              <a:rPr lang="de-CH" sz="1050" b="0" i="0" u="none" noProof="0" dirty="0" err="1">
                <a:solidFill>
                  <a:srgbClr val="000000"/>
                </a:solidFill>
                <a:latin typeface="Plus Jakarta Sans"/>
              </a:rPr>
              <a:t>m</a:t>
            </a:r>
            <a:r>
              <a:rPr lang="de-CH" sz="1050" b="0" i="0" u="none" noProof="0" dirty="0">
                <a:solidFill>
                  <a:srgbClr val="000000"/>
                </a:solidFill>
                <a:latin typeface="Plus Jakarta Sans"/>
              </a:rPr>
              <a:t> (10 Zeichen)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0125" y="5524500"/>
            <a:ext cx="4667250" cy="1619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de-CH" sz="1012" b="1" i="0" u="none" noProof="0" dirty="0">
                <a:solidFill>
                  <a:srgbClr val="334155"/>
                </a:solidFill>
                <a:latin typeface="Plus Jakarta Sans"/>
              </a:rPr>
              <a:t>Einsatz:</a:t>
            </a:r>
            <a:r>
              <a:rPr lang="de-CH" sz="1012" b="0" i="0" u="none" noProof="0" dirty="0">
                <a:solidFill>
                  <a:srgbClr val="334155"/>
                </a:solidFill>
                <a:latin typeface="Plus Jakarta Sans"/>
              </a:rPr>
              <a:t> Fliesstexte, Bücher, Webseiten, Magazin-Layouts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0125" y="5762625"/>
            <a:ext cx="4667250" cy="1619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de-CH" sz="1012" b="1" i="0" u="none" noProof="0" dirty="0">
                <a:solidFill>
                  <a:srgbClr val="334155"/>
                </a:solidFill>
                <a:latin typeface="Plus Jakarta Sans"/>
              </a:rPr>
              <a:t>Vorteil:</a:t>
            </a:r>
            <a:r>
              <a:rPr lang="de-CH" sz="1012" b="0" i="0" u="none" noProof="0" dirty="0">
                <a:solidFill>
                  <a:srgbClr val="334155"/>
                </a:solidFill>
                <a:latin typeface="Plus Jakarta Sans"/>
              </a:rPr>
              <a:t> Hohe Lesegeschwindigkeit &amp; platzsparend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0125" y="6000750"/>
            <a:ext cx="4667250" cy="1619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de-CH" sz="1012" b="1" i="0" u="none" noProof="0" dirty="0">
                <a:solidFill>
                  <a:srgbClr val="334155"/>
                </a:solidFill>
                <a:latin typeface="Plus Jakarta Sans"/>
              </a:rPr>
              <a:t>Typische Vertreter:</a:t>
            </a:r>
            <a:r>
              <a:rPr lang="de-CH" sz="1012" b="0" i="0" u="none" noProof="0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lang="de-CH" sz="1012" b="0" i="0" u="none" noProof="0" dirty="0" err="1">
                <a:solidFill>
                  <a:srgbClr val="334155"/>
                </a:solidFill>
                <a:latin typeface="Plus Jakarta Sans"/>
              </a:rPr>
              <a:t>Aptos</a:t>
            </a:r>
            <a:r>
              <a:rPr lang="de-CH" sz="1012" b="0" i="0" u="none" noProof="0" dirty="0">
                <a:solidFill>
                  <a:srgbClr val="334155"/>
                </a:solidFill>
                <a:latin typeface="Plus Jakarta Sans"/>
              </a:rPr>
              <a:t>, Helvetica, Arial, Times, Cambria, Constantia, Garamond</a:t>
            </a:r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24625" y="1719262"/>
            <a:ext cx="266700" cy="20955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648450" y="3799861"/>
            <a:ext cx="4610100" cy="1768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470"/>
              </a:lnSpc>
            </a:pPr>
            <a:r>
              <a:rPr lang="de-CH" sz="1050" b="0" i="0" u="none" noProof="0" dirty="0">
                <a:solidFill>
                  <a:srgbClr val="38BDF8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i i </a:t>
            </a:r>
            <a:r>
              <a:rPr lang="de-CH" sz="1050" b="0" i="0" u="none" noProof="0" dirty="0" err="1">
                <a:solidFill>
                  <a:srgbClr val="38BDF8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i</a:t>
            </a:r>
            <a:r>
              <a:rPr lang="de-CH" sz="1050" b="0" i="0" u="none" noProof="0" dirty="0">
                <a:solidFill>
                  <a:srgbClr val="38BDF8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de-CH" sz="1050" b="0" i="0" u="none" noProof="0" dirty="0" err="1">
                <a:solidFill>
                  <a:srgbClr val="38BDF8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i</a:t>
            </a:r>
            <a:r>
              <a:rPr lang="de-CH" sz="1050" b="0" i="0" u="none" noProof="0" dirty="0">
                <a:solidFill>
                  <a:srgbClr val="38BDF8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de-CH" sz="1050" b="0" i="0" u="none" noProof="0" dirty="0" err="1">
                <a:solidFill>
                  <a:srgbClr val="38BDF8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i</a:t>
            </a:r>
            <a:r>
              <a:rPr lang="de-CH" sz="1050" b="0" i="0" u="none" noProof="0" dirty="0">
                <a:solidFill>
                  <a:srgbClr val="38BDF8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de-CH" sz="1050" b="0" i="0" u="none" noProof="0" dirty="0" err="1">
                <a:solidFill>
                  <a:srgbClr val="38BDF8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i</a:t>
            </a:r>
            <a:r>
              <a:rPr lang="de-CH" sz="1050" b="0" i="0" u="none" noProof="0" dirty="0">
                <a:solidFill>
                  <a:srgbClr val="38BDF8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de-CH" sz="1050" b="0" i="0" u="none" noProof="0" dirty="0" err="1">
                <a:solidFill>
                  <a:srgbClr val="38BDF8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i</a:t>
            </a:r>
            <a:r>
              <a:rPr lang="de-CH" sz="1050" b="0" i="0" u="none" noProof="0" dirty="0">
                <a:solidFill>
                  <a:srgbClr val="38BDF8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de-CH" sz="1050" b="0" i="0" u="none" noProof="0" dirty="0" err="1">
                <a:solidFill>
                  <a:srgbClr val="38BDF8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i</a:t>
            </a:r>
            <a:r>
              <a:rPr lang="de-CH" sz="1050" b="0" i="0" u="none" noProof="0" dirty="0">
                <a:solidFill>
                  <a:srgbClr val="38BDF8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de-CH" sz="1050" b="0" i="0" u="none" noProof="0" dirty="0" err="1">
                <a:solidFill>
                  <a:srgbClr val="38BDF8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i</a:t>
            </a:r>
            <a:r>
              <a:rPr lang="de-CH" sz="1050" b="0" i="0" u="none" noProof="0" dirty="0">
                <a:solidFill>
                  <a:srgbClr val="38BDF8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de-CH" sz="1050" b="0" i="0" u="none" noProof="0" dirty="0" err="1">
                <a:solidFill>
                  <a:srgbClr val="38BDF8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i</a:t>
            </a:r>
            <a:r>
              <a:rPr lang="de-CH" sz="1050" b="0" i="0" u="none" noProof="0" dirty="0">
                <a:solidFill>
                  <a:srgbClr val="38BDF8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 (10 Zeichen)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48450" y="3986491"/>
            <a:ext cx="4610100" cy="1768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470"/>
              </a:lnSpc>
            </a:pPr>
            <a:r>
              <a:rPr lang="de-CH" sz="1050" b="0" i="0" u="none" noProof="0" dirty="0">
                <a:solidFill>
                  <a:srgbClr val="38BDF8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m </a:t>
            </a:r>
            <a:r>
              <a:rPr lang="de-CH" sz="1050" b="0" i="0" u="none" noProof="0" dirty="0" err="1">
                <a:solidFill>
                  <a:srgbClr val="38BDF8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m</a:t>
            </a:r>
            <a:r>
              <a:rPr lang="de-CH" sz="1050" b="0" i="0" u="none" noProof="0" dirty="0">
                <a:solidFill>
                  <a:srgbClr val="38BDF8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de-CH" sz="1050" b="0" i="0" u="none" noProof="0" dirty="0" err="1">
                <a:solidFill>
                  <a:srgbClr val="38BDF8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m</a:t>
            </a:r>
            <a:r>
              <a:rPr lang="de-CH" sz="1050" b="0" i="0" u="none" noProof="0" dirty="0">
                <a:solidFill>
                  <a:srgbClr val="38BDF8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de-CH" sz="1050" b="0" i="0" u="none" noProof="0" dirty="0" err="1">
                <a:solidFill>
                  <a:srgbClr val="38BDF8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m</a:t>
            </a:r>
            <a:r>
              <a:rPr lang="de-CH" sz="1050" b="0" i="0" u="none" noProof="0" dirty="0">
                <a:solidFill>
                  <a:srgbClr val="38BDF8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de-CH" sz="1050" b="0" i="0" u="none" noProof="0" dirty="0" err="1">
                <a:solidFill>
                  <a:srgbClr val="38BDF8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m</a:t>
            </a:r>
            <a:r>
              <a:rPr lang="de-CH" sz="1050" b="0" i="0" u="none" noProof="0" dirty="0">
                <a:solidFill>
                  <a:srgbClr val="38BDF8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de-CH" sz="1050" b="0" i="0" u="none" noProof="0" dirty="0" err="1">
                <a:solidFill>
                  <a:srgbClr val="38BDF8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m</a:t>
            </a:r>
            <a:r>
              <a:rPr lang="de-CH" sz="1050" b="0" i="0" u="none" noProof="0" dirty="0">
                <a:solidFill>
                  <a:srgbClr val="38BDF8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de-CH" sz="1050" b="0" i="0" u="none" noProof="0" dirty="0" err="1">
                <a:solidFill>
                  <a:srgbClr val="38BDF8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m</a:t>
            </a:r>
            <a:r>
              <a:rPr lang="de-CH" sz="1050" b="0" i="0" u="none" noProof="0" dirty="0">
                <a:solidFill>
                  <a:srgbClr val="38BDF8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de-CH" sz="1050" b="0" i="0" u="none" noProof="0" dirty="0" err="1">
                <a:solidFill>
                  <a:srgbClr val="38BDF8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m</a:t>
            </a:r>
            <a:r>
              <a:rPr lang="de-CH" sz="1050" b="0" i="0" u="none" noProof="0" dirty="0">
                <a:solidFill>
                  <a:srgbClr val="38BDF8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de-CH" sz="1050" b="0" i="0" u="none" noProof="0" dirty="0" err="1">
                <a:solidFill>
                  <a:srgbClr val="38BDF8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m</a:t>
            </a:r>
            <a:r>
              <a:rPr lang="de-CH" sz="1050" b="0" i="0" u="none" noProof="0" dirty="0">
                <a:solidFill>
                  <a:srgbClr val="38BDF8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de-CH" sz="1050" b="0" i="0" u="none" noProof="0" dirty="0" err="1">
                <a:solidFill>
                  <a:srgbClr val="38BDF8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m</a:t>
            </a:r>
            <a:r>
              <a:rPr lang="de-CH" sz="1050" b="0" i="0" u="none" noProof="0" dirty="0">
                <a:solidFill>
                  <a:srgbClr val="38BDF8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 (10 Zeichen)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15125" y="5362575"/>
            <a:ext cx="4667250" cy="3238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de-CH" sz="1012" b="1" i="0" u="none" noProof="0" dirty="0">
                <a:solidFill>
                  <a:srgbClr val="CBD5E1"/>
                </a:solidFill>
                <a:latin typeface="Fira Code"/>
              </a:rPr>
              <a:t>Einsatz:</a:t>
            </a:r>
            <a:r>
              <a:rPr lang="de-CH" sz="1012" b="0" i="0" u="none" noProof="0" dirty="0">
                <a:solidFill>
                  <a:srgbClr val="CBD5E1"/>
                </a:solidFill>
                <a:latin typeface="Fira Code"/>
              </a:rPr>
              <a:t> Programmierung, Terminals, Schreibmaschinen, Tabellen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715125" y="5762625"/>
            <a:ext cx="4667250" cy="1619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de-CH" sz="1012" b="1" i="0" u="none" noProof="0" dirty="0">
                <a:solidFill>
                  <a:srgbClr val="CBD5E1"/>
                </a:solidFill>
                <a:latin typeface="Fira Code"/>
              </a:rPr>
              <a:t>Vorteil:</a:t>
            </a:r>
            <a:r>
              <a:rPr lang="de-CH" sz="1012" b="0" i="0" u="none" noProof="0" dirty="0">
                <a:solidFill>
                  <a:srgbClr val="CBD5E1"/>
                </a:solidFill>
                <a:latin typeface="Fira Code"/>
              </a:rPr>
              <a:t> Exakte Strukturierung &amp; Zeichenzählung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15125" y="6003839"/>
            <a:ext cx="4667250" cy="1557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de-CH" sz="1012" b="1" i="0" u="none" noProof="0" dirty="0">
                <a:solidFill>
                  <a:srgbClr val="CBD5E1"/>
                </a:solidFill>
                <a:latin typeface="Fira Code"/>
              </a:rPr>
              <a:t>Typische Vertreter:</a:t>
            </a:r>
            <a:r>
              <a:rPr lang="de-CH" sz="1012" b="0" i="0" u="none" noProof="0" dirty="0">
                <a:solidFill>
                  <a:srgbClr val="CBD5E1"/>
                </a:solidFill>
                <a:latin typeface="Fira Code"/>
              </a:rPr>
              <a:t> Courier New, Cascadia Code, Consolas</a:t>
            </a:r>
          </a:p>
        </p:txBody>
      </p:sp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9625" y="5543550"/>
            <a:ext cx="114300" cy="123825"/>
          </a:xfrm>
          <a:prstGeom prst="rect">
            <a:avLst/>
          </a:prstGeom>
        </p:spPr>
      </p:pic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9625" y="5781675"/>
            <a:ext cx="114300" cy="123825"/>
          </a:xfrm>
          <a:prstGeom prst="rect">
            <a:avLst/>
          </a:prstGeom>
        </p:spPr>
      </p:pic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9625" y="6019800"/>
            <a:ext cx="114300" cy="123825"/>
          </a:xfrm>
          <a:prstGeom prst="rect">
            <a:avLst/>
          </a:prstGeom>
        </p:spPr>
      </p:pic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24625" y="5462587"/>
            <a:ext cx="114300" cy="123825"/>
          </a:xfrm>
          <a:prstGeom prst="rect">
            <a:avLst/>
          </a:prstGeom>
        </p:spPr>
      </p:pic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24625" y="5781675"/>
            <a:ext cx="114300" cy="123825"/>
          </a:xfrm>
          <a:prstGeom prst="rect">
            <a:avLst/>
          </a:prstGeom>
        </p:spPr>
      </p:pic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24625" y="6019800"/>
            <a:ext cx="114300" cy="123825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533400" y="838200"/>
            <a:ext cx="116586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de-CH" sz="2400" b="1" i="0" u="none" noProof="0" dirty="0">
                <a:solidFill>
                  <a:srgbClr val="0F172A"/>
                </a:solidFill>
                <a:latin typeface="Plus Jakarta Sans"/>
              </a:rPr>
              <a:t>Proportional- vs. Nichtproportionalschrift</a:t>
            </a:r>
          </a:p>
        </p:txBody>
      </p:sp>
      <p:pic>
        <p:nvPicPr>
          <p:cNvPr id="37" name="Grafik 36">
            <a:extLst>
              <a:ext uri="{FF2B5EF4-FFF2-40B4-BE49-F238E27FC236}">
                <a16:creationId xmlns:a16="http://schemas.microsoft.com/office/drawing/2014/main" id="{FC601BED-535A-2B85-8931-C2497022ABA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82401" y="2339421"/>
            <a:ext cx="4896000" cy="1136918"/>
          </a:xfrm>
          <a:prstGeom prst="rect">
            <a:avLst/>
          </a:prstGeom>
          <a:ln>
            <a:solidFill>
              <a:srgbClr val="FFFF00"/>
            </a:solidFill>
          </a:ln>
        </p:spPr>
      </p:pic>
      <p:pic>
        <p:nvPicPr>
          <p:cNvPr id="41" name="Grafik 40">
            <a:extLst>
              <a:ext uri="{FF2B5EF4-FFF2-40B4-BE49-F238E27FC236}">
                <a16:creationId xmlns:a16="http://schemas.microsoft.com/office/drawing/2014/main" id="{C2ED4187-22A5-AA44-3805-F593B3AF7DF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09625" y="2300051"/>
            <a:ext cx="4906635" cy="1676653"/>
          </a:xfrm>
          <a:prstGeom prst="roundRect">
            <a:avLst>
              <a:gd name="adj" fmla="val 3295"/>
            </a:avLst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6635197"/>
              </p:ext>
            </p:extLst>
          </p:nvPr>
        </p:nvGraphicFramePr>
        <p:xfrm>
          <a:off x="542926" y="1674945"/>
          <a:ext cx="11106148" cy="46379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31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927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289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1004">
                <a:tc>
                  <a:txBody>
                    <a:bodyPr/>
                    <a:lstStyle/>
                    <a:p>
                      <a:pPr algn="l"/>
                      <a:r>
                        <a:rPr lang="de-CH" sz="2000" b="1" i="0" u="none" noProof="0" dirty="0">
                          <a:solidFill>
                            <a:srgbClr val="0F172A"/>
                          </a:solidFill>
                          <a:latin typeface="Plus Jakarta Sans"/>
                        </a:rPr>
                        <a:t>Eigenschaft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sz="2000" b="1" i="0" u="none" noProof="0" dirty="0">
                          <a:solidFill>
                            <a:srgbClr val="0F172A"/>
                          </a:solidFill>
                          <a:latin typeface="Plus Jakarta Sans"/>
                        </a:rPr>
                        <a:t>Serifenschrift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sz="2000" b="1" i="0" u="none" noProof="0" dirty="0">
                          <a:solidFill>
                            <a:srgbClr val="0F172A"/>
                          </a:solidFill>
                          <a:latin typeface="Plus Jakarta Sans"/>
                        </a:rPr>
                        <a:t>Serifenlos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sz="2000" b="1" i="0" u="none" noProof="0" dirty="0" err="1">
                          <a:solidFill>
                            <a:srgbClr val="0F172A"/>
                          </a:solidFill>
                          <a:latin typeface="Plus Jakarta Sans"/>
                        </a:rPr>
                        <a:t>Monospace</a:t>
                      </a:r>
                      <a:endParaRPr lang="de-CH" sz="2000" b="1" i="0" u="none" noProof="0" dirty="0">
                        <a:solidFill>
                          <a:srgbClr val="0F172A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1004">
                <a:tc>
                  <a:txBody>
                    <a:bodyPr/>
                    <a:lstStyle/>
                    <a:p>
                      <a:pPr algn="l"/>
                      <a:r>
                        <a:rPr lang="de-CH" sz="2000" b="1" i="0" u="none" noProof="0" dirty="0">
                          <a:solidFill>
                            <a:srgbClr val="334155"/>
                          </a:solidFill>
                          <a:latin typeface="Plus Jakarta Sans"/>
                        </a:rPr>
                        <a:t>Zeichenbreite</a:t>
                      </a:r>
                    </a:p>
                  </a:txBody>
                  <a:tcPr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sz="2000" b="0" i="0" u="none" noProof="0" dirty="0">
                          <a:solidFill>
                            <a:srgbClr val="334155"/>
                          </a:solidFill>
                          <a:latin typeface="Plus Jakarta Sans"/>
                        </a:rPr>
                        <a:t>Proportional (variabel)</a:t>
                      </a:r>
                    </a:p>
                  </a:txBody>
                  <a:tcPr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sz="2000" b="0" i="0" u="none" noProof="0" dirty="0">
                          <a:solidFill>
                            <a:srgbClr val="334155"/>
                          </a:solidFill>
                          <a:latin typeface="Plus Jakarta Sans"/>
                        </a:rPr>
                        <a:t>Proportional (variabel)</a:t>
                      </a:r>
                    </a:p>
                  </a:txBody>
                  <a:tcPr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sz="2000" b="0" i="0" u="none" noProof="0" dirty="0">
                          <a:solidFill>
                            <a:srgbClr val="334155"/>
                          </a:solidFill>
                          <a:latin typeface="Plus Jakarta Sans"/>
                        </a:rPr>
                        <a:t>Nichtproportional (starr/fest)</a:t>
                      </a:r>
                    </a:p>
                  </a:txBody>
                  <a:tcPr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1975">
                <a:tc>
                  <a:txBody>
                    <a:bodyPr/>
                    <a:lstStyle/>
                    <a:p>
                      <a:pPr algn="l"/>
                      <a:r>
                        <a:rPr lang="de-CH" sz="2000" b="1" i="0" u="none" noProof="0" dirty="0">
                          <a:solidFill>
                            <a:srgbClr val="334155"/>
                          </a:solidFill>
                          <a:latin typeface="Plus Jakarta Sans"/>
                        </a:rPr>
                        <a:t>Hauptmedium</a:t>
                      </a:r>
                    </a:p>
                  </a:txBody>
                  <a:tcPr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sz="2000" b="0" i="0" u="none" noProof="0" dirty="0">
                          <a:solidFill>
                            <a:srgbClr val="334155"/>
                          </a:solidFill>
                          <a:latin typeface="Plus Jakarta Sans"/>
                        </a:rPr>
                        <a:t>Gedruckte Bücher, Zeitungen</a:t>
                      </a:r>
                    </a:p>
                  </a:txBody>
                  <a:tcPr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sz="2000" b="0" i="0" u="none" noProof="0" dirty="0">
                          <a:solidFill>
                            <a:srgbClr val="334155"/>
                          </a:solidFill>
                          <a:latin typeface="Plus Jakarta Sans"/>
                        </a:rPr>
                        <a:t>Bildschirme, UI, Folien</a:t>
                      </a:r>
                    </a:p>
                  </a:txBody>
                  <a:tcPr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sz="2000" b="0" i="0" u="none" noProof="0" dirty="0">
                          <a:solidFill>
                            <a:srgbClr val="334155"/>
                          </a:solidFill>
                          <a:latin typeface="Plus Jakarta Sans"/>
                        </a:rPr>
                        <a:t>IDE / Code-Editoren, Terminals</a:t>
                      </a:r>
                    </a:p>
                  </a:txBody>
                  <a:tcPr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1975">
                <a:tc>
                  <a:txBody>
                    <a:bodyPr/>
                    <a:lstStyle/>
                    <a:p>
                      <a:pPr algn="l"/>
                      <a:r>
                        <a:rPr lang="de-CH" sz="2000" b="1" i="0" u="none" noProof="0" dirty="0">
                          <a:solidFill>
                            <a:srgbClr val="334155"/>
                          </a:solidFill>
                          <a:latin typeface="Plus Jakarta Sans"/>
                        </a:rPr>
                        <a:t>Optischer Fokus</a:t>
                      </a:r>
                    </a:p>
                  </a:txBody>
                  <a:tcPr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sz="2000" b="0" i="0" u="none" noProof="0" dirty="0">
                          <a:solidFill>
                            <a:srgbClr val="334155"/>
                          </a:solidFill>
                          <a:latin typeface="Plus Jakarta Sans"/>
                        </a:rPr>
                        <a:t>Lesefluss auf Papier durch Führungslinien</a:t>
                      </a:r>
                    </a:p>
                  </a:txBody>
                  <a:tcPr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sz="2000" b="0" i="0" u="none" noProof="0" dirty="0">
                          <a:solidFill>
                            <a:srgbClr val="334155"/>
                          </a:solidFill>
                          <a:latin typeface="Plus Jakarta Sans"/>
                        </a:rPr>
                        <a:t>Klare Lesbarkeit auf Pixel-Bildschirmen</a:t>
                      </a:r>
                    </a:p>
                  </a:txBody>
                  <a:tcPr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sz="2000" b="0" i="0" u="none" noProof="0" dirty="0">
                          <a:solidFill>
                            <a:srgbClr val="334155"/>
                          </a:solidFill>
                          <a:latin typeface="Plus Jakarta Sans"/>
                        </a:rPr>
                        <a:t>Zeilen- &amp; Spaltensymmetrie, Einrückungen</a:t>
                      </a:r>
                    </a:p>
                  </a:txBody>
                  <a:tcPr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31975">
                <a:tc>
                  <a:txBody>
                    <a:bodyPr/>
                    <a:lstStyle/>
                    <a:p>
                      <a:pPr algn="l"/>
                      <a:r>
                        <a:rPr lang="de-CH" sz="2000" b="1" i="0" u="none" noProof="0" dirty="0">
                          <a:solidFill>
                            <a:srgbClr val="334155"/>
                          </a:solidFill>
                          <a:latin typeface="Plus Jakarta Sans"/>
                        </a:rPr>
                        <a:t>Besonderheit</a:t>
                      </a:r>
                    </a:p>
                  </a:txBody>
                  <a:tcPr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sz="2000" b="0" i="0" u="none" noProof="0" dirty="0">
                          <a:solidFill>
                            <a:srgbClr val="334155"/>
                          </a:solidFill>
                          <a:latin typeface="Plus Jakarta Sans"/>
                        </a:rPr>
                        <a:t>Anmutung: Traditionsreich &amp; elegant</a:t>
                      </a:r>
                    </a:p>
                  </a:txBody>
                  <a:tcPr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sz="2000" b="0" i="0" u="none" noProof="0" dirty="0">
                          <a:solidFill>
                            <a:srgbClr val="334155"/>
                          </a:solidFill>
                          <a:latin typeface="Plus Jakarta Sans"/>
                        </a:rPr>
                        <a:t>Anmutung:</a:t>
                      </a:r>
                      <a:br>
                        <a:rPr lang="de-CH" sz="2000" b="0" i="0" u="none" noProof="0" dirty="0">
                          <a:solidFill>
                            <a:srgbClr val="334155"/>
                          </a:solidFill>
                          <a:latin typeface="Plus Jakarta Sans"/>
                        </a:rPr>
                      </a:br>
                      <a:r>
                        <a:rPr lang="de-CH" sz="2000" b="0" i="0" u="none" noProof="0" dirty="0">
                          <a:solidFill>
                            <a:srgbClr val="334155"/>
                          </a:solidFill>
                          <a:latin typeface="Plus Jakarta Sans"/>
                        </a:rPr>
                        <a:t>modern &amp; sachlich</a:t>
                      </a:r>
                    </a:p>
                  </a:txBody>
                  <a:tcPr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sz="2000" b="0" i="0" u="none" noProof="0" dirty="0">
                          <a:solidFill>
                            <a:srgbClr val="334155"/>
                          </a:solidFill>
                          <a:latin typeface="Plus Jakarta Sans"/>
                        </a:rPr>
                        <a:t>Erleichtert Fehlersuche im Quellcode</a:t>
                      </a:r>
                    </a:p>
                  </a:txBody>
                  <a:tcPr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533400" y="995720"/>
            <a:ext cx="116586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de-CH" sz="2400" b="1" i="0" u="none" noProof="0" dirty="0">
                <a:solidFill>
                  <a:srgbClr val="0F172A"/>
                </a:solidFill>
                <a:latin typeface="Plus Jakarta Sans"/>
              </a:rPr>
              <a:t>Vergleichsmatrix aller Klassifikationen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Metadata/LabelInfo.xml><?xml version="1.0" encoding="utf-8"?>
<clbl:labelList xmlns:clbl="http://schemas.microsoft.com/office/2020/mipLabelMetadata">
  <clbl:label id="{806a8f2b-28e4-44c4-ac01-7357a3a2b9e7}" enabled="1" method="Standard" siteId="{5daf41bd-338c-4311-b1b0-e1299889c34b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336</Words>
  <Application>Microsoft Office PowerPoint</Application>
  <PresentationFormat>Breitbild</PresentationFormat>
  <Paragraphs>52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20" baseType="lpstr">
      <vt:lpstr>Fira Code SemiBold</vt:lpstr>
      <vt:lpstr>Plus Jakarta Sans</vt:lpstr>
      <vt:lpstr>Arial</vt:lpstr>
      <vt:lpstr>Calibri</vt:lpstr>
      <vt:lpstr>Cambria</vt:lpstr>
      <vt:lpstr>Cascadia Code</vt:lpstr>
      <vt:lpstr>Constantia</vt:lpstr>
      <vt:lpstr>Fira Code</vt:lpstr>
      <vt:lpstr>Garamond</vt:lpstr>
      <vt:lpstr>Georgia</vt:lpstr>
      <vt:lpstr>Helvetica</vt:lpstr>
      <vt:lpstr>Merriweather</vt:lpstr>
      <vt:lpstr>Segoe UI</vt:lpstr>
      <vt:lpstr>Times New Roman</vt:lpstr>
      <vt:lpstr>Verdana</vt:lpstr>
      <vt:lpstr>Office Theme</vt:lpstr>
      <vt:lpstr>PowerPoint-Präsentation</vt:lpstr>
      <vt:lpstr>PowerPoint-Präsentation</vt:lpstr>
      <vt:lpstr>PowerPoint-Präsentation</vt:lpstr>
      <vt:lpstr>PowerPoint-Präsentation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Lippuner Jürg BZBS</cp:lastModifiedBy>
  <cp:revision>2</cp:revision>
  <dcterms:created xsi:type="dcterms:W3CDTF">2013-01-27T09:14:16Z</dcterms:created>
  <dcterms:modified xsi:type="dcterms:W3CDTF">2026-08-18T07:27:01Z</dcterms:modified>
  <cp:category/>
</cp:coreProperties>
</file>