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04D24-6D8A-4687-AFFC-36BB1E40DAA9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00FC2-DAEB-4A84-8FFA-3DD5D01B752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2522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B501F2-225C-49A3-9CD4-C37BB9822074}" type="slidenum">
              <a:rPr lang="de-CH"/>
              <a:pPr/>
              <a:t>1</a:t>
            </a:fld>
            <a:endParaRPr lang="de-CH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80EDD0-AFCB-4639-B696-2EFB6E3B502F}" type="slidenum">
              <a:rPr lang="de-CH"/>
              <a:pPr/>
              <a:t>10</a:t>
            </a:fld>
            <a:endParaRPr lang="de-CH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80EDD0-AFCB-4639-B696-2EFB6E3B502F}" type="slidenum">
              <a:rPr lang="de-CH"/>
              <a:pPr/>
              <a:t>11</a:t>
            </a:fld>
            <a:endParaRPr lang="de-CH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10020-C5BF-4193-A647-66948D78D9E5}" type="slidenum">
              <a:rPr lang="de-CH"/>
              <a:pPr/>
              <a:t>12</a:t>
            </a:fld>
            <a:endParaRPr lang="de-CH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48C290-2A9D-4AF1-BF55-C30D673DDAD5}" type="slidenum">
              <a:rPr lang="de-CH"/>
              <a:pPr/>
              <a:t>2</a:t>
            </a:fld>
            <a:endParaRPr lang="de-CH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093827-3ED0-487F-AEAA-2F5D75C9A242}" type="slidenum">
              <a:rPr lang="de-CH"/>
              <a:pPr/>
              <a:t>3</a:t>
            </a:fld>
            <a:endParaRPr lang="de-CH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6FB8CA-CBB0-4B3F-9CEF-59487630BDD4}" type="slidenum">
              <a:rPr lang="de-CH"/>
              <a:pPr/>
              <a:t>4</a:t>
            </a:fld>
            <a:endParaRPr lang="de-CH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40EBCF-930B-4AD5-8EA2-1E182DF2391C}" type="slidenum">
              <a:rPr lang="de-CH"/>
              <a:pPr/>
              <a:t>5</a:t>
            </a:fld>
            <a:endParaRPr lang="de-CH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B8598-B660-40D8-90C8-78A74E2DB0E8}" type="slidenum">
              <a:rPr lang="de-CH"/>
              <a:pPr/>
              <a:t>6</a:t>
            </a:fld>
            <a:endParaRPr lang="de-CH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2031-9568-4C58-BCE3-3F9DC9602FE8}" type="slidenum">
              <a:rPr lang="de-CH"/>
              <a:pPr/>
              <a:t>7</a:t>
            </a:fld>
            <a:endParaRPr lang="de-CH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C87DF0-7C2B-404D-95CE-DAE3D398BB5A}" type="slidenum">
              <a:rPr lang="de-CH"/>
              <a:pPr/>
              <a:t>8</a:t>
            </a:fld>
            <a:endParaRPr lang="de-CH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80EDD0-AFCB-4639-B696-2EFB6E3B502F}" type="slidenum">
              <a:rPr lang="de-CH"/>
              <a:pPr/>
              <a:t>9</a:t>
            </a:fld>
            <a:endParaRPr lang="de-CH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344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591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5329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9666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7149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474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666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731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411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975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919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88066-9936-4D66-B103-59DCA7711473}" type="datetimeFigureOut">
              <a:rPr lang="de-CH" smtClean="0"/>
              <a:t>03.05.2012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C5A63-9FD6-4C0C-ADA6-A471ADA9EE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41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ktundwein.at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iscover.at/" TargetMode="External"/><Relationship Id="rId5" Type="http://schemas.openxmlformats.org/officeDocument/2006/relationships/hyperlink" Target="http://www.weinausoesterreich.at/" TargetMode="External"/><Relationship Id="rId4" Type="http://schemas.openxmlformats.org/officeDocument/2006/relationships/hyperlink" Target="http://www.hausoesterreich.c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Rebsorten in Österreich</a:t>
            </a:r>
            <a:endParaRPr lang="de-CH" dirty="0"/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81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Rote </a:t>
            </a:r>
            <a:r>
              <a:rPr lang="en-US" dirty="0" err="1" smtClean="0"/>
              <a:t>Weine</a:t>
            </a:r>
            <a:r>
              <a:rPr lang="en-US" dirty="0" smtClean="0"/>
              <a:t> </a:t>
            </a:r>
            <a:r>
              <a:rPr lang="en-US" dirty="0" err="1" smtClean="0"/>
              <a:t>trocken</a:t>
            </a:r>
            <a:endParaRPr lang="de-CH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353594"/>
              </p:ext>
            </p:extLst>
          </p:nvPr>
        </p:nvGraphicFramePr>
        <p:xfrm>
          <a:off x="457200" y="1600200"/>
          <a:ext cx="8229600" cy="2748280"/>
        </p:xfrm>
        <a:graphic>
          <a:graphicData uri="http://schemas.openxmlformats.org/drawingml/2006/table">
            <a:tbl>
              <a:tblPr bandRow="1">
                <a:tableStyleId>{37CE84F3-28C3-443E-9E96-99CF82512B78}</a:tableStyleId>
              </a:tblPr>
              <a:tblGrid>
                <a:gridCol w="2242592"/>
                <a:gridCol w="598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Zweigelt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Kabinett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2003, «Classic»</a:t>
                      </a:r>
                    </a:p>
                    <a:p>
                      <a:r>
                        <a:rPr lang="en-US" sz="1800" dirty="0" err="1" smtClean="0"/>
                        <a:t>Scheiblhofer</a:t>
                      </a:r>
                      <a:r>
                        <a:rPr lang="en-US" sz="1800" dirty="0" smtClean="0"/>
                        <a:t>, Burgenland,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Qualitätswein</a:t>
                      </a:r>
                      <a:r>
                        <a:rPr lang="en-US" sz="1800" dirty="0" smtClean="0"/>
                        <a:t>, 2003</a:t>
                      </a:r>
                    </a:p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Spätlese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Barrique</a:t>
                      </a:r>
                      <a:r>
                        <a:rPr lang="en-US" sz="1800" dirty="0" smtClean="0"/>
                        <a:t>, 2002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Blaufränkisch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Spätlese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2002, </a:t>
                      </a:r>
                      <a:r>
                        <a:rPr lang="en-US" sz="1800" dirty="0" err="1" smtClean="0"/>
                        <a:t>Barrique</a:t>
                      </a:r>
                      <a:endParaRPr 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Cuvée</a:t>
                      </a:r>
                      <a:r>
                        <a:rPr lang="en-US" sz="1800" dirty="0" smtClean="0"/>
                        <a:t> Reserve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Scheiblhofer</a:t>
                      </a:r>
                      <a:r>
                        <a:rPr lang="en-US" sz="1800" dirty="0" smtClean="0"/>
                        <a:t>, Burgenland,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Qualitätswein</a:t>
                      </a:r>
                      <a:r>
                        <a:rPr lang="en-US" sz="1800" dirty="0" smtClean="0"/>
                        <a:t>, 2003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«Big John»</a:t>
                      </a:r>
                    </a:p>
                    <a:p>
                      <a:r>
                        <a:rPr lang="en-US" sz="1800" dirty="0" smtClean="0"/>
                        <a:t>60% </a:t>
                      </a:r>
                      <a:r>
                        <a:rPr lang="en-US" sz="1800" dirty="0" err="1" smtClean="0"/>
                        <a:t>Zweigelt</a:t>
                      </a:r>
                      <a:endParaRPr lang="en-US" sz="1800" dirty="0" smtClean="0"/>
                    </a:p>
                    <a:p>
                      <a:r>
                        <a:rPr lang="en-US" sz="1800" dirty="0" smtClean="0"/>
                        <a:t>20% Pinot Noir</a:t>
                      </a:r>
                    </a:p>
                    <a:p>
                      <a:r>
                        <a:rPr lang="en-US" sz="1800" dirty="0" smtClean="0"/>
                        <a:t>20% Cabernet Sauvignon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07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Süsse</a:t>
            </a:r>
            <a:r>
              <a:rPr lang="en-US" dirty="0" smtClean="0"/>
              <a:t> Weiss- und </a:t>
            </a:r>
            <a:r>
              <a:rPr lang="en-US" dirty="0" err="1" smtClean="0"/>
              <a:t>Rotweine</a:t>
            </a:r>
            <a:endParaRPr lang="de-CH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084332"/>
              </p:ext>
            </p:extLst>
          </p:nvPr>
        </p:nvGraphicFramePr>
        <p:xfrm>
          <a:off x="457200" y="1600200"/>
          <a:ext cx="8229600" cy="3764280"/>
        </p:xfrm>
        <a:graphic>
          <a:graphicData uri="http://schemas.openxmlformats.org/drawingml/2006/table">
            <a:tbl>
              <a:tblPr bandRow="1">
                <a:tableStyleId>{37CE84F3-28C3-443E-9E96-99CF82512B78}</a:tableStyleId>
              </a:tblPr>
              <a:tblGrid>
                <a:gridCol w="2242592"/>
                <a:gridCol w="598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Welschriesling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Kabinett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halbtrocken</a:t>
                      </a:r>
                      <a:r>
                        <a:rPr lang="en-US" sz="1800" dirty="0" smtClean="0"/>
                        <a:t>, 2000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Kadarka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Landwein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lieblich</a:t>
                      </a:r>
                      <a:r>
                        <a:rPr lang="en-US" sz="1800" dirty="0" smtClean="0"/>
                        <a:t>, 2002</a:t>
                      </a:r>
                    </a:p>
                    <a:p>
                      <a:r>
                        <a:rPr lang="en-US" sz="1800" dirty="0" smtClean="0"/>
                        <a:t>«Walters </a:t>
                      </a:r>
                      <a:r>
                        <a:rPr lang="en-US" sz="1800" dirty="0" err="1" smtClean="0"/>
                        <a:t>Spezial</a:t>
                      </a:r>
                      <a:r>
                        <a:rPr lang="en-US" sz="1800" dirty="0" smtClean="0"/>
                        <a:t>» (</a:t>
                      </a:r>
                      <a:r>
                        <a:rPr lang="en-US" sz="1800" dirty="0" err="1" smtClean="0"/>
                        <a:t>Alte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Ungarische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Traubensorte</a:t>
                      </a:r>
                      <a:r>
                        <a:rPr lang="en-US" sz="180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Sämling</a:t>
                      </a:r>
                      <a:r>
                        <a:rPr lang="en-US" sz="1800" dirty="0" smtClean="0"/>
                        <a:t> 88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Klein, Burgenland, «Walters Cocktail»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Welschriesling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Trockenbeerenauslese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Barrique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süss</a:t>
                      </a:r>
                      <a:r>
                        <a:rPr lang="en-US" sz="1800" dirty="0" smtClean="0"/>
                        <a:t>, 2001</a:t>
                      </a:r>
                    </a:p>
                    <a:p>
                      <a:r>
                        <a:rPr lang="en-US" sz="1800" dirty="0" smtClean="0"/>
                        <a:t>«Die </a:t>
                      </a:r>
                      <a:r>
                        <a:rPr lang="en-US" sz="1800" dirty="0" err="1" smtClean="0"/>
                        <a:t>Vollendung</a:t>
                      </a:r>
                      <a:r>
                        <a:rPr lang="en-US" sz="1800" dirty="0" smtClean="0"/>
                        <a:t> Nr. 2»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Spezialitäten</a:t>
                      </a:r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Zweigelt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Klein, Burgenland, AL 1999, </a:t>
                      </a:r>
                      <a:r>
                        <a:rPr lang="en-US" sz="1800" dirty="0" err="1" smtClean="0"/>
                        <a:t>lieblich</a:t>
                      </a:r>
                      <a:r>
                        <a:rPr lang="en-US" sz="1800" dirty="0" smtClean="0"/>
                        <a:t>, «Der </a:t>
                      </a:r>
                      <a:r>
                        <a:rPr lang="en-US" sz="1800" dirty="0" err="1" smtClean="0"/>
                        <a:t>versetzte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Illmitzer</a:t>
                      </a:r>
                      <a:r>
                        <a:rPr lang="en-US" sz="1800" dirty="0" smtClean="0"/>
                        <a:t>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Gewürztraminer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Traubenbrand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Barrique</a:t>
                      </a:r>
                      <a:r>
                        <a:rPr lang="en-US" sz="1800" smtClean="0"/>
                        <a:t>,</a:t>
                      </a:r>
                      <a:br>
                        <a:rPr lang="en-US" sz="1800" smtClean="0"/>
                      </a:br>
                      <a:r>
                        <a:rPr lang="en-US" sz="1800" smtClean="0"/>
                        <a:t>39.5 </a:t>
                      </a:r>
                      <a:r>
                        <a:rPr lang="en-US" sz="1800" dirty="0" smtClean="0"/>
                        <a:t>Vol.-% </a:t>
                      </a:r>
                      <a:r>
                        <a:rPr lang="en-US" sz="1800" dirty="0" err="1" smtClean="0"/>
                        <a:t>Alk</a:t>
                      </a:r>
                      <a:r>
                        <a:rPr lang="en-US" sz="1800" dirty="0" smtClean="0"/>
                        <a:t>.</a:t>
                      </a:r>
                    </a:p>
                    <a:p>
                      <a:r>
                        <a:rPr lang="en-US" sz="1800" dirty="0" smtClean="0"/>
                        <a:t>(Grappa, der </a:t>
                      </a:r>
                      <a:r>
                        <a:rPr lang="en-US" sz="1800" dirty="0" err="1" smtClean="0"/>
                        <a:t>nicht</a:t>
                      </a:r>
                      <a:r>
                        <a:rPr lang="en-US" sz="1800" dirty="0" smtClean="0"/>
                        <a:t> Grappa </a:t>
                      </a:r>
                      <a:r>
                        <a:rPr lang="en-US" sz="1800" dirty="0" err="1" smtClean="0"/>
                        <a:t>heissen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darf</a:t>
                      </a:r>
                      <a:r>
                        <a:rPr lang="en-US" sz="1800" dirty="0" smtClean="0"/>
                        <a:t>!)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33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Quellenangaben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3"/>
              </a:rPr>
              <a:t>www.sektundwein.at</a:t>
            </a:r>
            <a:endParaRPr lang="en-US" smtClean="0"/>
          </a:p>
          <a:p>
            <a:r>
              <a:rPr lang="en-US" smtClean="0">
                <a:hlinkClick r:id="rId4"/>
              </a:rPr>
              <a:t>www.hausoesterreich.ch</a:t>
            </a:r>
            <a:endParaRPr lang="en-US" smtClean="0"/>
          </a:p>
          <a:p>
            <a:r>
              <a:rPr lang="en-US" smtClean="0">
                <a:hlinkClick r:id="rId5"/>
              </a:rPr>
              <a:t>www.weinausoesterreich.at</a:t>
            </a:r>
            <a:endParaRPr lang="en-US" smtClean="0"/>
          </a:p>
          <a:p>
            <a:r>
              <a:rPr lang="en-US" smtClean="0">
                <a:hlinkClick r:id="rId6"/>
              </a:rPr>
              <a:t>www.tiscover.at</a:t>
            </a:r>
            <a:r>
              <a:rPr lang="en-US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219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Grüner Veltliner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de-CH" dirty="0" smtClean="0"/>
              <a:t>Synonyme</a:t>
            </a:r>
          </a:p>
          <a:p>
            <a:pPr lvl="1"/>
            <a:r>
              <a:rPr lang="de-CH" dirty="0" err="1" smtClean="0"/>
              <a:t>Weissgipfler</a:t>
            </a:r>
            <a:r>
              <a:rPr lang="de-CH" dirty="0" smtClean="0"/>
              <a:t> </a:t>
            </a:r>
          </a:p>
          <a:p>
            <a:pPr lvl="0"/>
            <a:r>
              <a:rPr lang="de-CH" dirty="0" smtClean="0"/>
              <a:t>Herkunft/Verbreitung</a:t>
            </a:r>
          </a:p>
          <a:p>
            <a:pPr lvl="1"/>
            <a:r>
              <a:rPr lang="de-CH" dirty="0" smtClean="0"/>
              <a:t>Spuren weisen in Römerzeit</a:t>
            </a:r>
          </a:p>
          <a:p>
            <a:pPr lvl="1"/>
            <a:r>
              <a:rPr lang="de-CH" dirty="0" smtClean="0"/>
              <a:t>Nachweisbar im 18. </a:t>
            </a:r>
            <a:r>
              <a:rPr lang="de-CH" dirty="0" err="1" smtClean="0"/>
              <a:t>Jh</a:t>
            </a:r>
            <a:r>
              <a:rPr lang="de-CH" dirty="0" smtClean="0"/>
              <a:t> als Grüner Muskateller in Niederösterreich. </a:t>
            </a:r>
          </a:p>
          <a:p>
            <a:pPr lvl="0"/>
            <a:r>
              <a:rPr lang="de-CH" dirty="0" smtClean="0"/>
              <a:t>Charakteristik</a:t>
            </a:r>
          </a:p>
          <a:p>
            <a:pPr lvl="1"/>
            <a:r>
              <a:rPr lang="de-CH" dirty="0" smtClean="0"/>
              <a:t>Fruchtbare Sorte</a:t>
            </a:r>
          </a:p>
          <a:p>
            <a:pPr lvl="1"/>
            <a:r>
              <a:rPr lang="de-CH" dirty="0" smtClean="0"/>
              <a:t>auf mageren und fruchtbaren Böden gedeihend</a:t>
            </a:r>
          </a:p>
          <a:p>
            <a:pPr lvl="1"/>
            <a:r>
              <a:rPr lang="de-CH" dirty="0" smtClean="0"/>
              <a:t>Empfindlich in der Blüte</a:t>
            </a:r>
          </a:p>
          <a:p>
            <a:pPr lvl="1"/>
            <a:r>
              <a:rPr lang="de-CH" dirty="0" smtClean="0"/>
              <a:t>spätreifend</a:t>
            </a:r>
          </a:p>
          <a:p>
            <a:r>
              <a:rPr lang="de-CH" dirty="0" smtClean="0"/>
              <a:t>Wein</a:t>
            </a:r>
          </a:p>
          <a:p>
            <a:pPr lvl="1"/>
            <a:r>
              <a:rPr lang="de-CH" dirty="0" err="1" smtClean="0"/>
              <a:t>Jungwein</a:t>
            </a:r>
            <a:r>
              <a:rPr lang="de-CH" dirty="0" smtClean="0"/>
              <a:t>: leicht, spritzig</a:t>
            </a:r>
          </a:p>
          <a:p>
            <a:pPr lvl="1"/>
            <a:r>
              <a:rPr lang="de-CH" dirty="0" smtClean="0"/>
              <a:t>fruchtig, pfeffrig und würzig (Spätlese)</a:t>
            </a:r>
          </a:p>
        </p:txBody>
      </p:sp>
      <p:pic>
        <p:nvPicPr>
          <p:cNvPr id="16" name="Picture 16" descr="Grüner Veltlin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5" y="2815431"/>
            <a:ext cx="2762250" cy="2095500"/>
          </a:xfrm>
        </p:spPr>
      </p:pic>
    </p:spTree>
    <p:extLst>
      <p:ext uri="{BB962C8B-B14F-4D97-AF65-F5344CB8AC3E}">
        <p14:creationId xmlns:p14="http://schemas.microsoft.com/office/powerpoint/2010/main" val="468425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Welschriesling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de-CH" smtClean="0"/>
              <a:t>Synonyme</a:t>
            </a:r>
          </a:p>
          <a:p>
            <a:pPr lvl="1"/>
            <a:r>
              <a:rPr lang="de-CH" smtClean="0"/>
              <a:t>keine </a:t>
            </a:r>
          </a:p>
          <a:p>
            <a:pPr lvl="0"/>
            <a:r>
              <a:rPr lang="de-CH" smtClean="0"/>
              <a:t>Herkunft/Verbreitung</a:t>
            </a:r>
          </a:p>
          <a:p>
            <a:pPr lvl="1"/>
            <a:r>
              <a:rPr lang="de-CH" smtClean="0"/>
              <a:t>Italien und Frankreich.</a:t>
            </a:r>
          </a:p>
          <a:p>
            <a:pPr lvl="1"/>
            <a:r>
              <a:rPr lang="de-CH" smtClean="0"/>
              <a:t>Burgenland, Niederösterreich, Steiermark. </a:t>
            </a:r>
          </a:p>
          <a:p>
            <a:pPr lvl="0"/>
            <a:r>
              <a:rPr lang="de-CH" smtClean="0"/>
              <a:t>Charakteristik</a:t>
            </a:r>
          </a:p>
          <a:p>
            <a:pPr lvl="1"/>
            <a:r>
              <a:rPr lang="de-CH" smtClean="0"/>
              <a:t>tiefgründige, nährstoffreiche Böden</a:t>
            </a:r>
          </a:p>
          <a:p>
            <a:pPr lvl="1"/>
            <a:r>
              <a:rPr lang="de-CH" smtClean="0"/>
              <a:t>windgeschützte Südhänge</a:t>
            </a:r>
          </a:p>
          <a:p>
            <a:pPr lvl="1"/>
            <a:r>
              <a:rPr lang="de-CH" smtClean="0"/>
              <a:t>trockenempfindlich</a:t>
            </a:r>
          </a:p>
          <a:p>
            <a:r>
              <a:rPr lang="de-CH" smtClean="0"/>
              <a:t>Wein</a:t>
            </a:r>
          </a:p>
          <a:p>
            <a:pPr lvl="1"/>
            <a:r>
              <a:rPr lang="de-CH" smtClean="0"/>
              <a:t>frisch-fruchtige</a:t>
            </a:r>
          </a:p>
          <a:p>
            <a:pPr lvl="1"/>
            <a:r>
              <a:rPr lang="de-CH" smtClean="0"/>
              <a:t>blumig und rassig</a:t>
            </a:r>
            <a:endParaRPr lang="de-CH" dirty="0" smtClean="0"/>
          </a:p>
        </p:txBody>
      </p:sp>
      <p:pic>
        <p:nvPicPr>
          <p:cNvPr id="16" name="Picture 15" descr="Welschriesl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5" y="2815431"/>
            <a:ext cx="2762250" cy="2095500"/>
          </a:xfrm>
        </p:spPr>
      </p:pic>
    </p:spTree>
    <p:extLst>
      <p:ext uri="{BB962C8B-B14F-4D97-AF65-F5344CB8AC3E}">
        <p14:creationId xmlns:p14="http://schemas.microsoft.com/office/powerpoint/2010/main" val="45296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Müller-Thurgau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de-CH" dirty="0" smtClean="0"/>
              <a:t>Synonyme</a:t>
            </a:r>
          </a:p>
          <a:p>
            <a:pPr lvl="1"/>
            <a:r>
              <a:rPr lang="de-CH" dirty="0" smtClean="0"/>
              <a:t>Riesling x Gutedel, </a:t>
            </a:r>
            <a:r>
              <a:rPr lang="de-CH" dirty="0" err="1" smtClean="0"/>
              <a:t>Rivaner</a:t>
            </a:r>
            <a:r>
              <a:rPr lang="de-CH" dirty="0" smtClean="0"/>
              <a:t> </a:t>
            </a:r>
          </a:p>
          <a:p>
            <a:pPr lvl="0"/>
            <a:r>
              <a:rPr lang="de-CH" dirty="0" smtClean="0"/>
              <a:t>Herkunft/Verbreitung</a:t>
            </a:r>
          </a:p>
          <a:p>
            <a:pPr lvl="1"/>
            <a:r>
              <a:rPr lang="de-CH" dirty="0" smtClean="0"/>
              <a:t>1882 vom Schweizer Dr. Hermann Müller gezüchtet</a:t>
            </a:r>
            <a:br>
              <a:rPr lang="de-CH" dirty="0" smtClean="0"/>
            </a:br>
            <a:r>
              <a:rPr lang="de-CH" dirty="0" smtClean="0"/>
              <a:t>Kreuzung von Riesling x Gutedel</a:t>
            </a:r>
          </a:p>
          <a:p>
            <a:pPr lvl="1"/>
            <a:r>
              <a:rPr lang="de-CH" dirty="0" smtClean="0"/>
              <a:t>Niederösterreich und Burgenland.</a:t>
            </a:r>
          </a:p>
          <a:p>
            <a:pPr lvl="0"/>
            <a:r>
              <a:rPr lang="de-CH" dirty="0" smtClean="0"/>
              <a:t>Charakteristik</a:t>
            </a:r>
          </a:p>
          <a:p>
            <a:pPr lvl="1"/>
            <a:r>
              <a:rPr lang="de-CH" dirty="0"/>
              <a:t>n</a:t>
            </a:r>
            <a:r>
              <a:rPr lang="de-CH" dirty="0" smtClean="0"/>
              <a:t>icht anspruchsvoll</a:t>
            </a:r>
          </a:p>
          <a:p>
            <a:pPr lvl="1"/>
            <a:r>
              <a:rPr lang="de-CH" dirty="0" smtClean="0"/>
              <a:t>kühlere Anbaugebiete, nährstoffreiche, tiefgründige Lehm- und Lössböden</a:t>
            </a:r>
          </a:p>
          <a:p>
            <a:pPr lvl="0"/>
            <a:r>
              <a:rPr lang="de-CH" dirty="0" smtClean="0"/>
              <a:t>Wein</a:t>
            </a:r>
          </a:p>
          <a:p>
            <a:pPr lvl="1"/>
            <a:r>
              <a:rPr lang="de-CH" dirty="0" smtClean="0"/>
              <a:t>säurearmer, runder Wein</a:t>
            </a:r>
          </a:p>
          <a:p>
            <a:pPr lvl="1"/>
            <a:r>
              <a:rPr lang="de-CH" dirty="0" err="1" smtClean="0"/>
              <a:t>muskatigem</a:t>
            </a:r>
            <a:r>
              <a:rPr lang="de-CH" dirty="0" smtClean="0"/>
              <a:t> Bukett</a:t>
            </a:r>
          </a:p>
          <a:p>
            <a:pPr lvl="1"/>
            <a:r>
              <a:rPr lang="de-CH" dirty="0" smtClean="0"/>
              <a:t>mildem Geschmackseindruck</a:t>
            </a:r>
          </a:p>
        </p:txBody>
      </p:sp>
      <p:pic>
        <p:nvPicPr>
          <p:cNvPr id="16" name="Picture 16" descr="Müller-Thurgau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5" y="2815431"/>
            <a:ext cx="2762250" cy="2095500"/>
          </a:xfrm>
        </p:spPr>
      </p:pic>
    </p:spTree>
    <p:extLst>
      <p:ext uri="{BB962C8B-B14F-4D97-AF65-F5344CB8AC3E}">
        <p14:creationId xmlns:p14="http://schemas.microsoft.com/office/powerpoint/2010/main" val="219203259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Gewürztraminer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de-CH" dirty="0" smtClean="0"/>
              <a:t>Synonyme</a:t>
            </a:r>
          </a:p>
          <a:p>
            <a:pPr lvl="1"/>
            <a:r>
              <a:rPr lang="de-CH" dirty="0" smtClean="0"/>
              <a:t>Gewürztraminer </a:t>
            </a:r>
          </a:p>
          <a:p>
            <a:pPr lvl="0"/>
            <a:r>
              <a:rPr lang="de-CH" dirty="0" smtClean="0"/>
              <a:t>Herkunft/Verbreitung</a:t>
            </a:r>
          </a:p>
          <a:p>
            <a:pPr lvl="1"/>
            <a:r>
              <a:rPr lang="de-CH" dirty="0"/>
              <a:t>s</a:t>
            </a:r>
            <a:r>
              <a:rPr lang="de-CH" dirty="0" smtClean="0"/>
              <a:t>pekulativ (Ägypten, Griechenland, Italien)</a:t>
            </a:r>
            <a:br>
              <a:rPr lang="de-CH" dirty="0" smtClean="0"/>
            </a:br>
            <a:r>
              <a:rPr lang="de-CH" dirty="0" smtClean="0"/>
              <a:t>vom </a:t>
            </a:r>
            <a:r>
              <a:rPr lang="de-CH" dirty="0" err="1" smtClean="0"/>
              <a:t>südtiroler</a:t>
            </a:r>
            <a:r>
              <a:rPr lang="de-CH" dirty="0" smtClean="0"/>
              <a:t> Ort </a:t>
            </a:r>
            <a:r>
              <a:rPr lang="de-CH" dirty="0" err="1" smtClean="0"/>
              <a:t>Tramin</a:t>
            </a:r>
            <a:endParaRPr lang="de-CH" dirty="0" smtClean="0"/>
          </a:p>
          <a:p>
            <a:pPr lvl="1"/>
            <a:r>
              <a:rPr lang="de-CH" dirty="0" smtClean="0"/>
              <a:t>Burgenland</a:t>
            </a:r>
          </a:p>
          <a:p>
            <a:r>
              <a:rPr lang="de-CH" dirty="0" smtClean="0"/>
              <a:t>Charakteristik</a:t>
            </a:r>
          </a:p>
          <a:p>
            <a:pPr lvl="1"/>
            <a:r>
              <a:rPr lang="de-CH" dirty="0"/>
              <a:t>h</a:t>
            </a:r>
            <a:r>
              <a:rPr lang="de-CH" dirty="0" smtClean="0"/>
              <a:t>ohe Ansprüche an Boden</a:t>
            </a:r>
          </a:p>
          <a:p>
            <a:pPr lvl="1"/>
            <a:r>
              <a:rPr lang="de-CH" dirty="0"/>
              <a:t>g</a:t>
            </a:r>
            <a:r>
              <a:rPr lang="de-CH" dirty="0" smtClean="0"/>
              <a:t>eringe Kalkverträglichkeit</a:t>
            </a:r>
          </a:p>
          <a:p>
            <a:pPr lvl="1"/>
            <a:r>
              <a:rPr lang="de-CH" dirty="0" smtClean="0"/>
              <a:t>empfindlich gegen Frost</a:t>
            </a:r>
          </a:p>
          <a:p>
            <a:pPr lvl="0"/>
            <a:r>
              <a:rPr lang="de-CH" dirty="0" smtClean="0"/>
              <a:t>Wein</a:t>
            </a:r>
          </a:p>
          <a:p>
            <a:pPr lvl="1"/>
            <a:r>
              <a:rPr lang="de-CH" dirty="0" smtClean="0"/>
              <a:t>grüngelbe bis goldgelbe Farbe</a:t>
            </a:r>
          </a:p>
          <a:p>
            <a:pPr lvl="1"/>
            <a:r>
              <a:rPr lang="de-CH" dirty="0" smtClean="0"/>
              <a:t>Rosenduft.</a:t>
            </a:r>
          </a:p>
        </p:txBody>
      </p:sp>
      <p:pic>
        <p:nvPicPr>
          <p:cNvPr id="22" name="Picture 15" descr="Gewürztraminer / Roter Tramin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37" y="2815431"/>
            <a:ext cx="2905125" cy="2095500"/>
          </a:xfrm>
        </p:spPr>
      </p:pic>
    </p:spTree>
    <p:extLst>
      <p:ext uri="{BB962C8B-B14F-4D97-AF65-F5344CB8AC3E}">
        <p14:creationId xmlns:p14="http://schemas.microsoft.com/office/powerpoint/2010/main" val="158136667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Blaufränkisch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err="1" smtClean="0"/>
              <a:t>Synonyme</a:t>
            </a:r>
            <a:endParaRPr lang="en-US" dirty="0"/>
          </a:p>
          <a:p>
            <a:pPr lvl="1"/>
            <a:r>
              <a:rPr lang="en-US" dirty="0" err="1" smtClean="0"/>
              <a:t>Lemberger</a:t>
            </a:r>
            <a:r>
              <a:rPr lang="en-US" dirty="0" smtClean="0"/>
              <a:t>, </a:t>
            </a:r>
            <a:r>
              <a:rPr lang="en-US" dirty="0" err="1" smtClean="0"/>
              <a:t>Limberger</a:t>
            </a:r>
            <a:r>
              <a:rPr lang="en-US" dirty="0" smtClean="0"/>
              <a:t>, </a:t>
            </a:r>
            <a:r>
              <a:rPr lang="en-US" dirty="0" err="1" smtClean="0"/>
              <a:t>Kekfrankos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Herkunft</a:t>
            </a:r>
            <a:r>
              <a:rPr lang="en-US" dirty="0" smtClean="0"/>
              <a:t>/</a:t>
            </a:r>
            <a:r>
              <a:rPr lang="en-US" dirty="0" err="1" smtClean="0"/>
              <a:t>Verbreitung</a:t>
            </a:r>
            <a:endParaRPr lang="en-US" dirty="0" smtClean="0"/>
          </a:p>
          <a:p>
            <a:pPr lvl="1"/>
            <a:r>
              <a:rPr lang="en-US" dirty="0" err="1" smtClean="0"/>
              <a:t>unbekannt</a:t>
            </a:r>
            <a:r>
              <a:rPr lang="en-US" dirty="0" smtClean="0"/>
              <a:t>, </a:t>
            </a:r>
            <a:r>
              <a:rPr lang="en-US" dirty="0" err="1" smtClean="0"/>
              <a:t>vermutlich</a:t>
            </a:r>
            <a:r>
              <a:rPr lang="en-US" dirty="0" smtClean="0"/>
              <a:t>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österreichische</a:t>
            </a:r>
            <a:r>
              <a:rPr lang="en-US" dirty="0" smtClean="0"/>
              <a:t> </a:t>
            </a:r>
            <a:r>
              <a:rPr lang="en-US" dirty="0" err="1" smtClean="0"/>
              <a:t>Sorte</a:t>
            </a:r>
            <a:endParaRPr lang="en-US" dirty="0"/>
          </a:p>
          <a:p>
            <a:pPr lvl="1"/>
            <a:r>
              <a:rPr lang="en-US" dirty="0" smtClean="0"/>
              <a:t>Burgenland. </a:t>
            </a:r>
          </a:p>
          <a:p>
            <a:pPr lvl="0"/>
            <a:r>
              <a:rPr lang="en-US" dirty="0" err="1" smtClean="0"/>
              <a:t>Charakteristik</a:t>
            </a:r>
            <a:endParaRPr lang="en-US" dirty="0" smtClean="0"/>
          </a:p>
          <a:p>
            <a:pPr lvl="1"/>
            <a:r>
              <a:rPr lang="en-US" dirty="0" err="1"/>
              <a:t>m</a:t>
            </a:r>
            <a:r>
              <a:rPr lang="en-US" dirty="0" err="1" smtClean="0"/>
              <a:t>ittlere</a:t>
            </a:r>
            <a:r>
              <a:rPr lang="en-US" dirty="0" smtClean="0"/>
              <a:t> </a:t>
            </a:r>
            <a:r>
              <a:rPr lang="en-US" dirty="0" err="1" smtClean="0"/>
              <a:t>Ansprüche</a:t>
            </a:r>
            <a:r>
              <a:rPr lang="en-US" dirty="0" smtClean="0"/>
              <a:t> an den </a:t>
            </a:r>
            <a:r>
              <a:rPr lang="en-US" dirty="0" err="1" smtClean="0"/>
              <a:t>Boden</a:t>
            </a:r>
            <a:endParaRPr lang="en-US" dirty="0" smtClean="0"/>
          </a:p>
          <a:p>
            <a:pPr lvl="1"/>
            <a:r>
              <a:rPr lang="en-US" dirty="0" err="1" smtClean="0"/>
              <a:t>unbedingt</a:t>
            </a:r>
            <a:r>
              <a:rPr lang="en-US" dirty="0" smtClean="0"/>
              <a:t> </a:t>
            </a:r>
            <a:r>
              <a:rPr lang="en-US" dirty="0" err="1" smtClean="0"/>
              <a:t>südliche</a:t>
            </a:r>
            <a:r>
              <a:rPr lang="en-US" dirty="0" smtClean="0"/>
              <a:t>, </a:t>
            </a:r>
            <a:r>
              <a:rPr lang="en-US" dirty="0" err="1" smtClean="0"/>
              <a:t>windgeschützte</a:t>
            </a:r>
            <a:r>
              <a:rPr lang="en-US" dirty="0" smtClean="0"/>
              <a:t> </a:t>
            </a:r>
            <a:r>
              <a:rPr lang="en-US" dirty="0" err="1" smtClean="0"/>
              <a:t>Hanglagen</a:t>
            </a:r>
            <a:endParaRPr lang="en-US" dirty="0" smtClean="0"/>
          </a:p>
          <a:p>
            <a:pPr lvl="1"/>
            <a:r>
              <a:rPr lang="en-US" dirty="0" err="1" smtClean="0"/>
              <a:t>spätreifend</a:t>
            </a:r>
            <a:endParaRPr lang="en-US" dirty="0" smtClean="0"/>
          </a:p>
          <a:p>
            <a:pPr lvl="1"/>
            <a:r>
              <a:rPr lang="en-US" dirty="0" err="1" smtClean="0"/>
              <a:t>geringe</a:t>
            </a:r>
            <a:r>
              <a:rPr lang="en-US" dirty="0" smtClean="0"/>
              <a:t> </a:t>
            </a:r>
            <a:r>
              <a:rPr lang="en-US" dirty="0" err="1" smtClean="0"/>
              <a:t>Fäulnisanfälligkeit</a:t>
            </a:r>
            <a:endParaRPr lang="en-US" dirty="0" smtClean="0"/>
          </a:p>
          <a:p>
            <a:pPr lvl="0"/>
            <a:r>
              <a:rPr lang="en-US" dirty="0" err="1" smtClean="0"/>
              <a:t>Wein</a:t>
            </a:r>
            <a:endParaRPr lang="en-US" dirty="0" smtClean="0"/>
          </a:p>
          <a:p>
            <a:pPr lvl="1"/>
            <a:r>
              <a:rPr lang="en-US" dirty="0" err="1" smtClean="0"/>
              <a:t>Jungwein</a:t>
            </a:r>
            <a:r>
              <a:rPr lang="en-US" dirty="0" smtClean="0"/>
              <a:t>: </a:t>
            </a:r>
            <a:r>
              <a:rPr lang="en-US" dirty="0" err="1" smtClean="0"/>
              <a:t>ungestüm</a:t>
            </a:r>
            <a:r>
              <a:rPr lang="en-US" dirty="0" smtClean="0"/>
              <a:t>, </a:t>
            </a:r>
            <a:r>
              <a:rPr lang="en-US" dirty="0" err="1" smtClean="0"/>
              <a:t>tieffruchtig</a:t>
            </a:r>
            <a:endParaRPr lang="en-US" dirty="0" smtClean="0"/>
          </a:p>
          <a:p>
            <a:pPr lvl="1"/>
            <a:r>
              <a:rPr lang="en-US" dirty="0" err="1"/>
              <a:t>d</a:t>
            </a:r>
            <a:r>
              <a:rPr lang="en-US" dirty="0" err="1" smtClean="0"/>
              <a:t>ann</a:t>
            </a:r>
            <a:r>
              <a:rPr lang="en-US" dirty="0" smtClean="0"/>
              <a:t>: </a:t>
            </a:r>
            <a:r>
              <a:rPr lang="en-US" dirty="0" err="1" smtClean="0"/>
              <a:t>samtiger</a:t>
            </a:r>
            <a:r>
              <a:rPr lang="en-US" dirty="0" smtClean="0"/>
              <a:t> und </a:t>
            </a:r>
            <a:r>
              <a:rPr lang="en-US" dirty="0" err="1" smtClean="0"/>
              <a:t>geschmeidiger</a:t>
            </a:r>
            <a:endParaRPr lang="en-US" dirty="0" smtClean="0"/>
          </a:p>
        </p:txBody>
      </p:sp>
      <p:pic>
        <p:nvPicPr>
          <p:cNvPr id="21" name="Picture 15" descr="Blaufränkisch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5" y="2710656"/>
            <a:ext cx="2762250" cy="2305050"/>
          </a:xfrm>
        </p:spPr>
      </p:pic>
    </p:spTree>
    <p:extLst>
      <p:ext uri="{BB962C8B-B14F-4D97-AF65-F5344CB8AC3E}">
        <p14:creationId xmlns:p14="http://schemas.microsoft.com/office/powerpoint/2010/main" val="114218086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Blauburgunder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err="1" smtClean="0"/>
              <a:t>Synonyme</a:t>
            </a:r>
            <a:endParaRPr lang="en-US" dirty="0" smtClean="0"/>
          </a:p>
          <a:p>
            <a:pPr lvl="1"/>
            <a:r>
              <a:rPr lang="en-US" dirty="0" smtClean="0"/>
              <a:t>Pinot noir, </a:t>
            </a:r>
            <a:r>
              <a:rPr lang="en-US" dirty="0" err="1" smtClean="0"/>
              <a:t>Blauburgunder</a:t>
            </a:r>
            <a:r>
              <a:rPr lang="en-US" dirty="0" smtClean="0"/>
              <a:t>, </a:t>
            </a:r>
            <a:r>
              <a:rPr lang="en-US" dirty="0" err="1" smtClean="0"/>
              <a:t>Blauer</a:t>
            </a:r>
            <a:r>
              <a:rPr lang="en-US" dirty="0" smtClean="0"/>
              <a:t> </a:t>
            </a:r>
            <a:r>
              <a:rPr lang="en-US" dirty="0" err="1" smtClean="0"/>
              <a:t>Spätburgunder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Herkunft</a:t>
            </a:r>
            <a:r>
              <a:rPr lang="en-US" dirty="0" smtClean="0"/>
              <a:t>/</a:t>
            </a:r>
            <a:r>
              <a:rPr lang="en-US" dirty="0" err="1" smtClean="0"/>
              <a:t>Verbreitung</a:t>
            </a:r>
            <a:endParaRPr lang="en-US" dirty="0" smtClean="0"/>
          </a:p>
          <a:p>
            <a:pPr lvl="1"/>
            <a:r>
              <a:rPr lang="en-US" dirty="0" err="1" smtClean="0"/>
              <a:t>Burgund</a:t>
            </a:r>
            <a:endParaRPr lang="en-US" dirty="0" smtClean="0"/>
          </a:p>
          <a:p>
            <a:pPr lvl="1"/>
            <a:r>
              <a:rPr lang="en-US" dirty="0" err="1" smtClean="0"/>
              <a:t>im</a:t>
            </a:r>
            <a:r>
              <a:rPr lang="en-US" dirty="0" smtClean="0"/>
              <a:t> 4. </a:t>
            </a:r>
            <a:r>
              <a:rPr lang="en-US" dirty="0" err="1" smtClean="0"/>
              <a:t>Jh</a:t>
            </a:r>
            <a:r>
              <a:rPr lang="en-US" dirty="0" smtClean="0"/>
              <a:t>. n. Chr. von </a:t>
            </a:r>
            <a:r>
              <a:rPr lang="en-US" dirty="0" err="1" smtClean="0"/>
              <a:t>Römern</a:t>
            </a:r>
            <a:r>
              <a:rPr lang="en-US" dirty="0" smtClean="0"/>
              <a:t> </a:t>
            </a:r>
            <a:r>
              <a:rPr lang="en-US" dirty="0" err="1" smtClean="0"/>
              <a:t>kultiviert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Niederösterreich</a:t>
            </a:r>
            <a:endParaRPr lang="en-US" dirty="0" smtClean="0"/>
          </a:p>
          <a:p>
            <a:r>
              <a:rPr lang="en-US" dirty="0" err="1" smtClean="0"/>
              <a:t>Charakteristik</a:t>
            </a:r>
            <a:endParaRPr lang="en-US" dirty="0" smtClean="0"/>
          </a:p>
          <a:p>
            <a:pPr lvl="1"/>
            <a:r>
              <a:rPr lang="en-US" dirty="0" err="1" smtClean="0"/>
              <a:t>warme</a:t>
            </a:r>
            <a:r>
              <a:rPr lang="en-US" dirty="0" smtClean="0"/>
              <a:t> </a:t>
            </a:r>
            <a:r>
              <a:rPr lang="en-US" dirty="0" err="1" smtClean="0"/>
              <a:t>fruchtbare</a:t>
            </a:r>
            <a:r>
              <a:rPr lang="en-US" dirty="0" smtClean="0"/>
              <a:t>, </a:t>
            </a:r>
            <a:r>
              <a:rPr lang="en-US" dirty="0" err="1" smtClean="0"/>
              <a:t>tiefgründige</a:t>
            </a:r>
            <a:r>
              <a:rPr lang="en-US" dirty="0" smtClean="0"/>
              <a:t>, </a:t>
            </a:r>
            <a:r>
              <a:rPr lang="en-US" dirty="0" err="1" smtClean="0"/>
              <a:t>kalkhältige</a:t>
            </a:r>
            <a:r>
              <a:rPr lang="en-US" dirty="0" smtClean="0"/>
              <a:t> </a:t>
            </a:r>
            <a:r>
              <a:rPr lang="en-US" dirty="0" err="1" smtClean="0"/>
              <a:t>Böden</a:t>
            </a:r>
            <a:endParaRPr lang="en-US" dirty="0" smtClean="0"/>
          </a:p>
          <a:p>
            <a:pPr lvl="1"/>
            <a:r>
              <a:rPr lang="en-US" dirty="0" err="1" smtClean="0"/>
              <a:t>ausreichend</a:t>
            </a:r>
            <a:r>
              <a:rPr lang="en-US" dirty="0" smtClean="0"/>
              <a:t> </a:t>
            </a:r>
            <a:r>
              <a:rPr lang="en-US" dirty="0" err="1" smtClean="0"/>
              <a:t>Feuchtigkeit</a:t>
            </a:r>
            <a:endParaRPr lang="en-US" dirty="0" smtClean="0"/>
          </a:p>
          <a:p>
            <a:pPr lvl="1"/>
            <a:r>
              <a:rPr lang="en-US" dirty="0" err="1"/>
              <a:t>w</a:t>
            </a:r>
            <a:r>
              <a:rPr lang="en-US" dirty="0" err="1" smtClean="0"/>
              <a:t>arme</a:t>
            </a:r>
            <a:r>
              <a:rPr lang="en-US" dirty="0" smtClean="0"/>
              <a:t>, </a:t>
            </a:r>
            <a:r>
              <a:rPr lang="en-US" dirty="0" err="1" smtClean="0"/>
              <a:t>windoffene</a:t>
            </a:r>
            <a:r>
              <a:rPr lang="en-US" dirty="0" smtClean="0"/>
              <a:t> und </a:t>
            </a:r>
            <a:r>
              <a:rPr lang="en-US" dirty="0" err="1" smtClean="0"/>
              <a:t>flache</a:t>
            </a:r>
            <a:r>
              <a:rPr lang="en-US" dirty="0" smtClean="0"/>
              <a:t> </a:t>
            </a:r>
            <a:r>
              <a:rPr lang="en-US" dirty="0" err="1" smtClean="0"/>
              <a:t>Hanglage</a:t>
            </a:r>
            <a:endParaRPr lang="en-US" dirty="0" smtClean="0"/>
          </a:p>
          <a:p>
            <a:pPr lvl="0"/>
            <a:r>
              <a:rPr lang="en-US" dirty="0" err="1" smtClean="0"/>
              <a:t>Wein</a:t>
            </a:r>
            <a:endParaRPr lang="en-US" dirty="0" smtClean="0"/>
          </a:p>
          <a:p>
            <a:pPr lvl="1"/>
            <a:r>
              <a:rPr lang="en-US" dirty="0" err="1" smtClean="0"/>
              <a:t>rubinrot</a:t>
            </a:r>
            <a:endParaRPr lang="en-US" dirty="0"/>
          </a:p>
          <a:p>
            <a:pPr lvl="1"/>
            <a:r>
              <a:rPr lang="en-US" dirty="0" err="1" smtClean="0"/>
              <a:t>fruchtig</a:t>
            </a:r>
            <a:endParaRPr lang="en-US" dirty="0" smtClean="0"/>
          </a:p>
          <a:p>
            <a:pPr lvl="1"/>
            <a:r>
              <a:rPr lang="en-US" dirty="0" err="1" smtClean="0"/>
              <a:t>vollmundig</a:t>
            </a:r>
            <a:endParaRPr lang="en-US" dirty="0"/>
          </a:p>
          <a:p>
            <a:pPr lvl="1"/>
            <a:r>
              <a:rPr lang="en-US" dirty="0" err="1" smtClean="0"/>
              <a:t>Samtig</a:t>
            </a:r>
            <a:endParaRPr lang="en-US" dirty="0" smtClean="0"/>
          </a:p>
          <a:p>
            <a:pPr lvl="1"/>
            <a:r>
              <a:rPr lang="en-US" dirty="0" err="1" smtClean="0"/>
              <a:t>lange</a:t>
            </a:r>
            <a:r>
              <a:rPr lang="en-US" dirty="0" smtClean="0"/>
              <a:t> </a:t>
            </a:r>
            <a:r>
              <a:rPr lang="en-US" dirty="0" err="1" smtClean="0"/>
              <a:t>lagerfähig</a:t>
            </a:r>
            <a:endParaRPr lang="en-US" dirty="0" smtClean="0"/>
          </a:p>
        </p:txBody>
      </p:sp>
      <p:pic>
        <p:nvPicPr>
          <p:cNvPr id="16" name="Picture 16" descr="Blauburgund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5" y="2815431"/>
            <a:ext cx="2762250" cy="2095500"/>
          </a:xfrm>
        </p:spPr>
      </p:pic>
    </p:spTree>
    <p:extLst>
      <p:ext uri="{BB962C8B-B14F-4D97-AF65-F5344CB8AC3E}">
        <p14:creationId xmlns:p14="http://schemas.microsoft.com/office/powerpoint/2010/main" val="36618268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Blauer Zweigel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de-CH" dirty="0" smtClean="0"/>
              <a:t>Synonyme</a:t>
            </a:r>
          </a:p>
          <a:p>
            <a:pPr lvl="1"/>
            <a:r>
              <a:rPr lang="de-CH" dirty="0" err="1" smtClean="0"/>
              <a:t>Rotburger</a:t>
            </a:r>
            <a:r>
              <a:rPr lang="de-CH" dirty="0" smtClean="0"/>
              <a:t>, </a:t>
            </a:r>
            <a:r>
              <a:rPr lang="de-CH" dirty="0" err="1" smtClean="0"/>
              <a:t>Zweigeltrebe</a:t>
            </a:r>
            <a:r>
              <a:rPr lang="de-CH" dirty="0" smtClean="0"/>
              <a:t>, </a:t>
            </a:r>
            <a:r>
              <a:rPr lang="de-CH" dirty="0" err="1" smtClean="0"/>
              <a:t>Zweigelt</a:t>
            </a:r>
            <a:r>
              <a:rPr lang="de-CH" dirty="0" smtClean="0"/>
              <a:t> </a:t>
            </a:r>
          </a:p>
          <a:p>
            <a:pPr lvl="0"/>
            <a:r>
              <a:rPr lang="de-CH" dirty="0" smtClean="0"/>
              <a:t>Herkunft/Verbreitung</a:t>
            </a:r>
          </a:p>
          <a:p>
            <a:pPr lvl="1"/>
            <a:r>
              <a:rPr lang="de-CH" dirty="0" smtClean="0"/>
              <a:t>Neuzüchtung der Bundeslehr- und Versuchsanstalt für Wein- und Obstbau Klosterneuburg 1922</a:t>
            </a:r>
          </a:p>
          <a:p>
            <a:pPr lvl="1"/>
            <a:r>
              <a:rPr lang="de-CH" dirty="0" smtClean="0"/>
              <a:t>Kreuzung St. Laurent x Blaufränkisch</a:t>
            </a:r>
          </a:p>
          <a:p>
            <a:pPr lvl="1"/>
            <a:r>
              <a:rPr lang="de-CH" dirty="0" smtClean="0"/>
              <a:t>Burgenland und Niederösterreich</a:t>
            </a:r>
          </a:p>
          <a:p>
            <a:pPr lvl="0"/>
            <a:r>
              <a:rPr lang="de-CH" dirty="0" smtClean="0"/>
              <a:t>Charakteristik</a:t>
            </a:r>
          </a:p>
          <a:p>
            <a:pPr lvl="1"/>
            <a:r>
              <a:rPr lang="de-CH" dirty="0" smtClean="0"/>
              <a:t>genügsam hinsichtlich Boden</a:t>
            </a:r>
          </a:p>
          <a:p>
            <a:pPr lvl="1"/>
            <a:r>
              <a:rPr lang="de-CH" dirty="0" smtClean="0"/>
              <a:t>frühe bzw. mittelfrühe Lagen</a:t>
            </a:r>
          </a:p>
          <a:p>
            <a:pPr lvl="0"/>
            <a:r>
              <a:rPr lang="de-CH" dirty="0" smtClean="0"/>
              <a:t>Wein</a:t>
            </a:r>
          </a:p>
          <a:p>
            <a:pPr lvl="1"/>
            <a:r>
              <a:rPr lang="de-CH" dirty="0" err="1" smtClean="0"/>
              <a:t>Jungwein</a:t>
            </a:r>
            <a:r>
              <a:rPr lang="de-CH" dirty="0" smtClean="0"/>
              <a:t>: fruchtiges Bukett</a:t>
            </a:r>
          </a:p>
          <a:p>
            <a:pPr lvl="1"/>
            <a:r>
              <a:rPr lang="de-CH" dirty="0" smtClean="0"/>
              <a:t>mit Reife: runder und feiner</a:t>
            </a:r>
          </a:p>
        </p:txBody>
      </p:sp>
      <p:pic>
        <p:nvPicPr>
          <p:cNvPr id="15" name="Picture 16" descr="Blauer Zweigel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5" y="2815431"/>
            <a:ext cx="2762250" cy="2095500"/>
          </a:xfrm>
        </p:spPr>
      </p:pic>
    </p:spTree>
    <p:extLst>
      <p:ext uri="{BB962C8B-B14F-4D97-AF65-F5344CB8AC3E}">
        <p14:creationId xmlns:p14="http://schemas.microsoft.com/office/powerpoint/2010/main" val="109415569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Weisse</a:t>
            </a:r>
            <a:r>
              <a:rPr lang="en-US" dirty="0" smtClean="0"/>
              <a:t> </a:t>
            </a:r>
            <a:r>
              <a:rPr lang="en-US" dirty="0" err="1" smtClean="0"/>
              <a:t>Weine</a:t>
            </a:r>
            <a:r>
              <a:rPr lang="en-US" dirty="0" smtClean="0"/>
              <a:t> </a:t>
            </a:r>
            <a:r>
              <a:rPr lang="en-US" dirty="0" err="1" smtClean="0"/>
              <a:t>trocken</a:t>
            </a:r>
            <a:endParaRPr lang="de-CH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5166799"/>
              </p:ext>
            </p:extLst>
          </p:nvPr>
        </p:nvGraphicFramePr>
        <p:xfrm>
          <a:off x="457200" y="1600200"/>
          <a:ext cx="8229600" cy="3032760"/>
        </p:xfrm>
        <a:graphic>
          <a:graphicData uri="http://schemas.openxmlformats.org/drawingml/2006/table">
            <a:tbl>
              <a:tblPr bandRow="1">
                <a:tableStyleId>{37CE84F3-28C3-443E-9E96-99CF82512B78}</a:tableStyleId>
              </a:tblPr>
              <a:tblGrid>
                <a:gridCol w="2242592"/>
                <a:gridCol w="598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Grüner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Veltliner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Türk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Urgestein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Kremstal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Wachau</a:t>
                      </a:r>
                      <a:r>
                        <a:rPr lang="en-US" sz="1800" dirty="0" smtClean="0"/>
                        <a:t>),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Luvina</a:t>
                      </a:r>
                      <a:r>
                        <a:rPr lang="en-US" sz="1800" dirty="0" smtClean="0"/>
                        <a:t>, 2003</a:t>
                      </a:r>
                    </a:p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Qualitätswein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lieblich</a:t>
                      </a:r>
                      <a:r>
                        <a:rPr lang="en-US" sz="1800" dirty="0" smtClean="0"/>
                        <a:t>, 2003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Welschriesling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Kabinett</a:t>
                      </a:r>
                      <a:r>
                        <a:rPr lang="en-US" sz="1800" dirty="0" smtClean="0"/>
                        <a:t>, 2003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Neuburger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Kabinett</a:t>
                      </a:r>
                      <a:r>
                        <a:rPr lang="en-US" sz="1800" dirty="0" smtClean="0"/>
                        <a:t>, 2003</a:t>
                      </a:r>
                    </a:p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Auslese</a:t>
                      </a:r>
                      <a:r>
                        <a:rPr lang="en-US" sz="1800" dirty="0" smtClean="0"/>
                        <a:t>, 2002, «</a:t>
                      </a:r>
                      <a:r>
                        <a:rPr lang="en-US" sz="1800" dirty="0" err="1" smtClean="0"/>
                        <a:t>Diamant</a:t>
                      </a:r>
                      <a:r>
                        <a:rPr lang="en-US" sz="1800" dirty="0" smtClean="0"/>
                        <a:t>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Chardonnay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Klein, Burgenland, «Marcel», </a:t>
                      </a:r>
                      <a:r>
                        <a:rPr lang="en-US" sz="1800" dirty="0" err="1" smtClean="0"/>
                        <a:t>halbtrocken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Qualitätswein</a:t>
                      </a:r>
                      <a:r>
                        <a:rPr lang="en-US" sz="1800" dirty="0" smtClean="0"/>
                        <a:t>, 2003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Gewürztraminer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trocken</a:t>
                      </a:r>
                      <a:r>
                        <a:rPr lang="en-US" sz="1800" dirty="0" smtClean="0"/>
                        <a:t>, </a:t>
                      </a:r>
                      <a:r>
                        <a:rPr lang="en-US" sz="1800" dirty="0" err="1" smtClean="0"/>
                        <a:t>Spätlese</a:t>
                      </a:r>
                      <a:r>
                        <a:rPr lang="en-US" sz="1800" dirty="0" smtClean="0"/>
                        <a:t>, 2001</a:t>
                      </a:r>
                    </a:p>
                    <a:p>
                      <a:r>
                        <a:rPr lang="en-US" sz="1800" dirty="0" smtClean="0"/>
                        <a:t>«Die </a:t>
                      </a:r>
                      <a:r>
                        <a:rPr lang="en-US" sz="1800" dirty="0" err="1" smtClean="0"/>
                        <a:t>letzte</a:t>
                      </a:r>
                      <a:r>
                        <a:rPr lang="en-US" sz="1800" dirty="0" smtClean="0"/>
                        <a:t> Lese»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Muskat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Ottonel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Klein, Burgenland, </a:t>
                      </a:r>
                      <a:r>
                        <a:rPr lang="en-US" sz="1800" dirty="0" err="1" smtClean="0"/>
                        <a:t>Kabinett</a:t>
                      </a:r>
                      <a:r>
                        <a:rPr lang="en-US" sz="1800" dirty="0" smtClean="0"/>
                        <a:t>, 2002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6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518</Words>
  <Application>Microsoft Office PowerPoint</Application>
  <PresentationFormat>Bildschirmpräsentation (4:3)</PresentationFormat>
  <Paragraphs>161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Rebsorten in Österreich</vt:lpstr>
      <vt:lpstr>Grüner Veltliner</vt:lpstr>
      <vt:lpstr>Welschriesling</vt:lpstr>
      <vt:lpstr>Müller-Thurgau</vt:lpstr>
      <vt:lpstr>Gewürztraminer</vt:lpstr>
      <vt:lpstr>Blaufränkisch</vt:lpstr>
      <vt:lpstr>Blauburgunder</vt:lpstr>
      <vt:lpstr>Blauer Zweigel</vt:lpstr>
      <vt:lpstr>Weisse Weine trocken</vt:lpstr>
      <vt:lpstr>Rote Weine trocken</vt:lpstr>
      <vt:lpstr>Süsse Weiss- und Rotweine</vt:lpstr>
      <vt:lpstr>Quellenangaben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Rebsorten in Österreich</dc:title>
  <dc:creator>Jürg</dc:creator>
  <cp:lastModifiedBy>Jürg</cp:lastModifiedBy>
  <cp:revision>7</cp:revision>
  <dcterms:created xsi:type="dcterms:W3CDTF">2012-05-03T17:10:49Z</dcterms:created>
  <dcterms:modified xsi:type="dcterms:W3CDTF">2012-05-03T18:21:59Z</dcterms:modified>
</cp:coreProperties>
</file>