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104063" cy="10234613"/>
  <p:custShowLst>
    <p:custShow name="Einsteiger" id="0">
      <p:sldLst>
        <p:sld r:id="rId2"/>
        <p:sld r:id="rId3"/>
        <p:sld r:id="rId4"/>
        <p:sld r:id="rId6"/>
        <p:sld r:id="rId8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789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249" y="38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>
          <a:xfrm>
            <a:off x="568367" y="200922"/>
            <a:ext cx="5967330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pPr algn="ctr"/>
            <a:r>
              <a:rPr lang="de-CH" sz="2200" b="1"/>
              <a:t>Ergonomie am Bildschirmarbeitsplatz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"/>
          </p:nvPr>
        </p:nvSpPr>
        <p:spPr>
          <a:xfrm>
            <a:off x="2759891" y="9550113"/>
            <a:ext cx="3775806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pPr algn="r"/>
            <a:r>
              <a:rPr lang="de-CH" smtClean="0"/>
              <a:t>Quelle: Staatssekretariat der Wirtschaft SECO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416910"/>
      </p:ext>
    </p:extLst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r>
              <a:rPr lang="de-CH" smtClean="0"/>
              <a:t>Ergonomie am Bildschirmarbeitsplatz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A3ACBD7D-8786-4131-9429-CC35EC20638C}" type="datetimeFigureOut">
              <a:rPr lang="de-DE" smtClean="0"/>
              <a:pPr/>
              <a:t>13.01.2016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9938"/>
            <a:ext cx="5113337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2"/>
            <a:ext cx="568325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r>
              <a:rPr lang="de-CH" smtClean="0"/>
              <a:t>Quelle: Staatssekretariat der Wirtschaft SECO</a:t>
            </a:r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867B885-B373-4DD0-B79A-4D188400D6D5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6604495"/>
      </p:ext>
    </p:extLst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 smtClean="0"/>
              <a:t>Ergonomie am Bildschirmarbeitsplatz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Staatssekretariat der Wirtschaft SECO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42200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 smtClean="0"/>
              <a:t>Ergonomie am Bildschirmarbeitsplatz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Quelle: Staatssekretariat der Wirtschaft SECO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70302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 bwMode="auto"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white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1AC0-E0FD-45DA-ABDA-5E86FB2D12E5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A7415A7-5F5A-4386-AF76-2AE5FFAF81B8}" type="datetime1">
              <a:rPr lang="de-DE" smtClean="0"/>
              <a:t>13.01.2016</a:t>
            </a:fld>
            <a:endParaRPr lang="de-CH"/>
          </a:p>
        </p:txBody>
      </p:sp>
      <p:sp>
        <p:nvSpPr>
          <p:cNvPr id="11" name="Rechtec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4625E-2165-4A39-8E25-0194296A0775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 bwMode="white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12D6-D42C-4C76-A436-6FC9E91B86FC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B16AC-CE05-4372-B414-6D199E423CD8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white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BC7E5-562D-4EDD-A704-2EF6D8E67CF7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9B429-C9DE-4397-9AFD-310AD6515367}" type="datetime1">
              <a:rPr lang="de-DE" smtClean="0"/>
              <a:t>13.01.2016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52C1F-C8AD-4142-8656-910B53694AD3}" type="datetime1">
              <a:rPr lang="de-DE" smtClean="0"/>
              <a:t>13.01.2016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00063" y="1714500"/>
            <a:ext cx="3929062" cy="27146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8" name="Inhaltsplatzhalter 6"/>
          <p:cNvSpPr>
            <a:spLocks noGrp="1"/>
          </p:cNvSpPr>
          <p:nvPr>
            <p:ph sz="quarter" idx="14"/>
          </p:nvPr>
        </p:nvSpPr>
        <p:spPr>
          <a:xfrm>
            <a:off x="4786314" y="1714488"/>
            <a:ext cx="3929062" cy="27146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500063" y="4643447"/>
            <a:ext cx="8215312" cy="1714492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8E93-DEA6-4800-B3F9-E9AA0BD579FB}" type="datetime1">
              <a:rPr lang="de-DE" smtClean="0"/>
              <a:t>13.01.2016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9554D-B8A0-4E16-867C-2B58279CC84F}" type="datetime1">
              <a:rPr lang="de-DE" smtClean="0"/>
              <a:t>13.01.2016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BBBE3-2763-4576-8D82-874D0A6778E8}" type="datetime1">
              <a:rPr lang="de-DE" smtClean="0"/>
              <a:t>13.01.2016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DDFB7-31E6-47F7-8BE0-4CB901882B59}" type="datetime1">
              <a:rPr lang="de-DE" smtClean="0"/>
              <a:t>13.01.2016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2" name="Rechtec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 bwMode="white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9821C7E-F115-4B86-897A-A5D0C9CB87FA}" type="datetime1">
              <a:rPr lang="de-DE" smtClean="0"/>
              <a:t>13.01.2016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511008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6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150F807-57FE-414F-A71E-DB2AB496E0B3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Ergonomie am Bildschirmarbeitsplatz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Beleuchtung/Helligkeitsunterschied</a:t>
            </a:r>
            <a:endParaRPr lang="de-CH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 bwMode="auto">
          <a:xfrm>
            <a:off x="704797" y="1714500"/>
            <a:ext cx="351959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 bwMode="auto">
          <a:xfrm>
            <a:off x="5271570" y="1714500"/>
            <a:ext cx="295854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Keine Spiegelung von Leuchten auf Bildschirm</a:t>
            </a:r>
          </a:p>
          <a:p>
            <a:r>
              <a:rPr lang="de-CH" dirty="0" smtClean="0"/>
              <a:t>Fenster nicht vor oder hinter Bildschirm</a:t>
            </a:r>
          </a:p>
          <a:p>
            <a:r>
              <a:rPr lang="de-CH" dirty="0" smtClean="0"/>
              <a:t>Helle Bildschirmoberfläche: weniger Reflexe</a:t>
            </a:r>
          </a:p>
        </p:txBody>
      </p:sp>
      <p:sp>
        <p:nvSpPr>
          <p:cNvPr id="13" name="Multiplizieren 12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Stuhl-/Tischhöhe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tabLst>
                <a:tab pos="2506663" algn="l"/>
              </a:tabLst>
            </a:pPr>
            <a:r>
              <a:rPr lang="de-CH" dirty="0" smtClean="0"/>
              <a:t>Stuhlhöhe	ca. 90 °</a:t>
            </a:r>
            <a:br>
              <a:rPr lang="de-CH" dirty="0" smtClean="0"/>
            </a:br>
            <a:r>
              <a:rPr lang="de-CH" dirty="0" smtClean="0"/>
              <a:t>	oder Oberschenkel leicht abfallend</a:t>
            </a:r>
          </a:p>
          <a:p>
            <a:pPr>
              <a:tabLst>
                <a:tab pos="2506663" algn="l"/>
              </a:tabLst>
            </a:pPr>
            <a:r>
              <a:rPr lang="de-CH" dirty="0" smtClean="0"/>
              <a:t>Fussstütze	falls Füsse nicht am Boden</a:t>
            </a:r>
          </a:p>
          <a:p>
            <a:pPr>
              <a:tabLst>
                <a:tab pos="2506663" algn="l"/>
              </a:tabLst>
            </a:pPr>
            <a:r>
              <a:rPr lang="de-CH" dirty="0" smtClean="0"/>
              <a:t>Tischhöhe	Ellbogen = Tastaturhöhe</a:t>
            </a:r>
            <a:endParaRPr lang="de-CH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0250" y="1714500"/>
            <a:ext cx="34686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38879" y="1714500"/>
            <a:ext cx="342393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ultiplizieren 9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Zwangshaltung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Hauptblickrichtung geradeaus</a:t>
            </a:r>
          </a:p>
          <a:p>
            <a:r>
              <a:rPr lang="de-CH" dirty="0" smtClean="0"/>
              <a:t>Nützen Sie die körpergerechte Passform Ihres Stuhles aus</a:t>
            </a:r>
            <a:endParaRPr lang="de-CH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8527" y="1714500"/>
            <a:ext cx="341213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8463" y="1714500"/>
            <a:ext cx="3304761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ultiplizieren 9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3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Bildschirmhöhe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Bildschirmoberkante</a:t>
            </a:r>
            <a:br>
              <a:rPr lang="de-CH" dirty="0" smtClean="0"/>
            </a:br>
            <a:r>
              <a:rPr lang="de-CH" dirty="0" smtClean="0"/>
              <a:t>auf Augenhöhe oder leicht tiefer </a:t>
            </a:r>
            <a:endParaRPr lang="de-CH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3738" y="1714500"/>
            <a:ext cx="33417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93469" y="1762125"/>
            <a:ext cx="3714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ultiplizieren 10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4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Augenbeschwerden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Mehrmals pro Stunde auf weit entfernte Objekte blicken (am Besten ins Grüne)</a:t>
            </a:r>
          </a:p>
          <a:p>
            <a:r>
              <a:rPr lang="de-CH" dirty="0" smtClean="0"/>
              <a:t>Bei Augenproblemen kontaktieren Sie Ihren Augenarzt</a:t>
            </a:r>
            <a:endParaRPr lang="de-CH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5306" y="1790700"/>
            <a:ext cx="38385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22031" y="1781175"/>
            <a:ext cx="38576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Multiplizieren 8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5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Pause/Bewegung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tabLst>
                <a:tab pos="4300538" algn="l"/>
              </a:tabLst>
            </a:pPr>
            <a:r>
              <a:rPr lang="de-CH" dirty="0" smtClean="0"/>
              <a:t>Wichtigste Vorbeugungsmassnahme gegen Haltungsbeschwerden</a:t>
            </a:r>
            <a:br>
              <a:rPr lang="de-CH" dirty="0" smtClean="0"/>
            </a:br>
            <a:r>
              <a:rPr lang="de-CH" dirty="0" smtClean="0"/>
              <a:t>	</a:t>
            </a:r>
            <a:r>
              <a:rPr lang="de-CH" dirty="0" smtClean="0">
                <a:sym typeface="Wingdings" pitchFamily="2" charset="2"/>
              </a:rPr>
              <a:t> </a:t>
            </a:r>
            <a:r>
              <a:rPr lang="de-CH" dirty="0" smtClean="0"/>
              <a:t>Bewegung</a:t>
            </a:r>
            <a:endParaRPr lang="de-CH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4831" y="1843087"/>
            <a:ext cx="38195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98231" y="1828800"/>
            <a:ext cx="37052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Multiplizieren 8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6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88</Words>
  <Application>Microsoft Office PowerPoint</Application>
  <PresentationFormat>Bildschirmpräsentation (4:3)</PresentationFormat>
  <Paragraphs>29</Paragraphs>
  <Slides>7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1</vt:i4>
      </vt:variant>
    </vt:vector>
  </HeadingPairs>
  <TitlesOfParts>
    <vt:vector size="15" baseType="lpstr">
      <vt:lpstr>Arial</vt:lpstr>
      <vt:lpstr>Calibri</vt:lpstr>
      <vt:lpstr>Corbel</vt:lpstr>
      <vt:lpstr>Wingdings</vt:lpstr>
      <vt:lpstr>Wingdings 2</vt:lpstr>
      <vt:lpstr>Wingdings 3</vt:lpstr>
      <vt:lpstr>Modul</vt:lpstr>
      <vt:lpstr>Ergonomie am Bildschirmarbeitsplatz</vt:lpstr>
      <vt:lpstr>Beleuchtung/Helligkeitsunterschied</vt:lpstr>
      <vt:lpstr>Stuhl-/Tischhöhe</vt:lpstr>
      <vt:lpstr>Zwangshaltung</vt:lpstr>
      <vt:lpstr>Bildschirmhöhe</vt:lpstr>
      <vt:lpstr>Augenbeschwerden</vt:lpstr>
      <vt:lpstr>Pause/Bewegung</vt:lpstr>
      <vt:lpstr>Einsteiger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Ergonomie</dc:title>
  <dc:creator>Jürg Lippuner</dc:creator>
  <cp:lastModifiedBy>Jürg Lippuner</cp:lastModifiedBy>
  <cp:revision>18</cp:revision>
  <cp:lastPrinted>2016-01-13T07:30:50Z</cp:lastPrinted>
  <dcterms:created xsi:type="dcterms:W3CDTF">2008-05-21T12:11:45Z</dcterms:created>
  <dcterms:modified xsi:type="dcterms:W3CDTF">2016-01-13T07:37:35Z</dcterms:modified>
</cp:coreProperties>
</file>