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7104063" cy="10234613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4" autoAdjust="0"/>
  </p:normalViewPr>
  <p:slideViewPr>
    <p:cSldViewPr>
      <p:cViewPr varScale="1">
        <p:scale>
          <a:sx n="101" d="100"/>
          <a:sy n="101" d="100"/>
        </p:scale>
        <p:origin x="183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924" y="-90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052285" y="255865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pPr algn="ctr"/>
            <a:r>
              <a:rPr lang="de-CH" sz="2600" b="1"/>
              <a:t>Die Schweiz</a:t>
            </a:r>
            <a:endParaRPr lang="de-CH" sz="2600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2210153" y="9467017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pPr algn="ctr"/>
            <a:fld id="{ACFFDCF6-2BFF-4454-B854-9E31123E5BEF}" type="slidenum">
              <a:rPr lang="de-CH" sz="1700"/>
              <a:pPr algn="ctr"/>
              <a:t>‹Nr.›</a:t>
            </a:fld>
            <a:endParaRPr lang="de-CH" sz="1700"/>
          </a:p>
        </p:txBody>
      </p:sp>
    </p:spTree>
    <p:extLst>
      <p:ext uri="{BB962C8B-B14F-4D97-AF65-F5344CB8AC3E}">
        <p14:creationId xmlns:p14="http://schemas.microsoft.com/office/powerpoint/2010/main" val="3092632768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r>
              <a:rPr lang="en-US"/>
              <a:t>Die Schweiz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CB4E0E19-35B6-454E-B603-F26BCB966DDA}" type="datetime1">
              <a:rPr lang="de-CH" smtClean="0"/>
              <a:t>20.11.2021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55A5A28D-BDB6-46FF-A1EF-D3D59E3A726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35328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/>
              <a:t>Die Schweiz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300" dirty="0"/>
              <a:t>Fügen Sie eine Bild mit einem der Punkte ein, in Ihrem Land von Interesse sind.</a:t>
            </a:r>
            <a:endParaRPr lang="de-DE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/>
              <a:t>Die Schweiz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300" dirty="0"/>
              <a:t>Fügen Sie eine Karte des Lands ein.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/>
              <a:t>Die Schweiz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300" dirty="0"/>
              <a:t>Fügen Sie ein Bild von einem geografischen Merkmal Ihres Lands ein.</a:t>
            </a:r>
            <a:endParaRPr lang="de-DE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/>
              <a:t>Die Schweiz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300" dirty="0"/>
              <a:t>Fügen Sie ein Bild einer Jahreszeit Ihres Lands ein.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/>
              <a:t>Die Schweiz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300" dirty="0"/>
              <a:t>Fügen Sie ein Bild eines in Ihrem Land vorkommenden Tiers oder einer Pflanze ein.</a:t>
            </a:r>
            <a:endParaRPr lang="de-DE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/>
              <a:t>Die Schweiz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300" dirty="0"/>
              <a:t>Fügen Sie der Zeitskala die wichtigsten Ereignisse in der Geschichte des Lands hinzu.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/>
              <a:t>Die Schweiz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300" dirty="0"/>
              <a:t>Fügen Sie ein Bild ein, mit dem ein Brauch oder eine Tradition veranschaulicht wird.</a:t>
            </a:r>
            <a:endParaRPr lang="de-DE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/>
              <a:t>Die Schweiz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300" dirty="0"/>
              <a:t>Fügen Sie ein Bild des Staatsoberhaupts Ihres Lands ein.</a:t>
            </a:r>
            <a:endParaRPr lang="de-DE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/>
              <a:t>Die Schweiz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300" dirty="0"/>
              <a:t>Fügen Sie ein Bild ein, mit dem ein Teil der Wirtschaft des Lands veranschaulicht wird.</a:t>
            </a:r>
            <a:endParaRPr lang="de-DE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/>
              <a:t>Die Schweiz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ctangle 6"/>
          <p:cNvPicPr>
            <a:picLocks noChangeAspect="1"/>
          </p:cNvPicPr>
          <p:nvPr userDrawn="1"/>
        </p:nvPicPr>
        <p:blipFill>
          <a:blip r:embed="rId2"/>
          <a:srcRect t="23810"/>
          <a:stretch>
            <a:fillRect/>
          </a:stretch>
        </p:blipFill>
        <p:spPr>
          <a:xfrm>
            <a:off x="1292" y="1981200"/>
            <a:ext cx="9144000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 userDrawn="1"/>
        </p:nvSpPr>
        <p:spPr>
          <a:xfrm>
            <a:off x="1292" y="2362200"/>
            <a:ext cx="9144000" cy="4495800"/>
          </a:xfrm>
          <a:prstGeom prst="rect">
            <a:avLst/>
          </a:prstGeom>
          <a:solidFill>
            <a:schemeClr val="accent2">
              <a:shade val="75000"/>
              <a:alpha val="90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92" y="1323975"/>
            <a:ext cx="9144000" cy="609600"/>
          </a:xfrm>
          <a:prstGeom prst="rect">
            <a:avLst/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166" y="1933575"/>
            <a:ext cx="9144000" cy="457200"/>
          </a:xfrm>
          <a:prstGeom prst="rect">
            <a:avLst/>
          </a:prstGeom>
          <a:solidFill>
            <a:schemeClr val="accent6">
              <a:shade val="10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666750"/>
          </a:xfrm>
        </p:spPr>
        <p:txBody>
          <a:bodyPr/>
          <a:lstStyle>
            <a:lvl1pPr algn="ctr">
              <a:defRPr sz="3600" cap="all" baseline="0">
                <a:effectLst>
                  <a:outerShdw blurRad="254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09775"/>
            <a:ext cx="7772400" cy="381000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  <a:effectLst>
                  <a:outerShdw blurRad="254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22AB1-7C13-4887-AB70-15D65613F3CC}" type="datetime1">
              <a:rPr lang="de-DE" smtClean="0"/>
              <a:t>20.11.2021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Ihr Heimatland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ereichstitel">
    <p:bg>
      <p:bgPr>
        <a:solidFill>
          <a:schemeClr val="accent6">
            <a:shade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0" y="1371600"/>
            <a:ext cx="9144000" cy="5257800"/>
            <a:chOff x="0" y="228600"/>
            <a:chExt cx="9144000" cy="64008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28600"/>
              <a:ext cx="9144000" cy="6400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Rectangle 7"/>
            <p:cNvSpPr/>
            <p:nvPr/>
          </p:nvSpPr>
          <p:spPr>
            <a:xfrm>
              <a:off x="0" y="228600"/>
              <a:ext cx="9144000" cy="6400800"/>
            </a:xfrm>
            <a:prstGeom prst="rect">
              <a:avLst/>
            </a:prstGeom>
            <a:solidFill>
              <a:schemeClr val="accent2">
                <a:shade val="50000"/>
                <a:alpha val="93000"/>
              </a:schemeClr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228600"/>
              <a:ext cx="9144000" cy="6199632"/>
            </a:xfrm>
            <a:prstGeom prst="rect">
              <a:avLst/>
            </a:prstGeom>
            <a:gradFill>
              <a:gsLst>
                <a:gs pos="66000">
                  <a:schemeClr val="accent3">
                    <a:alpha val="79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ln w="25400" cap="rnd" cmpd="sng" algn="ctr">
              <a:noFill/>
              <a:prstDash val="solid"/>
            </a:ln>
            <a:effectLst/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371600"/>
            <a:ext cx="7772400" cy="685800"/>
          </a:xfrm>
        </p:spPr>
        <p:txBody>
          <a:bodyPr anchor="b" anchorCtr="0"/>
          <a:lstStyle>
            <a:lvl1pPr algn="l">
              <a:defRPr sz="3600" b="0" cap="all" baseline="0">
                <a:effectLst>
                  <a:outerShdw blurRad="254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2057400"/>
            <a:ext cx="7772400" cy="1042987"/>
          </a:xfrm>
        </p:spPr>
        <p:txBody>
          <a:bodyPr anchor="t" anchorCtr="0"/>
          <a:lstStyle>
            <a:lvl1pPr marL="0" indent="0">
              <a:buNone/>
              <a:defRPr sz="1600">
                <a:solidFill>
                  <a:schemeClr val="accent6">
                    <a:shade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4B64B-7954-4C13-97AA-04A328431DAA}" type="datetime1">
              <a:rPr lang="de-DE" smtClean="0"/>
              <a:t>20.11.2021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Ihr Heimatland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7A104-B606-479A-A983-EB7D53710B4F}" type="datetime1">
              <a:rPr lang="de-DE" smtClean="0"/>
              <a:t>20.11.2021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Ihr Heimatland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11B4-5490-4109-8439-AB431A670D5C}" type="datetime1">
              <a:rPr lang="de-DE" smtClean="0"/>
              <a:t>20.11.2021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Ihr Heimatland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928EC-9432-43E6-A836-4B87414C0F98}" type="datetime1">
              <a:rPr lang="de-DE" smtClean="0"/>
              <a:t>20.11.2021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Ihr Heimatland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eib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C44E-5774-48A1-86D2-487D7BFCE5DD}" type="datetime1">
              <a:rPr lang="de-DE" smtClean="0"/>
              <a:t>20.11.2021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Ihr Heimatland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eib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0BA4-94A0-49DD-8A86-E45A0B787483}" type="datetime1">
              <a:rPr lang="de-DE" smtClean="0"/>
              <a:t>20.11.2021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Ihr Heimatland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accent6">
                <a:shade val="10000"/>
              </a:schemeClr>
            </a:solidFill>
            <a:ln w="25400" cap="rnd" cmpd="sng" algn="ctr">
              <a:noFill/>
              <a:prstDash val="solid"/>
            </a:ln>
            <a:effectLst/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pic>
          <p:nvPicPr>
            <p:cNvPr id="13" name="Rectangle 12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0" y="228600"/>
              <a:ext cx="9144000" cy="6400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Rectangle 13"/>
            <p:cNvSpPr/>
            <p:nvPr/>
          </p:nvSpPr>
          <p:spPr>
            <a:xfrm>
              <a:off x="0" y="228600"/>
              <a:ext cx="9144000" cy="6400800"/>
            </a:xfrm>
            <a:prstGeom prst="rect">
              <a:avLst/>
            </a:prstGeom>
            <a:solidFill>
              <a:schemeClr val="accent2">
                <a:shade val="50000"/>
                <a:alpha val="90000"/>
              </a:schemeClr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1371601"/>
              <a:ext cx="9144000" cy="5057775"/>
            </a:xfrm>
            <a:prstGeom prst="rect">
              <a:avLst/>
            </a:prstGeom>
            <a:gradFill>
              <a:gsLst>
                <a:gs pos="66000">
                  <a:schemeClr val="accent3">
                    <a:alpha val="79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ln w="25400" cap="rnd" cmpd="sng" algn="ctr">
              <a:noFill/>
              <a:prstDash val="solid"/>
            </a:ln>
            <a:effectLst/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227013"/>
            <a:ext cx="7391400" cy="1143000"/>
          </a:xfrm>
          <a:prstGeom prst="rect">
            <a:avLst/>
          </a:prstGeom>
        </p:spPr>
        <p:txBody>
          <a:bodyPr vert="horz" rtlCol="0" anchor="b" anchorCtr="0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14476"/>
            <a:ext cx="8229600" cy="4611688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446837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2E30A96-A122-4A7E-B2A1-75D6E0753D76}" type="datetime1">
              <a:rPr lang="de-DE" smtClean="0"/>
              <a:t>20.11.2021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29376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Ihr Heimatland</a:t>
            </a:r>
          </a:p>
        </p:txBody>
      </p:sp>
      <p:pic>
        <p:nvPicPr>
          <p:cNvPr id="1026" name="Picture 2" descr="J:\Documents\_IKA\Modul_202\Probepruefung100\weltkugel.jpg"/>
          <p:cNvPicPr>
            <a:picLocks noChangeArrowheads="1"/>
          </p:cNvPicPr>
          <p:nvPr/>
        </p:nvPicPr>
        <p:blipFill>
          <a:blip r:embed="rId12" cstate="print">
            <a:clrChange>
              <a:clrFrom>
                <a:srgbClr val="FEFFD5"/>
              </a:clrFrom>
              <a:clrTo>
                <a:srgbClr val="FEFFD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9" y="228600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4800" y="586037"/>
            <a:ext cx="5334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fld id="{62D56ECA-4C16-4208-B374-27591EF545A3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>
    <p:circle/>
  </p:transition>
  <p:hf hdr="0"/>
  <p:txStyles>
    <p:titleStyle>
      <a:lvl1pPr algn="l" rtl="0" eaLnBrk="1" latinLnBrk="0" hangingPunct="1">
        <a:spcBef>
          <a:spcPct val="0"/>
        </a:spcBef>
        <a:buNone/>
        <a:defRPr sz="3600" kern="1200" cap="all" baseline="0">
          <a:solidFill>
            <a:schemeClr val="bg1"/>
          </a:solidFill>
          <a:effectLst>
            <a:outerShdw blurRad="254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noProof="0" dirty="0"/>
              <a:t>Schweiz</a:t>
            </a: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/>
              <a:t>Jürg Lippuner| dito| hoch</a:t>
            </a:r>
          </a:p>
        </p:txBody>
      </p:sp>
    </p:spTree>
    <p:extLst>
      <p:ext uri="{BB962C8B-B14F-4D97-AF65-F5344CB8AC3E}">
        <p14:creationId xmlns:p14="http://schemas.microsoft.com/office/powerpoint/2010/main" val="2052725582"/>
      </p:ext>
    </p:extLst>
  </p:cSld>
  <p:clrMapOvr>
    <a:masterClrMapping/>
  </p:clrMapOvr>
  <p:transition advTm="60000">
    <p:circl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Tourismus in Ihrem Land</a:t>
            </a: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noProof="0"/>
              <a:t>Berichten Sie von den Sehenswürdigkeiten in dem Land, die Besucher aus anderen Ländern anziehen.</a:t>
            </a:r>
            <a:endParaRPr lang="de-DE" noProof="0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84DF-FB0C-43DD-8370-57DDB36A4271}" type="datetime1">
              <a:rPr lang="de-DE" smtClean="0"/>
              <a:t>20.11.2021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Ihr Heimatland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136749"/>
      </p:ext>
    </p:extLst>
  </p:cSld>
  <p:clrMapOvr>
    <a:masterClrMapping/>
  </p:clrMapOvr>
  <p:transition advTm="60000"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Wo befindet sich Ihr Land</a:t>
            </a: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noProof="0" dirty="0"/>
              <a:t>Kontinent</a:t>
            </a:r>
            <a:br>
              <a:rPr lang="de-DE" noProof="0" dirty="0"/>
            </a:br>
            <a:r>
              <a:rPr lang="de-DE" noProof="0" dirty="0"/>
              <a:t>Europa</a:t>
            </a:r>
          </a:p>
          <a:p>
            <a:r>
              <a:rPr lang="de-DE" noProof="0" dirty="0"/>
              <a:t>Nachbarländer</a:t>
            </a:r>
          </a:p>
          <a:p>
            <a:pPr lvl="1"/>
            <a:r>
              <a:rPr lang="de-DE" dirty="0"/>
              <a:t>Deutschland</a:t>
            </a:r>
          </a:p>
          <a:p>
            <a:pPr lvl="1"/>
            <a:r>
              <a:rPr lang="de-DE" noProof="0" dirty="0"/>
              <a:t>Frankreich</a:t>
            </a:r>
          </a:p>
          <a:p>
            <a:pPr lvl="1"/>
            <a:r>
              <a:rPr lang="de-DE" dirty="0"/>
              <a:t>Italien</a:t>
            </a:r>
          </a:p>
          <a:p>
            <a:pPr lvl="1"/>
            <a:r>
              <a:rPr lang="de-DE" dirty="0"/>
              <a:t>Liechtenstein</a:t>
            </a:r>
          </a:p>
          <a:p>
            <a:pPr lvl="1"/>
            <a:r>
              <a:rPr lang="de-DE" noProof="0" dirty="0"/>
              <a:t>Österreich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470B3-1803-4A57-86E0-1DDCD0FA6F4F}" type="datetime1">
              <a:rPr lang="de-DE" smtClean="0"/>
              <a:t>20.11.2021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Ihr Heimatland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376646"/>
      </p:ext>
    </p:extLst>
  </p:cSld>
  <p:clrMapOvr>
    <a:masterClrMapping/>
  </p:clrMapOvr>
  <p:transition advTm="60000"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noProof="0"/>
              <a:t>Geografische Merkmale Ihres Lands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noProof="0" dirty="0"/>
              <a:t>Gewässer</a:t>
            </a:r>
          </a:p>
          <a:p>
            <a:pPr lvl="1"/>
            <a:r>
              <a:rPr lang="de-DE" dirty="0" err="1"/>
              <a:t>Walensee</a:t>
            </a:r>
            <a:endParaRPr lang="de-DE" dirty="0"/>
          </a:p>
          <a:p>
            <a:pPr lvl="1"/>
            <a:r>
              <a:rPr lang="de-DE" dirty="0"/>
              <a:t>Bodensee</a:t>
            </a:r>
          </a:p>
          <a:p>
            <a:pPr lvl="1"/>
            <a:r>
              <a:rPr lang="de-DE" dirty="0"/>
              <a:t>Rhein</a:t>
            </a:r>
          </a:p>
          <a:p>
            <a:r>
              <a:rPr lang="de-DE" dirty="0"/>
              <a:t>Gebirge</a:t>
            </a:r>
          </a:p>
          <a:p>
            <a:pPr lvl="1"/>
            <a:r>
              <a:rPr lang="de-DE" dirty="0" err="1"/>
              <a:t>Pizol</a:t>
            </a:r>
            <a:endParaRPr lang="de-DE" dirty="0"/>
          </a:p>
          <a:p>
            <a:pPr lvl="1"/>
            <a:r>
              <a:rPr lang="de-DE" dirty="0"/>
              <a:t>Churfirsten</a:t>
            </a:r>
          </a:p>
          <a:p>
            <a:pPr lvl="1"/>
            <a:r>
              <a:rPr lang="de-DE" dirty="0" err="1"/>
              <a:t>Alvierkette</a:t>
            </a:r>
            <a:endParaRPr lang="de-DE" dirty="0"/>
          </a:p>
          <a:p>
            <a:pPr lvl="1"/>
            <a:r>
              <a:rPr lang="de-DE" dirty="0"/>
              <a:t>Kreuzberge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07ED-14C4-467D-9514-439615808A62}" type="datetime1">
              <a:rPr lang="de-DE" smtClean="0"/>
              <a:t>20.11.2021</a:t>
            </a:fld>
            <a:endParaRPr lang="en-US"/>
          </a:p>
        </p:txBody>
      </p:sp>
      <p:pic>
        <p:nvPicPr>
          <p:cNvPr id="16386" name="Picture 2" descr="http://www.walensee.org/Portals/_Rainbow/Album/10282mffc867d3-0dd3-4a9b-abb4-d65bda861af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Ihr Heimatland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970999"/>
      </p:ext>
    </p:extLst>
  </p:cSld>
  <p:clrMapOvr>
    <a:masterClrMapping/>
  </p:clrMapOvr>
  <p:transition advTm="60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243 -0.47314 C -0.29514 -0.48287 -0.28524 -0.48148 -0.27552 -0.4824 C -0.2599 -0.48564 -0.24497 -0.4912 -0.22917 -0.49328 C -0.2151 -0.49282 -0.20122 -0.49282 -0.18715 -0.49189 C -0.1724 -0.49097 -0.15781 -0.47777 -0.14427 -0.47152 C -0.11892 -0.4456 -0.09097 -0.4331 -0.06285 -0.41435 C -0.05 -0.40578 -0.03854 -0.39676 -0.02448 -0.39259 C -0.0217 -0.39004 -0.01944 -0.38657 -0.01632 -0.38472 C -0.01076 -0.38125 0.00122 -0.37708 0.00122 -0.37708 C 0.00816 -0.3699 0.01615 -0.36551 0.02326 -0.35856 C 0.03785 -0.34444 0.05226 -0.32916 0.0651 -0.31203 C 0.06997 -0.2949 0.06354 -0.31412 0.07448 -0.2949 C 0.07899 -0.28703 0.08281 -0.27824 0.08715 -0.27014 C 0.09045 -0.26389 0.08941 -0.26203 0.09184 -0.25463 C 0.09809 -0.23518 0.10365 -0.21851 0.10573 -0.19722 C 0.10538 -0.17754 0.10816 -0.15694 0.10347 -0.13819 C 0.09705 -0.11296 0.08472 -0.09398 0.07326 -0.07314 C 0.05868 -0.04652 0.0441 -0.01782 0.02448 0.00278 C 0.01476 0.01297 0.00399 0.02107 -0.00608 0.03079 C -0.01997 0.04422 -0.03438 0.06297 -0.05 0.07246 C -0.06701 0.08287 -0.08524 0.09144 -0.10243 0.10209 C -0.12969 0.11875 -0.16007 0.12871 -0.18958 0.13449 C -0.19427 0.13542 -0.19878 0.13704 -0.20347 0.13774 C -0.21319 0.13912 -0.23264 0.14074 -0.23264 0.14074 C -0.25469 0.14028 -0.27674 0.14051 -0.29878 0.13912 C -0.32014 0.13797 -0.34392 0.1213 -0.36163 0.10672 C -0.36892 0.1007 -0.36823 0.09769 -0.37552 0.08959 C -0.38299 0.08125 -0.38993 0.08218 -0.39531 0.06783 C -0.40208 0.05 -0.39861 0.05695 -0.40469 0.0463 C -0.41076 0.02524 -0.41997 0.00625 -0.42448 -0.01574 C -0.42639 -0.04236 -0.42639 -0.07199 -0.42101 -0.09791 C -0.41684 -0.11828 -0.40816 -0.13842 -0.40122 -0.15694 C -0.39566 -0.17199 -0.39219 -0.18865 -0.38611 -0.20347 C -0.37899 -0.22106 -0.37014 -0.23426 -0.36163 -0.25 C -0.35556 -0.26111 -0.35191 -0.27407 -0.34306 -0.2824 C -0.33733 -0.28773 -0.33142 -0.2912 -0.32552 -0.29652 C -0.27066 -0.2949 -0.23142 -0.29421 -0.18368 -0.25764 C -0.18142 -0.25578 -0.18003 -0.25231 -0.17795 -0.25 C -0.17361 -0.2449 -0.16736 -0.24236 -0.16389 -0.23588 C -0.1592 -0.22731 -0.15677 -0.22014 -0.15122 -0.21273 C -0.14931 -0.20254 -0.14444 -0.19444 -0.14184 -0.18472 C -0.13819 -0.17106 -0.13715 -0.16088 -0.13611 -0.14606 C -0.13646 -0.12754 -0.13333 -0.08055 -0.1408 -0.05463 C -0.14444 -0.04213 -0.15781 -0.01041 -0.16389 -0.00347 C -0.16997 0.00348 -0.17274 0.00625 -0.17795 0.01366 C -0.20868 0.05834 -0.24549 0.0875 -0.28021 0.12524 C -0.28299 0.13241 -0.2908 0.14537 -0.2908 0.14537 C -0.29149 0.14838 -0.29201 0.15162 -0.29306 0.15463 C -0.29392 0.15695 -0.29601 0.15834 -0.29653 0.16088 C -0.29757 0.16644 -0.29722 0.17223 -0.29774 0.17801 C -0.29896 0.19098 -0.30104 0.20371 -0.30243 0.21667 C -0.30208 0.23519 -0.30226 0.25394 -0.30122 0.27246 C -0.3 0.29352 -0.28854 0.31459 -0.28021 0.33149 C -0.2783 0.33542 -0.27743 0.34005 -0.27552 0.34399 C -0.2599 0.37408 -0.23976 0.39491 -0.21753 0.41528 C -0.20174 0.42963 -0.18385 0.44167 -0.1651 0.44769 C -0.16215 0.44861 -0.15903 0.44885 -0.1559 0.44931 C -0.14931 0.45047 -0.13611 0.45232 -0.13611 0.45232 C -0.10503 0.45139 -0.0816 0.45047 -0.05243 0.44306 C -0.04965 0.44144 -0.04688 0.44028 -0.04427 0.43843 C -0.04063 0.43611 -0.03733 0.43311 -0.03385 0.43079 C -0.02361 0.42454 -0.01267 0.42084 -0.00347 0.41204 C 0.01024 0.39885 0.02292 0.38357 0.03611 0.36875 C 0.04705 0.35625 0.05885 0.3426 0.06736 0.32686 C 0.07465 0.31343 0.0809 0.29838 0.08837 0.28496 C 0.09462 0.25926 0.1059 0.23704 0.11042 0.21065 C 0.11198 0.20139 0.11285 0.19213 0.11389 0.18264 C 0.11458 0.17639 0.11632 0.16412 0.11632 0.16412 C 0.11597 0.14885 0.1184 0.09954 0.10816 0.08033 C 0.10382 0.07223 0.09878 0.06482 0.0941 0.05695 C 0.08889 0.04815 0.08385 0.03774 0.07552 0.0338 C 0.07257 0.03056 0.07049 0.02593 0.06736 0.02292 C 0.06562 0.0213 0.06337 0.0213 0.06163 0.01991 C 0.05087 0.01204 0.03941 0.00232 0.02674 0.00116 C 0.01788 0.00047 -3.05556E-6 -0.00023 -3.05556E-6 -0.00023 " pathEditMode="relative" ptsTypes="ffffffffffffffffffffffffffffffffffffffffffffffffffffffffffffffffffffffffffA">
                                      <p:cBhvr>
                                        <p:cTn id="51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Klima in Ihrem Land</a:t>
            </a: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noProof="0" dirty="0"/>
              <a:t>Berichten Sie über das typische Wettergeschehen im Land im Laufe des Kalenderjahrs.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C016F-A03C-4E75-9AA2-66F535F4B942}" type="datetime1">
              <a:rPr lang="de-DE" smtClean="0"/>
              <a:t>20.11.2021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Ihr Heimatland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600764"/>
      </p:ext>
    </p:extLst>
  </p:cSld>
  <p:clrMapOvr>
    <a:masterClrMapping/>
  </p:clrMapOvr>
  <p:transition advTm="60000"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Umwelt in Ihrem Land</a:t>
            </a: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noProof="0"/>
              <a:t>Beschreiben Sie einige der einheimischen Tiere und Pflanzen des Landes.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CC59-A90B-4C35-A705-DC56CE470D32}" type="datetime1">
              <a:rPr lang="de-DE" smtClean="0"/>
              <a:t>20.11.2021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Ihr Heimatland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216895"/>
      </p:ext>
    </p:extLst>
  </p:cSld>
  <p:clrMapOvr>
    <a:masterClrMapping/>
  </p:clrMapOvr>
  <p:transition advTm="60000"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Geschichte Ihres Lands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14475"/>
          <a:ext cx="8305800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sz="1800" b="1" kern="1200" noProof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von Ereignis 1</a:t>
                      </a:r>
                      <a:endParaRPr lang="de-DE" sz="1600" noProof="0"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kern="1200" noProof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von Ereignis 2</a:t>
                      </a:r>
                      <a:endParaRPr lang="de-DE" sz="1400" b="1" kern="1200" noProof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kern="1200" noProof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von Ereignis 3</a:t>
                      </a:r>
                      <a:endParaRPr lang="de-DE" sz="1400" b="1" kern="1200" noProof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kern="1200" noProof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von Ereignis 4</a:t>
                      </a:r>
                      <a:endParaRPr lang="de-DE" sz="1400" b="1" kern="1200" noProof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kern="1200" noProof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von Ereignis 5</a:t>
                      </a:r>
                      <a:endParaRPr lang="de-DE" sz="1400" b="1" kern="1200" noProof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kern="1200" noProof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von Ereignis 6</a:t>
                      </a:r>
                      <a:endParaRPr lang="de-DE" sz="1400" b="1" kern="1200" noProof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600" kern="1200" baseline="0" noProof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1. Datum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600" kern="1200" baseline="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Datum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noProof="0">
                          <a:latin typeface="+mj-lt"/>
                        </a:rPr>
                        <a:t>3</a:t>
                      </a:r>
                      <a:r>
                        <a:rPr lang="de-DE" sz="1600" kern="1200" baseline="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Datum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600" noProof="0">
                          <a:latin typeface="+mj-lt"/>
                        </a:rPr>
                        <a:t>4</a:t>
                      </a:r>
                      <a:r>
                        <a:rPr lang="de-DE" sz="1600" kern="1200" baseline="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Datum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600" noProof="0">
                          <a:latin typeface="+mj-lt"/>
                        </a:rPr>
                        <a:t>5</a:t>
                      </a:r>
                      <a:r>
                        <a:rPr lang="de-DE" sz="1600" kern="1200" baseline="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Datum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600" noProof="0">
                          <a:latin typeface="+mj-lt"/>
                        </a:rPr>
                        <a:t>6</a:t>
                      </a:r>
                      <a:r>
                        <a:rPr lang="de-DE" sz="1600" kern="1200" baseline="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Datum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400" kern="1200" noProof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Beschreibung des Ereignisses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400" kern="1200" noProof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Beschreibung des Ereignisses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400" kern="1200" noProof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Beschreibung des Ereignisses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400" kern="1200" noProof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Beschreibung des Ereignisses</a:t>
                      </a:r>
                    </a:p>
                    <a:p>
                      <a:endParaRPr lang="de-DE" sz="1400" kern="12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400" kern="1200" noProof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Beschreibung des Ereignisses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400" kern="1200" noProof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Beschreibung des Ereignisses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73066-727B-49B5-A286-C091B814FBFB}" type="datetime1">
              <a:rPr lang="de-DE" smtClean="0"/>
              <a:t>20.11.2021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Ihr Heimatland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086573"/>
      </p:ext>
    </p:extLst>
  </p:cSld>
  <p:clrMapOvr>
    <a:masterClrMapping/>
  </p:clrMapOvr>
  <p:transition advTm="60000"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Bräuche und Traditionen</a:t>
            </a: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noProof="0"/>
              <a:t>Berichten Sie von den wichtigsten Bräuchen und Traditionen des Lands. Erläutern Sie, wer feiert und wann gefeiert wird.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2829-1BE5-44F9-ABF8-318FA24F0BF0}" type="datetime1">
              <a:rPr lang="de-DE" smtClean="0"/>
              <a:t>20.11.2021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Ihr Heimatland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064718"/>
      </p:ext>
    </p:extLst>
  </p:cSld>
  <p:clrMapOvr>
    <a:masterClrMapping/>
  </p:clrMapOvr>
  <p:transition advTm="60000">
    <p:circl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Regierung Ihres Lands</a:t>
            </a: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noProof="0"/>
              <a:t>Erläutern Sie die Verfahren zu Gesetzgebung und Gesetzesänderung. Beschreiben Sie, wie die Regierung bestimmt wird.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F9DF5-87A0-4952-A48B-5875C7C50EC0}" type="datetime1">
              <a:rPr lang="de-DE" smtClean="0"/>
              <a:t>20.11.2021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Ihr Heimatland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187580"/>
      </p:ext>
    </p:extLst>
  </p:cSld>
  <p:clrMapOvr>
    <a:masterClrMapping/>
  </p:clrMapOvr>
  <p:transition advTm="60000">
    <p:circl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Wirtschaft Ihres Lands</a:t>
            </a: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noProof="0"/>
              <a:t>Erläutern Sie, welche Waren und Dienstleistungen in dem Land produziert und angeboten werden. Wie erfüllen die Einwohner ihre Bedürfnisse und die ihrer Familie?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9AD0D-A85C-4D68-8C92-977D2E81E1D8}" type="datetime1">
              <a:rPr lang="de-DE" smtClean="0"/>
              <a:t>20.11.2021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Ihr Heimatland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38500"/>
      </p:ext>
    </p:extLst>
  </p:cSld>
  <p:clrMapOvr>
    <a:masterClrMapping/>
  </p:clrMapOvr>
  <p:transition advTm="60000">
    <p:circle/>
  </p:transition>
</p:sld>
</file>

<file path=ppt/theme/theme1.xml><?xml version="1.0" encoding="utf-8"?>
<a:theme xmlns:a="http://schemas.openxmlformats.org/drawingml/2006/main" name="Land_Loesung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Larissa3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accent3"/>
        </a:solidFill>
        <a:ln w="25400" cap="rnd" cmpd="sng" algn="ctr">
          <a:noFill/>
          <a:prstDash val="solid"/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Land_Loesung</Template>
  <TotalTime>0</TotalTime>
  <Words>408</Words>
  <Application>Microsoft Office PowerPoint</Application>
  <PresentationFormat>Bildschirmpräsentation (4:3)</PresentationFormat>
  <Paragraphs>107</Paragraphs>
  <Slides>10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3" baseType="lpstr">
      <vt:lpstr>Arial</vt:lpstr>
      <vt:lpstr>Calibri</vt:lpstr>
      <vt:lpstr>Land_Loesung</vt:lpstr>
      <vt:lpstr>Schweiz</vt:lpstr>
      <vt:lpstr>Wo befindet sich Ihr Land</vt:lpstr>
      <vt:lpstr>Geografische Merkmale Ihres Lands</vt:lpstr>
      <vt:lpstr>Klima in Ihrem Land</vt:lpstr>
      <vt:lpstr>Umwelt in Ihrem Land</vt:lpstr>
      <vt:lpstr>Geschichte Ihres Lands</vt:lpstr>
      <vt:lpstr>Bräuche und Traditionen</vt:lpstr>
      <vt:lpstr>Regierung Ihres Lands</vt:lpstr>
      <vt:lpstr>Wirtschaft Ihres Lands</vt:lpstr>
      <vt:lpstr>Tourismus in Ihrem Land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2011-05-25T20:16:52Z</dcterms:created>
  <dcterms:modified xsi:type="dcterms:W3CDTF">2021-11-20T12:47:38Z</dcterms:modified>
</cp:coreProperties>
</file>