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8" r:id="rId4"/>
  </p:sldMasterIdLst>
  <p:notesMasterIdLst>
    <p:notesMasterId r:id="rId17"/>
  </p:notesMasterIdLst>
  <p:sldIdLst>
    <p:sldId id="256" r:id="rId5"/>
    <p:sldId id="267" r:id="rId6"/>
    <p:sldId id="257" r:id="rId7"/>
    <p:sldId id="262" r:id="rId8"/>
    <p:sldId id="258" r:id="rId9"/>
    <p:sldId id="263" r:id="rId10"/>
    <p:sldId id="259" r:id="rId11"/>
    <p:sldId id="264" r:id="rId12"/>
    <p:sldId id="260" r:id="rId13"/>
    <p:sldId id="265" r:id="rId14"/>
    <p:sldId id="261" r:id="rId15"/>
    <p:sldId id="266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12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is Keller" userId="8632a153-503d-4ef7-b3c8-3b4e1994d05e" providerId="ADAL" clId="{E5992B4C-3AB9-4CF9-A710-791B04DC48DE}"/>
    <pc:docChg chg="modSld">
      <pc:chgData name="Doris Keller" userId="8632a153-503d-4ef7-b3c8-3b4e1994d05e" providerId="ADAL" clId="{E5992B4C-3AB9-4CF9-A710-791B04DC48DE}" dt="2022-06-24T13:35:47.710" v="9" actId="20577"/>
      <pc:docMkLst>
        <pc:docMk/>
      </pc:docMkLst>
      <pc:sldChg chg="modSp mod">
        <pc:chgData name="Doris Keller" userId="8632a153-503d-4ef7-b3c8-3b4e1994d05e" providerId="ADAL" clId="{E5992B4C-3AB9-4CF9-A710-791B04DC48DE}" dt="2022-06-24T13:34:38.006" v="1" actId="20577"/>
        <pc:sldMkLst>
          <pc:docMk/>
          <pc:sldMk cId="2999547535" sldId="257"/>
        </pc:sldMkLst>
        <pc:spChg chg="mod">
          <ac:chgData name="Doris Keller" userId="8632a153-503d-4ef7-b3c8-3b4e1994d05e" providerId="ADAL" clId="{E5992B4C-3AB9-4CF9-A710-791B04DC48DE}" dt="2022-06-24T13:34:38.006" v="1" actId="20577"/>
          <ac:spMkLst>
            <pc:docMk/>
            <pc:sldMk cId="2999547535" sldId="257"/>
            <ac:spMk id="3" creationId="{5F35F8EB-2E7F-471C-83DE-A6A8BB701C45}"/>
          </ac:spMkLst>
        </pc:spChg>
      </pc:sldChg>
      <pc:sldChg chg="modSp mod">
        <pc:chgData name="Doris Keller" userId="8632a153-503d-4ef7-b3c8-3b4e1994d05e" providerId="ADAL" clId="{E5992B4C-3AB9-4CF9-A710-791B04DC48DE}" dt="2022-06-24T13:35:11.462" v="3" actId="20577"/>
        <pc:sldMkLst>
          <pc:docMk/>
          <pc:sldMk cId="1003020376" sldId="258"/>
        </pc:sldMkLst>
        <pc:spChg chg="mod">
          <ac:chgData name="Doris Keller" userId="8632a153-503d-4ef7-b3c8-3b4e1994d05e" providerId="ADAL" clId="{E5992B4C-3AB9-4CF9-A710-791B04DC48DE}" dt="2022-06-24T13:35:11.462" v="3" actId="20577"/>
          <ac:spMkLst>
            <pc:docMk/>
            <pc:sldMk cId="1003020376" sldId="258"/>
            <ac:spMk id="3" creationId="{5F35F8EB-2E7F-471C-83DE-A6A8BB701C45}"/>
          </ac:spMkLst>
        </pc:spChg>
      </pc:sldChg>
      <pc:sldChg chg="modSp mod">
        <pc:chgData name="Doris Keller" userId="8632a153-503d-4ef7-b3c8-3b4e1994d05e" providerId="ADAL" clId="{E5992B4C-3AB9-4CF9-A710-791B04DC48DE}" dt="2022-06-24T13:35:23.139" v="5" actId="20577"/>
        <pc:sldMkLst>
          <pc:docMk/>
          <pc:sldMk cId="3014312685" sldId="259"/>
        </pc:sldMkLst>
        <pc:spChg chg="mod">
          <ac:chgData name="Doris Keller" userId="8632a153-503d-4ef7-b3c8-3b4e1994d05e" providerId="ADAL" clId="{E5992B4C-3AB9-4CF9-A710-791B04DC48DE}" dt="2022-06-24T13:35:23.139" v="5" actId="20577"/>
          <ac:spMkLst>
            <pc:docMk/>
            <pc:sldMk cId="3014312685" sldId="259"/>
            <ac:spMk id="3" creationId="{5F35F8EB-2E7F-471C-83DE-A6A8BB701C45}"/>
          </ac:spMkLst>
        </pc:spChg>
      </pc:sldChg>
      <pc:sldChg chg="modSp mod">
        <pc:chgData name="Doris Keller" userId="8632a153-503d-4ef7-b3c8-3b4e1994d05e" providerId="ADAL" clId="{E5992B4C-3AB9-4CF9-A710-791B04DC48DE}" dt="2022-06-24T13:35:38.080" v="7" actId="20577"/>
        <pc:sldMkLst>
          <pc:docMk/>
          <pc:sldMk cId="299464124" sldId="260"/>
        </pc:sldMkLst>
        <pc:spChg chg="mod">
          <ac:chgData name="Doris Keller" userId="8632a153-503d-4ef7-b3c8-3b4e1994d05e" providerId="ADAL" clId="{E5992B4C-3AB9-4CF9-A710-791B04DC48DE}" dt="2022-06-24T13:35:38.080" v="7" actId="20577"/>
          <ac:spMkLst>
            <pc:docMk/>
            <pc:sldMk cId="299464124" sldId="260"/>
            <ac:spMk id="3" creationId="{5F35F8EB-2E7F-471C-83DE-A6A8BB701C45}"/>
          </ac:spMkLst>
        </pc:spChg>
      </pc:sldChg>
      <pc:sldChg chg="modSp mod">
        <pc:chgData name="Doris Keller" userId="8632a153-503d-4ef7-b3c8-3b4e1994d05e" providerId="ADAL" clId="{E5992B4C-3AB9-4CF9-A710-791B04DC48DE}" dt="2022-06-24T13:35:47.710" v="9" actId="20577"/>
        <pc:sldMkLst>
          <pc:docMk/>
          <pc:sldMk cId="419507018" sldId="261"/>
        </pc:sldMkLst>
        <pc:spChg chg="mod">
          <ac:chgData name="Doris Keller" userId="8632a153-503d-4ef7-b3c8-3b4e1994d05e" providerId="ADAL" clId="{E5992B4C-3AB9-4CF9-A710-791B04DC48DE}" dt="2022-06-24T13:35:47.710" v="9" actId="20577"/>
          <ac:spMkLst>
            <pc:docMk/>
            <pc:sldMk cId="419507018" sldId="261"/>
            <ac:spMk id="3" creationId="{5F35F8EB-2E7F-471C-83DE-A6A8BB701C4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B4923D-C165-4E0E-BEBC-007634971FC5}" type="datetimeFigureOut">
              <a:rPr lang="de-CH" smtClean="0"/>
              <a:t>23.05.2025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8CCC07-117B-4F2E-BFD9-62F27CC8A38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4561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 cstate="email">
            <a:alphaModFix amt="3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2EDEF71-9B54-4026-BE8A-8DB078036BB7}" type="datetime1">
              <a:rPr lang="de-CH" smtClean="0"/>
              <a:t>23.05.2025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15387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BD61-AE72-46BE-8CEB-E33F210122C5}" type="datetime1">
              <a:rPr lang="de-CH" smtClean="0"/>
              <a:t>23.05.2025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26149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79099-8DC9-4453-A91C-08871714C001}" type="datetime1">
              <a:rPr lang="de-CH" smtClean="0"/>
              <a:t>23.05.2025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67935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DA7FB-6CB5-496A-9BD1-DA3FCDCB71AE}" type="datetime1">
              <a:rPr lang="de-CH" smtClean="0"/>
              <a:t>23.05.2025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03382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58B1A-0167-4BA8-AA2E-13DA56053D3F}" type="datetime1">
              <a:rPr lang="de-CH" smtClean="0"/>
              <a:t>23.05.2025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6276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936DC-7225-4D46-91EE-261C6AA3A166}" type="datetime1">
              <a:rPr lang="de-CH" smtClean="0"/>
              <a:t>23.05.2025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579632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30143-0A31-4F1B-959E-F4D54F195099}" type="datetime1">
              <a:rPr lang="de-CH" smtClean="0"/>
              <a:t>23.05.2025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14851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7BD59-0368-40F6-943C-56E9600FC740}" type="datetime1">
              <a:rPr lang="de-CH" smtClean="0"/>
              <a:t>23.05.2025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99778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90363-F58A-49D9-AC0D-F965CF6D3BB0}" type="datetime1">
              <a:rPr lang="de-CH" smtClean="0"/>
              <a:t>23.05.2025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17801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D2936-9F1E-460A-9848-52639BA0BBFB}" type="datetime1">
              <a:rPr lang="de-CH" smtClean="0"/>
              <a:t>23.05.2025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2" y="618577"/>
            <a:ext cx="771089" cy="365125"/>
          </a:xfrm>
        </p:spPr>
        <p:txBody>
          <a:bodyPr/>
          <a:lstStyle>
            <a:lvl1pPr>
              <a:defRPr sz="2000"/>
            </a:lvl1pPr>
          </a:lstStyle>
          <a:p>
            <a:fld id="{3E7DD774-7287-4F5F-9213-D9956ACDC9EE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53227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E7E3A-A397-4042-974C-58929768B16C}" type="datetime1">
              <a:rPr lang="de-CH" smtClean="0"/>
              <a:t>23.05.2025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37883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F82B2-E925-4173-9420-F36006F677A4}" type="datetime1">
              <a:rPr lang="de-CH" smtClean="0"/>
              <a:t>23.05.2025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6602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BE856-7EE2-4F6B-B597-C2E2B78A181F}" type="datetime1">
              <a:rPr lang="de-CH" smtClean="0"/>
              <a:t>23.05.2025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06891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866D8-7D6E-4BC3-987C-CF49E188A2A5}" type="datetime1">
              <a:rPr lang="de-CH" smtClean="0"/>
              <a:t>23.05.2025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21250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27C4C-0F08-4270-8FD7-A893662CC8EC}" type="datetime1">
              <a:rPr lang="de-CH" smtClean="0"/>
              <a:t>23.05.2025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3367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F8BF-18EA-4CCC-A3EB-99DB50B9D2B8}" type="datetime1">
              <a:rPr lang="de-CH" smtClean="0"/>
              <a:t>23.05.2025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62924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F62FF-D3A4-40EE-8DE8-3ACA739D1C30}" type="datetime1">
              <a:rPr lang="de-CH" smtClean="0"/>
              <a:t>23.05.2025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80699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email">
            <a:alphaModFix amt="3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D86E4-72DB-451E-B0C2-F5BC392EBDFE}" type="datetime1">
              <a:rPr lang="de-CH" smtClean="0"/>
              <a:t>23.05.2025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DD774-7287-4F5F-9213-D9956ACDC9E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894195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  <p:sldLayoutId id="2147483715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641950-B10F-45B1-BE3B-BAE222EFEF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198" y="1346369"/>
            <a:ext cx="6891186" cy="2463629"/>
          </a:xfrm>
        </p:spPr>
        <p:txBody>
          <a:bodyPr>
            <a:normAutofit/>
          </a:bodyPr>
          <a:lstStyle/>
          <a:p>
            <a:r>
              <a:rPr lang="de-CH"/>
              <a:t>Die 5 tiefsten Seen der Schweiz</a:t>
            </a:r>
            <a:br>
              <a:rPr lang="de-CH"/>
            </a:b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F76EBB8-AAE4-4C75-8CC2-5A2FE451E5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198" y="3886200"/>
            <a:ext cx="6891185" cy="137159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de-CH" sz="2000" dirty="0">
                <a:solidFill>
                  <a:schemeClr val="tx1"/>
                </a:solidFill>
              </a:rPr>
              <a:t>Herzlich willkommen</a:t>
            </a:r>
          </a:p>
          <a:p>
            <a:pPr>
              <a:lnSpc>
                <a:spcPct val="110000"/>
              </a:lnSpc>
            </a:pPr>
            <a:endParaRPr lang="de-CH" sz="2000" dirty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</a:pPr>
            <a:r>
              <a:rPr lang="de-CH" sz="2000" dirty="0">
                <a:solidFill>
                  <a:schemeClr val="tx1"/>
                </a:solidFill>
              </a:rPr>
              <a:t>Peter Muster</a:t>
            </a:r>
          </a:p>
        </p:txBody>
      </p:sp>
    </p:spTree>
    <p:extLst>
      <p:ext uri="{BB962C8B-B14F-4D97-AF65-F5344CB8AC3E}">
        <p14:creationId xmlns:p14="http://schemas.microsoft.com/office/powerpoint/2010/main" val="32405061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71CD5-6C4C-4A3A-B4AB-B77FF7C9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b="1" dirty="0"/>
              <a:t>4. Brienzersee (Antworten)</a:t>
            </a:r>
            <a:br>
              <a:rPr lang="de-CH" b="1" dirty="0"/>
            </a:b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35F8EB-2E7F-471C-83DE-A6A8BB701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Maximale Seetiefe: 260 m</a:t>
            </a:r>
          </a:p>
          <a:p>
            <a:r>
              <a:rPr lang="de-CH" dirty="0"/>
              <a:t>Kanton: Bern</a:t>
            </a:r>
          </a:p>
          <a:p>
            <a:r>
              <a:rPr lang="de-CH" dirty="0"/>
              <a:t>Gesamtfläche: 29,81 km</a:t>
            </a:r>
            <a:r>
              <a:rPr lang="de-CH" baseline="30000" dirty="0"/>
              <a:t>2</a:t>
            </a:r>
            <a:endParaRPr lang="de-CH" dirty="0"/>
          </a:p>
          <a:p>
            <a:r>
              <a:rPr lang="de-CH" dirty="0"/>
              <a:t>Der benachbarte See: Thunersee</a:t>
            </a:r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1305F9D-7EB4-4382-A214-B12FE7BDB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pPr/>
              <a:t>10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14251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71CD5-6C4C-4A3A-B4AB-B77FF7C9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b="1" dirty="0"/>
              <a:t>5. Bodensee</a:t>
            </a:r>
            <a:br>
              <a:rPr lang="de-CH" b="1" dirty="0"/>
            </a:b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35F8EB-2E7F-471C-83DE-A6A8BB701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welche maximale Seetiefe hat der Bodensee?</a:t>
            </a:r>
          </a:p>
          <a:p>
            <a:r>
              <a:rPr lang="de-CH" dirty="0"/>
              <a:t>welche Kantone und Länder grenzen an den Bodensee?</a:t>
            </a:r>
          </a:p>
          <a:p>
            <a:r>
              <a:rPr lang="de-CH" dirty="0"/>
              <a:t>welche Gesamtfläche hat der Bodensee?</a:t>
            </a:r>
          </a:p>
          <a:p>
            <a:r>
              <a:rPr lang="de-CH" dirty="0"/>
              <a:t>der Bodensee ist aufgeteilt in drei Gewässer. </a:t>
            </a:r>
            <a:br>
              <a:rPr lang="de-CH" dirty="0"/>
            </a:br>
            <a:r>
              <a:rPr lang="de-CH" dirty="0"/>
              <a:t>Wie heissen sie?</a:t>
            </a:r>
          </a:p>
          <a:p>
            <a:endParaRPr lang="de-CH" dirty="0"/>
          </a:p>
        </p:txBody>
      </p:sp>
      <p:pic>
        <p:nvPicPr>
          <p:cNvPr id="5" name="Grafik 4" descr="Ein Bild, das draußen, Wasser, Himmel, Boot enthält.&#10;&#10;Automatisch generierte Beschreibung">
            <a:extLst>
              <a:ext uri="{FF2B5EF4-FFF2-40B4-BE49-F238E27FC236}">
                <a16:creationId xmlns:a16="http://schemas.microsoft.com/office/drawing/2014/main" id="{069217CE-7607-4143-8A0B-CA493CAAA04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56000" y="3836362"/>
            <a:ext cx="4536000" cy="3021638"/>
          </a:xfrm>
          <a:prstGeom prst="rect">
            <a:avLst/>
          </a:prstGeom>
        </p:spPr>
      </p:pic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83B561F-E73D-46E4-AD88-D5D96640E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pPr/>
              <a:t>11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95070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71CD5-6C4C-4A3A-B4AB-B77FF7C9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b="1" dirty="0"/>
              <a:t>5. Bodensee (Antworten)</a:t>
            </a:r>
            <a:br>
              <a:rPr lang="de-CH" b="1" dirty="0"/>
            </a:b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35F8EB-2E7F-471C-83DE-A6A8BB701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Maximale Seetiefe: 254 m</a:t>
            </a:r>
          </a:p>
          <a:p>
            <a:r>
              <a:rPr lang="de-CH" dirty="0"/>
              <a:t>Kantone und Länder: St. Gallen, Thurgau, Schaffhausen, Österreich und Deutschland</a:t>
            </a:r>
          </a:p>
          <a:p>
            <a:r>
              <a:rPr lang="de-CH" dirty="0"/>
              <a:t>Gesamtfläche: 536 km</a:t>
            </a:r>
            <a:r>
              <a:rPr lang="de-CH" baseline="30000" dirty="0"/>
              <a:t>2</a:t>
            </a:r>
            <a:endParaRPr lang="de-CH" dirty="0"/>
          </a:p>
          <a:p>
            <a:r>
              <a:rPr lang="de-CH" dirty="0"/>
              <a:t>Die drei Gewässer: Obersee, Untersee und Seerhein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D29B3EC-3A1F-4C06-8FFC-E6127D68D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pPr/>
              <a:t>12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72172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ACFE10-F650-4808-9351-F9808C8C3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Inhaltsverzeichnis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B60B21-A5D4-49C3-A7A4-A483EDF48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385522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de-CH" b="1" dirty="0"/>
              <a:t>Lago Maggiore</a:t>
            </a:r>
          </a:p>
          <a:p>
            <a:pPr marL="457200" indent="-457200">
              <a:buFont typeface="+mj-lt"/>
              <a:buAutoNum type="arabicPeriod"/>
            </a:pPr>
            <a:r>
              <a:rPr lang="de-CH" b="1" dirty="0"/>
              <a:t>Lac Léman</a:t>
            </a:r>
          </a:p>
          <a:p>
            <a:pPr marL="457200" indent="-457200">
              <a:buFont typeface="+mj-lt"/>
              <a:buAutoNum type="arabicPeriod"/>
            </a:pPr>
            <a:r>
              <a:rPr lang="de-CH" b="1" dirty="0"/>
              <a:t>Lago di Lugano</a:t>
            </a:r>
          </a:p>
          <a:p>
            <a:pPr marL="457200" indent="-457200">
              <a:buFont typeface="+mj-lt"/>
              <a:buAutoNum type="arabicPeriod"/>
            </a:pPr>
            <a:r>
              <a:rPr lang="de-CH" b="1" dirty="0"/>
              <a:t>Brienzersee</a:t>
            </a:r>
          </a:p>
          <a:p>
            <a:pPr marL="457200" indent="-457200">
              <a:buFont typeface="+mj-lt"/>
              <a:buAutoNum type="arabicPeriod"/>
            </a:pPr>
            <a:r>
              <a:rPr lang="de-CH" b="1" dirty="0"/>
              <a:t>Bodensee</a:t>
            </a:r>
          </a:p>
          <a:p>
            <a:endParaRPr lang="de-CH" b="1" dirty="0"/>
          </a:p>
          <a:p>
            <a:endParaRPr lang="de-CH" b="1" dirty="0"/>
          </a:p>
          <a:p>
            <a:endParaRPr lang="de-CH" b="1" dirty="0"/>
          </a:p>
          <a:p>
            <a:endParaRPr lang="de-CH" b="1" dirty="0"/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B16B1F6-D861-4349-B5AC-1FE7C3D2D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pPr/>
              <a:t>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049173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71CD5-6C4C-4A3A-B4AB-B77FF7C9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1. Lago Maggiore</a:t>
            </a:r>
            <a:br>
              <a:rPr lang="de-CH" b="1" dirty="0"/>
            </a:b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35F8EB-2E7F-471C-83DE-A6A8BB701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welche maximale Seetiefe hat der Lago Maggiore?</a:t>
            </a:r>
          </a:p>
          <a:p>
            <a:r>
              <a:rPr lang="de-CH" dirty="0"/>
              <a:t>welche Kantone und Länder grenzen an den Lago Maggiore?</a:t>
            </a:r>
          </a:p>
          <a:p>
            <a:r>
              <a:rPr lang="de-CH" dirty="0"/>
              <a:t>welche Gesamtfläche hat der Lago Maggiore?</a:t>
            </a:r>
          </a:p>
          <a:p>
            <a:r>
              <a:rPr lang="de-CH" dirty="0"/>
              <a:t>wie heisst der deutsche Name für den Lago Maggiore?</a:t>
            </a:r>
          </a:p>
          <a:p>
            <a:endParaRPr lang="de-CH" dirty="0"/>
          </a:p>
        </p:txBody>
      </p:sp>
      <p:pic>
        <p:nvPicPr>
          <p:cNvPr id="5" name="Grafik 4" descr="Ein Bild, das Baum, Himmel, draußen, Wasser enthält.&#10;&#10;Automatisch generierte Beschreibung">
            <a:extLst>
              <a:ext uri="{FF2B5EF4-FFF2-40B4-BE49-F238E27FC236}">
                <a16:creationId xmlns:a16="http://schemas.microsoft.com/office/drawing/2014/main" id="{256447FE-1FF9-4226-B3D3-0409ADE9556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90560" y="4264152"/>
            <a:ext cx="3901440" cy="2593848"/>
          </a:xfrm>
          <a:prstGeom prst="rect">
            <a:avLst/>
          </a:prstGeom>
        </p:spPr>
      </p:pic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B166D29-EEB5-4135-BB38-8F9EFA80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pPr/>
              <a:t>3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999547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71CD5-6C4C-4A3A-B4AB-B77FF7C9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1. Lago Maggiore (Antworten)</a:t>
            </a:r>
            <a:br>
              <a:rPr lang="de-CH" b="1" dirty="0"/>
            </a:b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35F8EB-2E7F-471C-83DE-A6A8BB701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Maximale Seetiefe: 372 m</a:t>
            </a:r>
          </a:p>
          <a:p>
            <a:r>
              <a:rPr lang="de-CH" dirty="0"/>
              <a:t>Kantone und Länder: Tessin und Italien</a:t>
            </a:r>
          </a:p>
          <a:p>
            <a:r>
              <a:rPr lang="de-CH" dirty="0"/>
              <a:t>Gesamtfläche: 212,5 km</a:t>
            </a:r>
            <a:r>
              <a:rPr lang="de-CH" baseline="30000" dirty="0"/>
              <a:t>2</a:t>
            </a:r>
            <a:endParaRPr lang="de-CH" dirty="0"/>
          </a:p>
          <a:p>
            <a:r>
              <a:rPr lang="de-CH" dirty="0"/>
              <a:t>Deutscher Name: Langensee</a:t>
            </a:r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39619C5-5DB9-4186-ACBB-8871203DD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pPr/>
              <a:t>4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04913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71CD5-6C4C-4A3A-B4AB-B77FF7C9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b="1" dirty="0"/>
              <a:t>2. Lac Léman</a:t>
            </a:r>
            <a:br>
              <a:rPr lang="de-CH" b="1" dirty="0"/>
            </a:b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35F8EB-2E7F-471C-83DE-A6A8BB701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welche maximale Seetiefe hat der Lac Léman?</a:t>
            </a:r>
          </a:p>
          <a:p>
            <a:r>
              <a:rPr lang="de-CH" dirty="0"/>
              <a:t>welche Kantone und Länder grenzen an den Lac Léman?</a:t>
            </a:r>
          </a:p>
          <a:p>
            <a:r>
              <a:rPr lang="de-CH" dirty="0"/>
              <a:t>welche Gesamtfläche hat der Lac Léman?</a:t>
            </a:r>
          </a:p>
          <a:p>
            <a:r>
              <a:rPr lang="de-CH" dirty="0"/>
              <a:t>wie heisst der deutsche Name für den Lac Léman?</a:t>
            </a:r>
          </a:p>
          <a:p>
            <a:endParaRPr lang="de-CH" dirty="0"/>
          </a:p>
        </p:txBody>
      </p:sp>
      <p:pic>
        <p:nvPicPr>
          <p:cNvPr id="5" name="Grafik 4" descr="Ein Bild, das Himmel, Gras, draußen, Natur enthält.&#10;&#10;Automatisch generierte Beschreibung">
            <a:extLst>
              <a:ext uri="{FF2B5EF4-FFF2-40B4-BE49-F238E27FC236}">
                <a16:creationId xmlns:a16="http://schemas.microsoft.com/office/drawing/2014/main" id="{053D6EB2-40F5-4C07-9337-06493A7C23A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90560" y="3931920"/>
            <a:ext cx="3901440" cy="2926080"/>
          </a:xfrm>
          <a:prstGeom prst="rect">
            <a:avLst/>
          </a:prstGeom>
        </p:spPr>
      </p:pic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3145DDC-286E-4DB6-AA0C-073BE52DA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pPr/>
              <a:t>5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003020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71CD5-6C4C-4A3A-B4AB-B77FF7C9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b="1" dirty="0"/>
              <a:t>2. Lac Léman (Antworten)</a:t>
            </a:r>
            <a:br>
              <a:rPr lang="de-CH" b="1" dirty="0"/>
            </a:b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35F8EB-2E7F-471C-83DE-A6A8BB701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Maximale Seetiefe: 310 m</a:t>
            </a:r>
          </a:p>
          <a:p>
            <a:r>
              <a:rPr lang="de-CH" dirty="0"/>
              <a:t>Kantone und Länder: Genf, Waadt, Wallis und Frankreich</a:t>
            </a:r>
          </a:p>
          <a:p>
            <a:r>
              <a:rPr lang="de-CH" dirty="0"/>
              <a:t>Gesamtfläche: 580 km² </a:t>
            </a:r>
          </a:p>
          <a:p>
            <a:r>
              <a:rPr lang="de-CH" dirty="0"/>
              <a:t>Deutscher Name: Genfersee</a:t>
            </a:r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1910955-A175-445C-A68A-6789775B1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pPr/>
              <a:t>6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06893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71CD5-6C4C-4A3A-B4AB-B77FF7C9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b="1" dirty="0"/>
              <a:t>3. Lago di Lugano</a:t>
            </a:r>
            <a:br>
              <a:rPr lang="de-CH" b="1" dirty="0"/>
            </a:b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35F8EB-2E7F-471C-83DE-A6A8BB701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welche maximale Seetiefe hat der Lago di Lugano?</a:t>
            </a:r>
          </a:p>
          <a:p>
            <a:r>
              <a:rPr lang="de-CH" dirty="0"/>
              <a:t>welche Kantone und Länder grenzen an den Lago di Lugano?</a:t>
            </a:r>
          </a:p>
          <a:p>
            <a:r>
              <a:rPr lang="de-CH" dirty="0"/>
              <a:t>welche Gesamtfläche hat der Lago di Lugano?</a:t>
            </a:r>
          </a:p>
          <a:p>
            <a:r>
              <a:rPr lang="de-CH" dirty="0"/>
              <a:t>wie heisst der deutsche Name für den Lago di Lugano?</a:t>
            </a:r>
          </a:p>
          <a:p>
            <a:endParaRPr lang="de-CH" dirty="0"/>
          </a:p>
        </p:txBody>
      </p:sp>
      <p:pic>
        <p:nvPicPr>
          <p:cNvPr id="5" name="Grafik 4" descr="Ein Bild, das Wasser, draußen, Himmel, See enthält.&#10;&#10;Automatisch generierte Beschreibung">
            <a:extLst>
              <a:ext uri="{FF2B5EF4-FFF2-40B4-BE49-F238E27FC236}">
                <a16:creationId xmlns:a16="http://schemas.microsoft.com/office/drawing/2014/main" id="{55028EE8-AEFA-4FBD-84F0-E5AFF9B97DB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63000" y="3429000"/>
            <a:ext cx="3429000" cy="3429000"/>
          </a:xfrm>
          <a:prstGeom prst="rect">
            <a:avLst/>
          </a:prstGeom>
        </p:spPr>
      </p:pic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60081AB-E85F-4102-88E4-F9C8915E5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pPr/>
              <a:t>7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14312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71CD5-6C4C-4A3A-B4AB-B77FF7C9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b="1" dirty="0"/>
              <a:t>3. Lago di Lugano (Antworten)</a:t>
            </a:r>
            <a:br>
              <a:rPr lang="de-CH" b="1" dirty="0"/>
            </a:b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35F8EB-2E7F-471C-83DE-A6A8BB701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Maximale Seetiefe: 288 m </a:t>
            </a:r>
          </a:p>
          <a:p>
            <a:r>
              <a:rPr lang="de-CH" dirty="0"/>
              <a:t>Kantone und Länder: Tessin und Italien</a:t>
            </a:r>
          </a:p>
          <a:p>
            <a:r>
              <a:rPr lang="de-CH" dirty="0"/>
              <a:t>Gesamtfläche: 48,67 km</a:t>
            </a:r>
            <a:r>
              <a:rPr lang="de-CH" baseline="30000" dirty="0"/>
              <a:t>2</a:t>
            </a:r>
            <a:endParaRPr lang="de-CH" dirty="0"/>
          </a:p>
          <a:p>
            <a:r>
              <a:rPr lang="de-CH" dirty="0"/>
              <a:t>Deutscher Name: Luganersee</a:t>
            </a:r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744763D-04E4-43C5-9704-148496916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pPr/>
              <a:t>8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01651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71CD5-6C4C-4A3A-B4AB-B77FF7C9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b="1" dirty="0"/>
              <a:t>4. Brienzersee</a:t>
            </a:r>
            <a:br>
              <a:rPr lang="de-CH" b="1" dirty="0"/>
            </a:b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35F8EB-2E7F-471C-83DE-A6A8BB701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welche maximale Seetiefe hat der Brienzersee?</a:t>
            </a:r>
          </a:p>
          <a:p>
            <a:r>
              <a:rPr lang="de-CH" dirty="0"/>
              <a:t>welche Kantone grenzen an den Brienzersee?</a:t>
            </a:r>
          </a:p>
          <a:p>
            <a:r>
              <a:rPr lang="de-CH" dirty="0"/>
              <a:t>welche Gesamtfläche hat der Brienzersee?</a:t>
            </a:r>
          </a:p>
          <a:p>
            <a:r>
              <a:rPr lang="de-CH" dirty="0"/>
              <a:t>wie heisst der benachbarte See vom Brienzersee?</a:t>
            </a:r>
          </a:p>
          <a:p>
            <a:endParaRPr lang="de-CH" dirty="0"/>
          </a:p>
        </p:txBody>
      </p:sp>
      <p:pic>
        <p:nvPicPr>
          <p:cNvPr id="5" name="Grafik 4" descr="Ein Bild, das Berg, draußen, Wasser, Gras enthält.&#10;&#10;Automatisch generierte Beschreibung">
            <a:extLst>
              <a:ext uri="{FF2B5EF4-FFF2-40B4-BE49-F238E27FC236}">
                <a16:creationId xmlns:a16="http://schemas.microsoft.com/office/drawing/2014/main" id="{E6C0C0DD-EF9C-49BB-A180-30B756831BBA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48574" y="3838514"/>
            <a:ext cx="4543425" cy="3019485"/>
          </a:xfrm>
          <a:prstGeom prst="rect">
            <a:avLst/>
          </a:prstGeom>
        </p:spPr>
      </p:pic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547E76C-1FDD-43B1-B9ED-097D6F0FF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pPr/>
              <a:t>9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994641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chaltkreis">
  <a:themeElements>
    <a:clrScheme name="Schaltkreis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Schaltkreis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chaltkreis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d36d37b-71b4-4416-b8a2-712a72be7925">
      <Terms xmlns="http://schemas.microsoft.com/office/infopath/2007/PartnerControls"/>
    </lcf76f155ced4ddcb4097134ff3c332f>
    <TaxCatchAll xmlns="e92a2ac5-b25a-46ac-94d3-afeb148eacd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1F8B95-9EE2-4445-868B-6378C731AF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36d37b-71b4-4416-b8a2-712a72be7925"/>
    <ds:schemaRef ds:uri="e92a2ac5-b25a-46ac-94d3-afeb148eac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7E51645-6B66-4599-A550-E3F37F9A847A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customXml/itemProps3.xml><?xml version="1.0" encoding="utf-8"?>
<ds:datastoreItem xmlns:ds="http://schemas.openxmlformats.org/officeDocument/2006/customXml" ds:itemID="{35EED530-C145-4D23-84DC-2DB709FF55C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Schaltkreis</Template>
  <TotalTime>0</TotalTime>
  <Words>381</Words>
  <Application>Microsoft Office PowerPoint</Application>
  <PresentationFormat>Breitbild</PresentationFormat>
  <Paragraphs>74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Arial</vt:lpstr>
      <vt:lpstr>Calibri</vt:lpstr>
      <vt:lpstr>Tw Cen MT</vt:lpstr>
      <vt:lpstr>Schaltkreis</vt:lpstr>
      <vt:lpstr>Die 5 tiefsten Seen der Schweiz </vt:lpstr>
      <vt:lpstr>Inhaltsverzeichnis</vt:lpstr>
      <vt:lpstr>1. Lago Maggiore </vt:lpstr>
      <vt:lpstr>1. Lago Maggiore (Antworten) </vt:lpstr>
      <vt:lpstr>2. Lac Léman </vt:lpstr>
      <vt:lpstr>2. Lac Léman (Antworten) </vt:lpstr>
      <vt:lpstr>3. Lago di Lugano </vt:lpstr>
      <vt:lpstr>3. Lago di Lugano (Antworten) </vt:lpstr>
      <vt:lpstr>4. Brienzersee </vt:lpstr>
      <vt:lpstr>4. Brienzersee (Antworten) </vt:lpstr>
      <vt:lpstr>5. Bodensee </vt:lpstr>
      <vt:lpstr>5. Bodensee (Antworten)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5 tiefsten Seen der Schweiz</dc:title>
  <dc:creator>Georges Wyttenbach</dc:creator>
  <cp:lastModifiedBy>Doris Keller</cp:lastModifiedBy>
  <cp:revision>18</cp:revision>
  <cp:lastPrinted>2019-02-18T11:05:37Z</cp:lastPrinted>
  <dcterms:created xsi:type="dcterms:W3CDTF">2019-02-18T10:12:43Z</dcterms:created>
  <dcterms:modified xsi:type="dcterms:W3CDTF">2025-05-23T10:58:20Z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MediaServiceImageTags">
    <vt:lpwstr/>
  </property>
</Properties>
</file>