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85" r:id="rId6"/>
    <p:sldId id="287" r:id="rId7"/>
    <p:sldId id="284" r:id="rId8"/>
    <p:sldId id="275" r:id="rId9"/>
    <p:sldId id="290" r:id="rId10"/>
    <p:sldId id="286" r:id="rId11"/>
    <p:sldId id="291" r:id="rId12"/>
    <p:sldId id="288" r:id="rId13"/>
    <p:sldId id="293" r:id="rId14"/>
    <p:sldId id="289" r:id="rId15"/>
    <p:sldId id="294" r:id="rId16"/>
    <p:sldId id="292" r:id="rId17"/>
    <p:sldId id="295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7491" userDrawn="1">
          <p15:clr>
            <a:srgbClr val="A4A3A4"/>
          </p15:clr>
        </p15:guide>
        <p15:guide id="3" pos="4339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252" autoAdjust="0"/>
  </p:normalViewPr>
  <p:slideViewPr>
    <p:cSldViewPr snapToGrid="0">
      <p:cViewPr varScale="1">
        <p:scale>
          <a:sx n="85" d="100"/>
          <a:sy n="85" d="100"/>
        </p:scale>
        <p:origin x="876" y="84"/>
      </p:cViewPr>
      <p:guideLst>
        <p:guide orient="horz" pos="572"/>
        <p:guide pos="7491"/>
        <p:guide pos="4339"/>
        <p:guide orient="horz" pos="1344"/>
        <p:guide orient="horz" pos="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193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650309-1F0A-498D-A4E6-08217D47D008}" type="datetime1">
              <a:rPr lang="de-DE" smtClean="0"/>
              <a:t>22.05.2025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4664-F14C-4A19-B6FA-BAEA1FA0ADBB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17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92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40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31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65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69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07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67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83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21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68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4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1716"/>
            <a:ext cx="1463102" cy="3886198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1716"/>
            <a:ext cx="3282378" cy="38862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497" y="2051716"/>
            <a:ext cx="2006027" cy="3886199"/>
          </a:xfrm>
          <a:prstGeom prst="rect">
            <a:avLst/>
          </a:prstGeom>
        </p:spPr>
      </p:pic>
      <p:sp>
        <p:nvSpPr>
          <p:cNvPr id="5" name="Kreuz 4">
            <a:extLst>
              <a:ext uri="{FF2B5EF4-FFF2-40B4-BE49-F238E27FC236}">
                <a16:creationId xmlns:a16="http://schemas.microsoft.com/office/drawing/2014/main" id="{DE62C014-A3A3-4778-92B9-BF969F14F5F1}"/>
              </a:ext>
            </a:extLst>
          </p:cNvPr>
          <p:cNvSpPr/>
          <p:nvPr userDrawn="1"/>
        </p:nvSpPr>
        <p:spPr>
          <a:xfrm>
            <a:off x="1600200" y="0"/>
            <a:ext cx="2479579" cy="2387601"/>
          </a:xfrm>
          <a:prstGeom prst="plus">
            <a:avLst>
              <a:gd name="adj" fmla="val 339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F6337-29FB-49CF-99CD-A3D800A8087D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7728F1-69AD-4233-827F-13D16076046B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8ACBF-105D-4C38-B62B-73FFF90FF507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pic>
        <p:nvPicPr>
          <p:cNvPr id="11" name="Bild 10" descr="Nahaufnahme von Grünpflanz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Bild 8" descr="Well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35D5FE-5630-4BF7-88CF-3944CC24288C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E5C37-27AC-403E-93C6-7F392D0A1C25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726C8-73C5-45BA-B9DB-5E827DC4317F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987377-423F-4BEB-B944-3143A885B3E0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B513F6-2AE1-48EE-A449-932288769E86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5090465" cy="149020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5" y="2476500"/>
            <a:ext cx="5090464" cy="3505199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245AE-313B-4465-91D2-9BBC7AB00862}" type="datetime1">
              <a:rPr lang="de-DE" noProof="0" smtClean="0"/>
              <a:t>22.05.2025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6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71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D019DA2-F414-4ECB-81DB-54F0FE395652}" type="datetime1">
              <a:rPr lang="de-DE" noProof="0" smtClean="0"/>
              <a:t>22.05.2025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:cover/>
      </p:transition>
    </mc:Choice>
    <mc:Fallback xmlns="">
      <p:transition spd="slow" advTm="4000">
        <p:cover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4000" dirty="0"/>
              <a:t>Sehenswürdigkeiten</a:t>
            </a:r>
            <a:br>
              <a:rPr lang="de-DE" sz="4000" dirty="0"/>
            </a:br>
            <a:r>
              <a:rPr lang="de-DE" sz="4000" dirty="0"/>
              <a:t>Schweiz</a:t>
            </a:r>
            <a:br>
              <a:rPr lang="de-DE" sz="4000" dirty="0"/>
            </a:b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cover/>
      </p:transition>
    </mc:Choice>
    <mc:Fallback xmlns="">
      <p:transition spd="slow" advTm="5000">
        <p:cover/>
      </p:transition>
    </mc:Fallback>
  </mc:AlternateContent>
  <p:extLst>
    <p:ext uri="{E180D4A7-C9FB-4DFB-919C-405C955672EB}">
      <p14:showEvtLst xmlns:p14="http://schemas.microsoft.com/office/powerpoint/2010/main">
        <p14:playEvt time="5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Ascona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3600"/>
            <a:ext cx="5003800" cy="4276725"/>
          </a:xfrm>
        </p:spPr>
        <p:txBody>
          <a:bodyPr rtlCol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Ascona ist der </a:t>
            </a:r>
            <a:r>
              <a:rPr lang="de-CH" b="0" i="0" noProof="1">
                <a:effectLst/>
              </a:rPr>
              <a:t>tiefstgelegene</a:t>
            </a:r>
            <a:r>
              <a:rPr lang="de-CH" b="0" i="0" dirty="0">
                <a:effectLst/>
              </a:rPr>
              <a:t> Ort der Schweiz. Es liegt auf 196 Metern über Meer am Nordufer des Langensees, dem Lago Maggiore.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Ascona ist für die Altstadt, die südländische Seepromenade mit den Strassencafés und das milde Klima berühmt.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In Asconas altem Ortszentrum Borgo liegt die sehenswerte Kirche San Pietro e Paolo, eine Säulenbasilika aus dem 16. Jahrhundert, deren hoher Glockenturm das Wahrzeichen des Ferienorts ist.</a:t>
            </a:r>
            <a:br>
              <a:rPr lang="de-CH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57C85F22-20C8-4E0B-8A95-41F721320238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280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0">
        <p:cover/>
      </p:transition>
    </mc:Choice>
    <mc:Fallback xmlns="">
      <p:transition spd="slow" advTm="16010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Rheinschlucht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2" y="2133600"/>
            <a:ext cx="5003799" cy="3848099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Vor 10'000 Jahren donnerten 100 Milliarden Kubikmeter Felsen ins Tal – der </a:t>
            </a:r>
            <a:r>
              <a:rPr lang="de-CH" b="0" i="0" noProof="1">
                <a:effectLst/>
              </a:rPr>
              <a:t>Flimser</a:t>
            </a:r>
            <a:r>
              <a:rPr lang="de-CH" b="0" i="0" dirty="0">
                <a:effectLst/>
              </a:rPr>
              <a:t> Bergsturz. 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Entstanden ist eine Schlucht im Vorderrheintal, die zu Recht den </a:t>
            </a:r>
            <a:r>
              <a:rPr lang="de-CH" b="0" i="0" noProof="1">
                <a:effectLst/>
              </a:rPr>
              <a:t>Übernamen</a:t>
            </a:r>
            <a:r>
              <a:rPr lang="de-CH" b="0" i="0" dirty="0">
                <a:effectLst/>
              </a:rPr>
              <a:t> «Swiss Grand Canyon» trägt. 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Sie gehört und zu den spektakulärsten und einzigartigsten Landschaften in den Alpen.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3D58F53E-B9BA-40FA-8C5E-EC111CB3217B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9450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1">
        <p:cover/>
      </p:transition>
    </mc:Choice>
    <mc:Fallback xmlns="">
      <p:transition spd="slow" advTm="12931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Murten / Morat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5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Die Stadt an der deutsch-französischen Sprachgrenze besitzt eine schöne Seepromenade.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Dank seiner schönen Lage auf einer kleinen Anhöhe über dem Murtensee hat sich das 800jährige Zähringer-Städtchen Murten im Kanton Freiburg zu einem beliebten Ausflugsziel entwickelt.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Abends sollte man sich den Sonnenuntergang mit prächtigem Blick über den Murtensee Richtung Mont Vully und Jura nicht entgehen lassen. </a:t>
            </a:r>
            <a:br>
              <a:rPr lang="de-CH" noProof="1"/>
            </a:br>
            <a:endParaRPr lang="de-CH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2D2213F5-33C1-4E75-A1C7-97DD6F2B08DE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348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8">
        <p:cover/>
      </p:transition>
    </mc:Choice>
    <mc:Fallback xmlns="">
      <p:transition spd="slow" advTm="17018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Stoos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5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So bequem war ein Aufstieg noch selten. Die Kabinen der steilsten Standseilbahn der Welt passen sich auch der extremsten Neigung an. Dadurch stehen die Fahrgäste immer auf einer waagerechten Unterlage.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Der Gratwanderweg Stoos vom Klingenstock zum Fronalpstock bietet eine spektakuläre Sicht auf über 10 Schweizer Seen und unzählige Alpengipfel der Zentralschweiz.</a:t>
            </a:r>
            <a:endParaRPr lang="de-CH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Neben dem faszinierenden Panorama gibt es eine Vielzahl von auserlesenen Alpenblumen zu betrachten.</a:t>
            </a:r>
            <a:br>
              <a:rPr lang="de-CH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FB8B115B-347D-4C0A-8B50-00765355D994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604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0">
        <p:cover/>
      </p:transition>
    </mc:Choice>
    <mc:Fallback xmlns="">
      <p:transition spd="slow" advTm="18250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Solothurn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5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Solothurn gilt als die schönste Barockstadt der Schweiz.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Die so genannte «Ambassadorenstadt» liegt am Jurasüdfuss am Lauf der Aare rund </a:t>
            </a:r>
            <a:br>
              <a:rPr lang="de-CH" b="0" i="0" noProof="1">
                <a:effectLst/>
              </a:rPr>
            </a:br>
            <a:r>
              <a:rPr lang="de-CH" b="0" i="0" noProof="1">
                <a:effectLst/>
              </a:rPr>
              <a:t>30 Kilometer östlich von Biel.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noProof="1">
                <a:effectLst/>
              </a:rPr>
              <a:t>Zwischen den schönen Baudenkmälern, Patriziersitzen und trutzigen Wehrbauten kann man in der verkehrsfreien Altstadt mit vielen Boutiquen und kleinen Gasthäusern gemütlich flanieren. </a:t>
            </a:r>
            <a:br>
              <a:rPr lang="de-CH" sz="1300" noProof="1"/>
            </a:br>
            <a:endParaRPr lang="de-CH" sz="1300" noProof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F5F0C581-F65D-45B4-859C-ABAEABEC0760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727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6">
        <p:cover/>
      </p:transition>
    </mc:Choice>
    <mc:Fallback xmlns="">
      <p:transition spd="slow" advTm="15886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4760912" cy="5662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Aletsch Arena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3599"/>
            <a:ext cx="5018086" cy="3848099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/>
              <a:t>Der Aletschgletscher hat eine Länge von 20 km, eine mittlere Breite von 1’800 m und eine Fläche von rund 78,5 km</a:t>
            </a:r>
            <a:r>
              <a:rPr lang="de-CH" baseline="30000" noProof="1"/>
              <a:t>2</a:t>
            </a:r>
            <a:r>
              <a:rPr lang="de-CH" noProof="1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/>
              <a:t>Einer der schönsten Aussichtspunkte ist das Eggishorn mit Blick auf Aletsch- und Fieschergletscher.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noProof="1"/>
              <a:t>Die Region Jungfrau-Aletsch wurde 2001 als Landschaft von ausserordentlicher Schönheit in die Liste des Unesco-Weltnaturerbes aufgenommen.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01C9461-89F1-4272-8136-B503D87D894A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 dirty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17574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">
        <p:cover/>
      </p:transition>
    </mc:Choice>
    <mc:Fallback xmlns="">
      <p:transition spd="slow" advTm="13031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491331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Schloss Chillon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6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Auf einem Felsen am Ufer des Genfersees liegt das Schloss Chillon.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Die Wasserburg ist das meistbesuchte historische Gebäude der Schweiz.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Fast vier Jahrhunderte lang war Chillon Wohnsitz und ertragreiche Zollstation der Grafen von Savoyen.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B9F9C68-C5CD-4DEA-93C3-8ED433CE869D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 dirty="0"/>
              <a:t>Sehenswürdigkeiten Schweiz</a:t>
            </a:r>
          </a:p>
        </p:txBody>
      </p:sp>
    </p:spTree>
    <p:extLst>
      <p:ext uri="{BB962C8B-B14F-4D97-AF65-F5344CB8AC3E}">
        <p14:creationId xmlns:p14="http://schemas.microsoft.com/office/powerpoint/2010/main" val="6835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0">
        <p:cover/>
      </p:transition>
    </mc:Choice>
    <mc:Fallback xmlns="">
      <p:transition spd="slow" advTm="13280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1" y="919616"/>
            <a:ext cx="5003801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Rheinfall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2" y="2132014"/>
            <a:ext cx="5003799" cy="3849685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Grösster Wasserfall Europas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Hier stürzt sich das Wasser aus rund 23 m in die Tiefe.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/>
              <a:t>Inmitten dieses Naturspektakels bietet sich die einzigartige Möglichkeit, den Mittelfelsen zu erklimmen.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811CFFD-A4B7-4F8B-92CB-F0F1EA606D42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666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">
        <p:cover/>
      </p:transition>
    </mc:Choice>
    <mc:Fallback xmlns="">
      <p:transition spd="slow" advTm="13048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10234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Matterhorn – Sinnbild für </a:t>
            </a:r>
            <a:br>
              <a:rPr lang="de-CH" dirty="0"/>
            </a:br>
            <a:r>
              <a:rPr lang="de-CH" dirty="0"/>
              <a:t>die Schweiz</a:t>
            </a:r>
          </a:p>
        </p:txBody>
      </p:sp>
      <p:pic>
        <p:nvPicPr>
          <p:cNvPr id="9" name="Inhaltsplatzhalter 8" descr="Ein Bild, das Berg, Schnee, draußen, Skifahren enthält.&#10;&#10;Automatisch generierte Beschreibung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3600"/>
            <a:ext cx="5003800" cy="3848099"/>
          </a:xfrm>
        </p:spPr>
        <p:txBody>
          <a:bodyPr rtlCol="0">
            <a:normAutofit/>
          </a:bodyPr>
          <a:lstStyle/>
          <a:p>
            <a:pPr marL="285750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Der pyramidenförmige Bergriese ist sehr schwer zu besteigen</a:t>
            </a:r>
            <a:r>
              <a:rPr lang="de-DE" dirty="0"/>
              <a:t>.</a:t>
            </a:r>
          </a:p>
          <a:p>
            <a:pPr marL="285750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Gilt als der meistfotografierte Berg der Welt.</a:t>
            </a:r>
          </a:p>
          <a:p>
            <a:pPr marL="285750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Am Fusse der meistbegangenen Route steht auf 3’260 m Höhe die </a:t>
            </a:r>
            <a:r>
              <a:rPr lang="de-CH" b="0" i="0" noProof="1">
                <a:effectLst/>
              </a:rPr>
              <a:t>Hörnlihütte</a:t>
            </a:r>
            <a:r>
              <a:rPr lang="de-CH" b="0" i="0" dirty="0">
                <a:effectLst/>
              </a:rPr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3ABC68F4-A663-4E62-806F-568DD12B1C4E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">
        <p:cover/>
      </p:transition>
    </mc:Choice>
    <mc:Fallback xmlns="">
      <p:transition spd="slow" advTm="12627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4913310" cy="709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La Gruyère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1790700"/>
            <a:ext cx="5003800" cy="4190999"/>
          </a:xfrm>
        </p:spPr>
        <p:txBody>
          <a:bodyPr rtlCol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Auf einem kleinen Hügel thront das mittelalterliche Bilderbuchstädtchen Gruyère. 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Die Region La Gruyère mit seiner grünen Hügellandschaft und den Gipfeln der Freiburger Voralpen ist die Heimat des weltberühmten Käses «Le Gruyère AOP».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Die Spezialitäten des </a:t>
            </a:r>
            <a:r>
              <a:rPr lang="de-CH" b="0" i="0" noProof="1">
                <a:effectLst/>
              </a:rPr>
              <a:t>Greyerzerlandes</a:t>
            </a:r>
            <a:r>
              <a:rPr lang="de-CH" b="0" i="0" dirty="0">
                <a:effectLst/>
              </a:rPr>
              <a:t> sind Fondue, Raclette und ganz besonders Nachspeisen mit dem ausgezeichneten Greyerzer Doppelrahm.</a:t>
            </a:r>
            <a:br>
              <a:rPr lang="de-CH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E8523C0E-6182-4ABE-A78B-B145522D321D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844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0">
        <p:cover/>
      </p:transition>
    </mc:Choice>
    <mc:Fallback xmlns="">
      <p:transition spd="slow" advTm="16070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noProof="1"/>
              <a:t>Creux du Van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5"/>
          </a:xfrm>
        </p:spPr>
        <p:txBody>
          <a:bodyPr rtlCol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An der Grenze der Kantone Neuenburg und Waadt liegt der «</a:t>
            </a:r>
            <a:r>
              <a:rPr lang="de-CH" b="0" i="0" noProof="1">
                <a:effectLst/>
              </a:rPr>
              <a:t>Creux</a:t>
            </a:r>
            <a:r>
              <a:rPr lang="de-CH" b="0" i="0" dirty="0">
                <a:effectLst/>
              </a:rPr>
              <a:t> du Van», eine natürliche Felsenarena gewaltigen Ausmasses.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160 Meter hohe, senkrechte Felswände umschliessen einen vier Kilometer langen und über einen Kilometer breiten Talkessel.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Zuerst die Gletscher, danach die Bäche haben die atemberaubende Felsformation aus den Kalkablagerungen eines urzeitlichen Meers vor rund 200 Millionen Jahren verursacht.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839117AD-B831-4493-8546-22045BA20FCA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850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2">
        <p:cover/>
      </p:transition>
    </mc:Choice>
    <mc:Fallback xmlns="">
      <p:transition spd="slow" advTm="16112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Appenzell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3" y="2132014"/>
            <a:ext cx="5003800" cy="3849685"/>
          </a:xfrm>
        </p:spPr>
        <p:txBody>
          <a:bodyPr rtlCol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Das Dorf Appenzell und der Kanton Appenzell Innerrhoden liegen in einer einzigartigen Hügellandschaft nördlich des Säntis.  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Appenzell verfügt über ein besonders dichtes Wanderwegnetz, darunter auch Erlebniswege wie der Barfussweg bei </a:t>
            </a:r>
            <a:r>
              <a:rPr lang="de-CH" b="0" i="0" noProof="1">
                <a:effectLst/>
              </a:rPr>
              <a:t>Gonten</a:t>
            </a:r>
            <a:r>
              <a:rPr lang="de-CH" b="0" i="0" dirty="0">
                <a:effectLst/>
              </a:rPr>
              <a:t>. </a:t>
            </a:r>
            <a:br>
              <a:rPr lang="de-CH" sz="1600" dirty="0"/>
            </a:b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259C7546-29B5-40F9-AE43-94266B266311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4732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1">
        <p:cover/>
      </p:transition>
    </mc:Choice>
    <mc:Fallback xmlns="">
      <p:transition spd="slow" advTm="16411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88163" y="919616"/>
            <a:ext cx="5003800" cy="5646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CH" dirty="0"/>
              <a:t>Jungfraujoch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5267466-1DAE-4B48-BE0E-4E79A21FE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915923"/>
            <a:ext cx="6626657" cy="5065776"/>
          </a:xfrm>
          <a:noFill/>
        </p:spPr>
      </p:pic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6888162" y="2133600"/>
            <a:ext cx="5003801" cy="3848099"/>
          </a:xfrm>
        </p:spPr>
        <p:txBody>
          <a:bodyPr rtlCol="0">
            <a:norm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Ein Ausflug aufs Jungfraujoch setzt jedem Besuch in der Schweiz die Krone auf.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Seit über 100 Jahren fährt die Jungfraubahn zur höchstgelegenen Bahnstation Europas auf </a:t>
            </a:r>
            <a:br>
              <a:rPr lang="de-CH" b="0" i="0" dirty="0">
                <a:effectLst/>
              </a:rPr>
            </a:br>
            <a:r>
              <a:rPr lang="de-CH" b="0" i="0" dirty="0">
                <a:effectLst/>
              </a:rPr>
              <a:t>3'454 Meter über Meer. 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b="0" i="0" dirty="0">
                <a:effectLst/>
              </a:rPr>
              <a:t>Diese Wunderwelt kann von den Aussichts-</a:t>
            </a:r>
            <a:r>
              <a:rPr lang="de-CH" b="0" i="0" dirty="0" err="1">
                <a:effectLst/>
              </a:rPr>
              <a:t>plattformen</a:t>
            </a:r>
            <a:r>
              <a:rPr lang="de-CH" b="0" i="0" dirty="0">
                <a:effectLst/>
              </a:rPr>
              <a:t> «Sphinx» und «Plateau», auf dem Aletschgletscher oder im «Eispalast» bewundert werden.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68000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de-DE" sz="10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de-DE" sz="10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7195" y="6629400"/>
            <a:ext cx="1000662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2DF8E46-9B75-4DFE-BB86-FED28641E930}" type="datetime1">
              <a:rPr lang="de-DE" sz="1000" smtClean="0"/>
              <a:t>22.05.2025</a:t>
            </a:fld>
            <a:endParaRPr lang="de-DE" sz="100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de-DE" sz="1000"/>
              <a:t>Sehenswürdigkeiten Schweiz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914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8">
        <p:cover/>
      </p:transition>
    </mc:Choice>
    <mc:Fallback xmlns="">
      <p:transition spd="slow" advTm="16628">
        <p:cover/>
      </p:transition>
    </mc:Fallback>
  </mc:AlternateContent>
</p:sld>
</file>

<file path=ppt/theme/theme1.xml><?xml version="1.0" encoding="utf-8"?>
<a:theme xmlns:a="http://schemas.openxmlformats.org/drawingml/2006/main" name="Ökologie 16:9">
  <a:themeElements>
    <a:clrScheme name="Benutzerdefiniert 1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0000"/>
      </a:accent1>
      <a:accent2>
        <a:srgbClr val="0070C0"/>
      </a:accent2>
      <a:accent3>
        <a:srgbClr val="00B05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5_TF03098889" id="{B4B699B7-935B-4005-AB07-F4C4EC6BC9ED}" vid="{BA215826-251C-4E13-A4E6-FA03EF675CF8}"/>
    </a:ext>
  </a:extLst>
</a:theme>
</file>

<file path=ppt/theme/theme2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36d37b-71b4-4416-b8a2-712a72be7925">
      <Terms xmlns="http://schemas.microsoft.com/office/infopath/2007/PartnerControls"/>
    </lcf76f155ced4ddcb4097134ff3c332f>
    <TaxCatchAll xmlns="e92a2ac5-b25a-46ac-94d3-afeb148eacd8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D11769-9645-4A3F-A28E-C89924502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05C4D-86E3-4361-B2C3-377814A42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C4967-F73A-49D1-944F-D9478EBA4A39}">
  <ds:schemaRefs>
    <ds:schemaRef ds:uri="http://schemas.microsoft.com/office/2006/metadata/properties"/>
    <ds:schemaRef ds:uri="http://schemas.microsoft.com/office/infopath/2007/PartnerControls"/>
    <ds:schemaRef ds:uri="5d36d37b-71b4-4416-b8a2-712a72be7925"/>
    <ds:schemaRef ds:uri="e92a2ac5-b25a-46ac-94d3-afeb148eac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Naturfotopräsentation zur Ökologieerziehung</Template>
  <TotalTime>0</TotalTime>
  <Words>760</Words>
  <Application>Microsoft Office PowerPoint</Application>
  <PresentationFormat>Breitbild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Corbel</vt:lpstr>
      <vt:lpstr>Ökologie 16:9</vt:lpstr>
      <vt:lpstr>Sehenswürdigkeiten Schweiz </vt:lpstr>
      <vt:lpstr>Aletsch Arena</vt:lpstr>
      <vt:lpstr>Schloss Chillon</vt:lpstr>
      <vt:lpstr>Rheinfall</vt:lpstr>
      <vt:lpstr>Matterhorn – Sinnbild für  die Schweiz</vt:lpstr>
      <vt:lpstr>La Gruyère</vt:lpstr>
      <vt:lpstr>Creux du Van</vt:lpstr>
      <vt:lpstr>Appenzell</vt:lpstr>
      <vt:lpstr>Jungfraujoch</vt:lpstr>
      <vt:lpstr>Ascona</vt:lpstr>
      <vt:lpstr>Rheinschlucht</vt:lpstr>
      <vt:lpstr>Murten / Morat</vt:lpstr>
      <vt:lpstr>Stoos</vt:lpstr>
      <vt:lpstr>Solothurn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Sehenswürdigkeiten Schweiz</dc:title>
  <dc:creator>Georges Wyttenbach</dc:creator>
  <cp:lastModifiedBy>Doris Keller</cp:lastModifiedBy>
  <cp:revision>12</cp:revision>
  <dcterms:created xsi:type="dcterms:W3CDTF">2021-08-12T09:01:24Z</dcterms:created>
  <dcterms:modified xsi:type="dcterms:W3CDTF">2025-05-22T14:39:18Z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973200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