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59" r:id="rId7"/>
    <p:sldId id="262" r:id="rId8"/>
    <p:sldId id="264" r:id="rId9"/>
    <p:sldId id="265" r:id="rId10"/>
    <p:sldId id="266" r:id="rId11"/>
    <p:sldId id="270" r:id="rId12"/>
    <p:sldId id="272" r:id="rId13"/>
    <p:sldId id="273" r:id="rId14"/>
    <p:sldId id="274" r:id="rId15"/>
    <p:sldId id="277" r:id="rId16"/>
    <p:sldId id="278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9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982FA5EF-A267-4895-B187-55C3C9408A4E}"/>
    <pc:docChg chg="custSel modSld">
      <pc:chgData name="Doris Keller" userId="8632a153-503d-4ef7-b3c8-3b4e1994d05e" providerId="ADAL" clId="{982FA5EF-A267-4895-B187-55C3C9408A4E}" dt="2022-10-07T16:33:37.191" v="1"/>
      <pc:docMkLst>
        <pc:docMk/>
      </pc:docMkLst>
      <pc:sldChg chg="addSp delSp modSp mod">
        <pc:chgData name="Doris Keller" userId="8632a153-503d-4ef7-b3c8-3b4e1994d05e" providerId="ADAL" clId="{982FA5EF-A267-4895-B187-55C3C9408A4E}" dt="2022-10-07T16:33:37.191" v="1"/>
        <pc:sldMkLst>
          <pc:docMk/>
          <pc:sldMk cId="2931773429" sldId="256"/>
        </pc:sldMkLst>
        <pc:graphicFrameChg chg="del">
          <ac:chgData name="Doris Keller" userId="8632a153-503d-4ef7-b3c8-3b4e1994d05e" providerId="ADAL" clId="{982FA5EF-A267-4895-B187-55C3C9408A4E}" dt="2022-10-07T16:33:36.570" v="0" actId="478"/>
          <ac:graphicFrameMkLst>
            <pc:docMk/>
            <pc:sldMk cId="2931773429" sldId="256"/>
            <ac:graphicFrameMk id="4" creationId="{7D2FB84F-90D8-4D90-AACC-C146DA931206}"/>
          </ac:graphicFrameMkLst>
        </pc:graphicFrameChg>
        <pc:picChg chg="add mod">
          <ac:chgData name="Doris Keller" userId="8632a153-503d-4ef7-b3c8-3b4e1994d05e" providerId="ADAL" clId="{982FA5EF-A267-4895-B187-55C3C9408A4E}" dt="2022-10-07T16:33:37.191" v="1"/>
          <ac:picMkLst>
            <pc:docMk/>
            <pc:sldMk cId="2931773429" sldId="256"/>
            <ac:picMk id="5" creationId="{539052A2-A6D1-B806-2C24-7DF8C0C5BE0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A82E6-5FC8-43C7-941E-87EC1B66284B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2F0FA-8E92-4C45-B584-4FB347B4BA9F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96278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D5F0AB-ABE0-4867-B508-E8B2BE9FF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686C9BC-07E2-48A4-9224-76CBD7E74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7CE44E-BBD9-4CD1-80CD-8DC8A8738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5AD3-3F93-4F46-B85A-33B12C490F20}" type="datetime1">
              <a:rPr lang="de-CH" smtClean="0"/>
              <a:t>07.10.2022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94A85E-4ABD-462C-ACFE-6D09D8775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Römische Kaiser von 27 v. Chr. - 395 n. Chr.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42981E-A298-4B8F-902C-FC59ECD98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49588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8C844B-2D2E-4B42-9F3E-290B40286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6511B34-E948-4846-A596-85C5CE9BD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A5BF03-BAC8-461C-A1A8-8CFCC1300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49B88-8F4F-4206-9353-EF986C0CC249}" type="datetime1">
              <a:rPr lang="de-CH" smtClean="0"/>
              <a:t>07.10.2022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36B290-2ECD-4C81-9306-38F1CAC6A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Römische Kaiser von 27 v. Chr. - 395 n. Chr.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D83CB6-2A47-46C1-BBE1-673AC186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40313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A0DD0FD-7B33-4C80-AD6E-BB433E5EDD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BB1C89D-FF4F-4FCE-B843-9FF7A8E5BA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B98B5D-F11B-4DD9-A027-6617E3C68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1DB9D-B24C-44EC-9EEB-27E77CFF2B1E}" type="datetime1">
              <a:rPr lang="de-CH" smtClean="0"/>
              <a:t>07.10.2022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E032A1-E957-4EC5-B1A4-19A6A040C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Römische Kaiser von 27 v. Chr. - 395 n. Chr.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08EE06-FFFA-4554-8456-7BB40D0B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28231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3001C5-6662-44E9-B4D6-192F83335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06FBC2-0165-4BAB-A682-0F099ED82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D20841-DA0C-4A52-9996-27EBB14C3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 sz="2000"/>
            </a:lvl1pPr>
          </a:lstStyle>
          <a:p>
            <a:r>
              <a:rPr lang="de-CH" dirty="0"/>
              <a:t>Römische Kaiser von 27 v. Chr. - 395 n. Chr.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C57AA5-159C-4977-B0C1-35B765452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28601942-5D96-4DEF-B26B-43CFB15DD6FC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29320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8482B1-239E-45E1-9B0C-43881A742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E4DA2E5-CEBC-4BF4-96C8-7E1ADEF48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E064E61-01EB-4A0D-A6DD-578BBEAA0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4D63-168C-4754-885B-3C5A0FA299EB}" type="datetime1">
              <a:rPr lang="de-CH" smtClean="0"/>
              <a:t>07.10.2022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F43BAF-F46E-46E7-9908-1691CC272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Römische Kaiser von 27 v. Chr. - 395 n. Chr.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6049C4-AADF-4A56-AB68-B5CC4B7D3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93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BF7D0-CCC0-4B4E-8BAE-583ABEA87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1E3D2D-28B5-4640-B602-4FFC7A635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A791BFC-2118-4360-9431-1860F2FA0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E9540F-B9DC-4397-9570-E54DEC71F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81A5-F738-43DF-BE2F-FF905B4DF688}" type="datetime1">
              <a:rPr lang="de-CH" smtClean="0"/>
              <a:t>07.10.2022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E5CF3DC-8CE1-4BE1-9CE6-28DB5BD20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Römische Kaiser von 27 v. Chr. - 395 n. Chr.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BAE8A67-259A-4536-966E-F3DFCE3CF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7270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A04733-AB3D-4B8C-9247-12D802155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543F2E-28A4-416D-AE34-BAC8BC6EB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C7703A-26B9-4189-B9E6-B20980470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549F568-7841-485C-94EF-8CCEC265ED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E3F72BF-F0DE-4442-95B8-852418E73C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685D09B-1105-4498-A617-AF112AE25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C4A91-899A-4F50-9D77-EA6F4B4AFC86}" type="datetime1">
              <a:rPr lang="de-CH" smtClean="0"/>
              <a:t>07.10.2022</a:t>
            </a:fld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AAB0DC2-41E0-4B91-856C-C5084947D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Römische Kaiser von 27 v. Chr. - 395 n. Chr.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DE83B9E-FE9D-441E-9081-ECB09E37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8581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70052-54BD-4CC8-9B85-E759ACD1D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85E8EA-106B-4856-A2B5-1C0943F82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48399-B5DD-42DB-A83C-5DAAC2229D3C}" type="datetime1">
              <a:rPr lang="de-CH" smtClean="0"/>
              <a:t>07.10.2022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90A8E18-5061-4237-BE43-105013C9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Römische Kaiser von 27 v. Chr. - 395 n. Chr.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02083FD-7203-4311-818A-96F5E7501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9335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03406A3-E560-432B-9729-B9A732A04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D079-0DFE-4D11-B1B1-DDC1CE397545}" type="datetime1">
              <a:rPr lang="de-CH" smtClean="0"/>
              <a:t>07.10.2022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00AE622-9FDA-46BD-AC55-A6CAB3C85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Römische Kaiser von 27 v. Chr. - 395 n. Chr.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FCA1322-6A89-46DD-BB7C-743BC9F1F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0936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A3512E-E30A-4E39-BC2C-EEAB285AE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15EA8E-6CE0-48AF-B7BF-5EE7EB78F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CB95F87-EA31-42C3-854C-048C1CAD1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D9AC1C3-8A5B-4C6D-AAB9-55D13A8E9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605-9E5D-4341-8B4E-F94E0D7CB4BE}" type="datetime1">
              <a:rPr lang="de-CH" smtClean="0"/>
              <a:t>07.10.2022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2C4F431-6988-41B9-9BE7-100B533D0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Römische Kaiser von 27 v. Chr. - 395 n. Chr.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A5F5CB9-8267-4D73-B61B-20A3FE734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62818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3E122C-FAC5-4D04-B7C8-4B6C21679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ADDD1A6-1DAA-474E-9ECD-533C7BBE8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03E5D9B-DA8E-4737-A4A1-55457494D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6514DA-4881-4989-B909-7CC447EDB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DBCD-E367-405E-A579-D9E800130E8C}" type="datetime1">
              <a:rPr lang="de-CH" smtClean="0"/>
              <a:t>07.10.2022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B7C472-1B52-4446-8201-BD22B6DAD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Römische Kaiser von 27 v. Chr. - 395 n. Chr.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0CFD85-C6DD-4169-8F36-16B773288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5023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371B195-CD55-494B-B267-A0D73F12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8C0AFAC-62E8-4D97-8C9E-6B510E3AC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3206D7-987D-4093-91AA-08C52C280E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10E47-E0DB-46A9-99EC-024EAEA2C045}" type="datetime1">
              <a:rPr lang="de-CH" smtClean="0"/>
              <a:t>07.10.2022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28BDC2-F157-4E22-BD09-6FEFF77BA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 dirty="0"/>
              <a:t>Römische Kaiser von 27 v. Chr. - 395 n. Chr.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0965A8-F06C-4EC9-AC90-56DE4EABBA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01942-5D96-4DEF-B26B-43CFB15DD6F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1039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2E62A5-B501-413A-A410-2DA98AA0A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5249" y="763681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de-CH" sz="4800" dirty="0">
                <a:solidFill>
                  <a:srgbClr val="FFFFFF"/>
                </a:solidFill>
              </a:rPr>
              <a:t>Römische Kaiser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7622168-9DF6-4707-BADA-E178B8572A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8732" y="481367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de-CH" dirty="0"/>
              <a:t>Liste der römischen Kaiser 27 v. Chr. - 395 n. Chr.</a:t>
            </a:r>
          </a:p>
        </p:txBody>
      </p:sp>
      <p:pic>
        <p:nvPicPr>
          <p:cNvPr id="5" name="Grafik 4" descr="Ein Bild, das drinnen, Gebäude, Skulptur enthält.&#10;&#10;Automatisch generierte Beschreibung">
            <a:extLst>
              <a:ext uri="{FF2B5EF4-FFF2-40B4-BE49-F238E27FC236}">
                <a16:creationId xmlns:a16="http://schemas.microsoft.com/office/drawing/2014/main" id="{539052A2-A6D1-B806-2C24-7DF8C0C5BE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000" y="-28800"/>
            <a:ext cx="6587562" cy="43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773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Soldatenkaiser 2</a:t>
            </a:r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69393"/>
              </p:ext>
            </p:extLst>
          </p:nvPr>
        </p:nvGraphicFramePr>
        <p:xfrm>
          <a:off x="838199" y="1825625"/>
          <a:ext cx="10718075" cy="2595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50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451565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543106">
                <a:tc>
                  <a:txBody>
                    <a:bodyPr/>
                    <a:lstStyle/>
                    <a:p>
                      <a:pPr algn="ctr" fontAlgn="t"/>
                      <a:r>
                        <a:rPr lang="de-CH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endParaRPr lang="de-CH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 err="1">
                          <a:effectLst/>
                        </a:rPr>
                        <a:t>Probus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effectLst/>
                        </a:rPr>
                        <a:t>276 - 282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Siege gegen Vandalen und Burgunden.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Von unzufriedenen Soldaten ermordet.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Carus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effectLst/>
                        </a:rPr>
                        <a:t>282 - 283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Angeblich während eines Perserfeldzuges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vom Blitz erschlagen.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 err="1">
                          <a:effectLst/>
                        </a:rPr>
                        <a:t>Carinus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effectLst/>
                        </a:rPr>
                        <a:t>283 - 285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Vor Carus Tod nur Mitkaiser.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Wurde von Diokletian bezwungen.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C02393E-0E92-44D3-ADF7-2E3D8233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10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9F439DD-43ED-476A-B67C-791EE809F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Römische Kaiser von 27 v. Chr. - 395 n. Chr.</a:t>
            </a:r>
          </a:p>
        </p:txBody>
      </p:sp>
    </p:spTree>
    <p:extLst>
      <p:ext uri="{BB962C8B-B14F-4D97-AF65-F5344CB8AC3E}">
        <p14:creationId xmlns:p14="http://schemas.microsoft.com/office/powerpoint/2010/main" val="1107868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Dynastie </a:t>
            </a:r>
            <a:r>
              <a:rPr lang="de-CH" sz="4400" dirty="0">
                <a:solidFill>
                  <a:srgbClr val="000000"/>
                </a:solidFill>
                <a:effectLst/>
              </a:rPr>
              <a:t>Tetrarchie 1</a:t>
            </a:r>
            <a:endParaRPr lang="de-CH" dirty="0"/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265594"/>
              </p:ext>
            </p:extLst>
          </p:nvPr>
        </p:nvGraphicFramePr>
        <p:xfrm>
          <a:off x="838199" y="1825625"/>
          <a:ext cx="10718075" cy="3279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50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451565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543106">
                <a:tc>
                  <a:txBody>
                    <a:bodyPr/>
                    <a:lstStyle/>
                    <a:p>
                      <a:pPr algn="ctr" fontAlgn="t"/>
                      <a:r>
                        <a:rPr lang="de-CH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endParaRPr lang="de-CH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Diokletian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284 - 305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Überwindung der Krise. Führte die Tetrarchie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ein (Ost- und Westkaiser plus Unterkaiser).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 err="1">
                          <a:effectLst/>
                        </a:rPr>
                        <a:t>Maximian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286 - 305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Regierte im Westen, während Diokletian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ab 286 n. Chr. den Osten verwaltete.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Constantius I.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305 - 306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Kaiser im Westen.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Konnte Aufstand in Britannien beenden.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Galerius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305 - 311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Kaiser im Osten.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Kämpfte um den Erhalt der Tetrarchie.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3247224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711E60A-8CD6-4F59-B88D-3B408A573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11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D71617A-E34B-4AFD-AE63-1A6CFB0AA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Römische Kaiser von 27 v. Chr. - 395 n. Chr.</a:t>
            </a:r>
          </a:p>
        </p:txBody>
      </p:sp>
    </p:spTree>
    <p:extLst>
      <p:ext uri="{BB962C8B-B14F-4D97-AF65-F5344CB8AC3E}">
        <p14:creationId xmlns:p14="http://schemas.microsoft.com/office/powerpoint/2010/main" val="3898288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Dynastie </a:t>
            </a:r>
            <a:r>
              <a:rPr lang="de-CH" sz="4400" dirty="0">
                <a:solidFill>
                  <a:srgbClr val="000000"/>
                </a:solidFill>
                <a:effectLst/>
              </a:rPr>
              <a:t>Konstantinisch</a:t>
            </a:r>
            <a:endParaRPr lang="de-CH" dirty="0"/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2314337"/>
              </p:ext>
            </p:extLst>
          </p:nvPr>
        </p:nvGraphicFramePr>
        <p:xfrm>
          <a:off x="838199" y="1825625"/>
          <a:ext cx="10718075" cy="410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50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451565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543106">
                <a:tc>
                  <a:txBody>
                    <a:bodyPr/>
                    <a:lstStyle/>
                    <a:p>
                      <a:pPr algn="ctr" fontAlgn="t"/>
                      <a:r>
                        <a:rPr lang="de-CH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endParaRPr lang="de-CH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Konstantin der Grosse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306 - 337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Anfangs Gegen- und Unterkaiser. Erlangte ab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324 n. Chr. die Alleinherrschaft. Gleichstellung des Christentums und Gründung von Konstantinopel.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Konstantin II.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337 - 340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Zusammen mit Constants Kaiser im Westen.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Verstarb im Machtkampf gegen seinen Bruder.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Constants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337 - 350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Bruder von Konstantin II.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Ab 340 n. Chr. alleiniger Westkaiser.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Constantius II.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337 - 361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Kaiser im Osten. Später Alleinherrscher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über das Römische Reich.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5829317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Julian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360 - 363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Anfangs Gegenkaiser, später Alleinherrscher.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Letzter nichtchristlicher Kaiser.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3247224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B9D2379-AFEA-4726-8A7A-F37DDB8EF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12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A285D69-3DD8-4890-8922-42B4D31B8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Römische Kaiser von 27 v. Chr. - 395 n. Chr.</a:t>
            </a:r>
          </a:p>
        </p:txBody>
      </p:sp>
    </p:spTree>
    <p:extLst>
      <p:ext uri="{BB962C8B-B14F-4D97-AF65-F5344CB8AC3E}">
        <p14:creationId xmlns:p14="http://schemas.microsoft.com/office/powerpoint/2010/main" val="3104159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Dynastie </a:t>
            </a:r>
            <a:r>
              <a:rPr lang="de-CH" sz="4400" dirty="0">
                <a:solidFill>
                  <a:srgbClr val="000000"/>
                </a:solidFill>
                <a:effectLst/>
              </a:rPr>
              <a:t>Valentinianisch</a:t>
            </a:r>
            <a:endParaRPr lang="de-CH" dirty="0"/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744083"/>
              </p:ext>
            </p:extLst>
          </p:nvPr>
        </p:nvGraphicFramePr>
        <p:xfrm>
          <a:off x="838199" y="1607900"/>
          <a:ext cx="10718075" cy="4647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50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451565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543106">
                <a:tc>
                  <a:txBody>
                    <a:bodyPr/>
                    <a:lstStyle/>
                    <a:p>
                      <a:pPr algn="ctr" fontAlgn="t"/>
                      <a:r>
                        <a:rPr lang="de-CH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endParaRPr lang="de-CH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Jovian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363 - 364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Regierte nur einen Winter und starb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vermutlich an Rauchvergiftung.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Valentinian I.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364 - 375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Kaiser im Westen, setzte seinen Bruder Valens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im Osten ein.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Valens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364 - 378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Kaiser im Osten.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Verlor sein Leben im Kampf gegen die Goten.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Gratian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800" dirty="0">
                          <a:effectLst/>
                        </a:rPr>
                        <a:t>375 - 383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800" dirty="0">
                          <a:effectLst/>
                        </a:rPr>
                        <a:t>Kaiser im Westen, kurzzeitig auch im Osten.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8442784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Valentinian II.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375 - 392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Kaiser im Westen, bis 383 n. Chr. Nur Mitkaiser.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5829317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Theodosius I.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379 - 395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Anfangs Kaiser im Osten. Später letzter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Alleinherrscher über das Römische Reich.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3247224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29D2EDF-FB12-42A8-9D6A-60E22CF0C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13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8417448-B24D-4984-A29E-29D23F41A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Römische Kaiser von 27 v. Chr. - 395 n. Chr.</a:t>
            </a:r>
          </a:p>
        </p:txBody>
      </p:sp>
    </p:spTree>
    <p:extLst>
      <p:ext uri="{BB962C8B-B14F-4D97-AF65-F5344CB8AC3E}">
        <p14:creationId xmlns:p14="http://schemas.microsoft.com/office/powerpoint/2010/main" val="3446752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Dynastie </a:t>
            </a:r>
            <a:r>
              <a:rPr lang="de-CH" dirty="0" err="1"/>
              <a:t>Julisch-Claudisch</a:t>
            </a:r>
            <a:endParaRPr lang="de-CH" dirty="0"/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966072"/>
              </p:ext>
            </p:extLst>
          </p:nvPr>
        </p:nvGraphicFramePr>
        <p:xfrm>
          <a:off x="838199" y="1825625"/>
          <a:ext cx="10718075" cy="3963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50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451565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543106">
                <a:tc>
                  <a:txBody>
                    <a:bodyPr/>
                    <a:lstStyle/>
                    <a:p>
                      <a:pPr algn="ctr" fontAlgn="t"/>
                      <a:r>
                        <a:rPr lang="de-CH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endParaRPr lang="de-CH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Augustus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27 v. Chr. - 14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Grossneffe und Adoptivsohn von Julius Caesar.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Gründete das römische Kaisertum.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Tiberius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14 - 37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Caligula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37 - 41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Galt als Scheusal bzw. Gewaltherrscher.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Wurde von der Prätorianergarde ermordet.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Claudius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41 - 54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Wurde wohl von seiner letzten Ehefrau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Agrippina (Neros Mutter) vergiftet.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5829317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Nero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54 - 68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Sah sich als Künstler. Entfachte die erste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Christenverfolgung nach dem Brand Roms.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3247224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04DA21F-C13E-45B9-9976-1B30540F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2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2ED34CF-4690-4834-A4D2-A81A3AC9A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Römische Kaiser von 27 v. Chr. - 395 n. Chr.</a:t>
            </a:r>
          </a:p>
        </p:txBody>
      </p:sp>
    </p:spTree>
    <p:extLst>
      <p:ext uri="{BB962C8B-B14F-4D97-AF65-F5344CB8AC3E}">
        <p14:creationId xmlns:p14="http://schemas.microsoft.com/office/powerpoint/2010/main" val="720201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Dynastie</a:t>
            </a:r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6373956"/>
              </p:ext>
            </p:extLst>
          </p:nvPr>
        </p:nvGraphicFramePr>
        <p:xfrm>
          <a:off x="838199" y="1825625"/>
          <a:ext cx="10718075" cy="2603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50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451565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551815">
                <a:tc>
                  <a:txBody>
                    <a:bodyPr/>
                    <a:lstStyle/>
                    <a:p>
                      <a:pPr algn="ctr" fontAlgn="t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Name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Galba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68 - 69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Beginn des Vierkaiserjahres (69 n. Chr.)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Otho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effectLst/>
                        </a:rPr>
                        <a:t>69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>
                          <a:effectLst/>
                        </a:rPr>
                        <a:t>Vierkaiserjahr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Vitellius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effectLst/>
                        </a:rPr>
                        <a:t>69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Vierkaiserjahr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2C4CBC1-7A36-411F-9EC2-C4DDD02AC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3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FD50B71-88AA-464D-8151-B40CCF471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Römische Kaiser von 27 v. Chr. - 395 n. Chr.</a:t>
            </a:r>
          </a:p>
        </p:txBody>
      </p:sp>
    </p:spTree>
    <p:extLst>
      <p:ext uri="{BB962C8B-B14F-4D97-AF65-F5344CB8AC3E}">
        <p14:creationId xmlns:p14="http://schemas.microsoft.com/office/powerpoint/2010/main" val="746662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Dynastie </a:t>
            </a:r>
            <a:r>
              <a:rPr lang="de-CH" dirty="0" err="1"/>
              <a:t>Flavisch</a:t>
            </a:r>
            <a:endParaRPr lang="de-CH" dirty="0"/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339556"/>
              </p:ext>
            </p:extLst>
          </p:nvPr>
        </p:nvGraphicFramePr>
        <p:xfrm>
          <a:off x="838199" y="1825625"/>
          <a:ext cx="10718075" cy="2603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50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451565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551815">
                <a:tc>
                  <a:txBody>
                    <a:bodyPr/>
                    <a:lstStyle/>
                    <a:p>
                      <a:pPr algn="ctr" fontAlgn="t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Name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Vespasian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69 - 79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Gewann den Konflikt des Vierkaiserjahres.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Konnte das Reich wieder stabilisieren.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Titus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effectLst/>
                        </a:rPr>
                        <a:t>79 - 81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>
                          <a:effectLst/>
                        </a:rPr>
                        <a:t>Eröffnete das unter Vespasian begonnene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Kolosseum.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Domitian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effectLst/>
                        </a:rPr>
                        <a:t>81 - 96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Baubeginn des Limes.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Galt als Tyrann und wurde ermordet.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8CD3BF4-BA63-4E7F-91AF-F21AFBC32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1231B41-B498-4599-BABD-437EE3B4F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Römische Kaiser von 27 v. Chr. - 395 n. Chr.</a:t>
            </a:r>
          </a:p>
        </p:txBody>
      </p:sp>
    </p:spTree>
    <p:extLst>
      <p:ext uri="{BB962C8B-B14F-4D97-AF65-F5344CB8AC3E}">
        <p14:creationId xmlns:p14="http://schemas.microsoft.com/office/powerpoint/2010/main" val="769878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Dynastie </a:t>
            </a:r>
            <a:r>
              <a:rPr lang="de-CH" dirty="0" err="1"/>
              <a:t>Antoninisch</a:t>
            </a:r>
            <a:endParaRPr lang="de-CH" dirty="0"/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015183"/>
              </p:ext>
            </p:extLst>
          </p:nvPr>
        </p:nvGraphicFramePr>
        <p:xfrm>
          <a:off x="838199" y="1825625"/>
          <a:ext cx="10718075" cy="2603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50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451565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551815">
                <a:tc>
                  <a:txBody>
                    <a:bodyPr/>
                    <a:lstStyle/>
                    <a:p>
                      <a:pPr algn="ctr" fontAlgn="t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Name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Antoninus Pius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138 - 161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Letzte grosse Friedensperiode des Reiches.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Mark Aurel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effectLst/>
                        </a:rPr>
                        <a:t>161 - 180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>
                          <a:effectLst/>
                        </a:rPr>
                        <a:t>War Philosoph. Musste mit der Pest und mit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Grenzkonflikten fertigwerden.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Commodus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effectLst/>
                        </a:rPr>
                        <a:t>180 - 192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Sah sich selbst als Herkules und setzte auf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"Brot und Spiele". Wurde im Bad erwürgt.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5CA4A384-3983-42DE-B687-B351A5428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3437C54-BE78-44DC-BCEB-6DC9358D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Römische Kaiser von 27 v. Chr. - 395 n. Chr.</a:t>
            </a:r>
          </a:p>
        </p:txBody>
      </p:sp>
    </p:spTree>
    <p:extLst>
      <p:ext uri="{BB962C8B-B14F-4D97-AF65-F5344CB8AC3E}">
        <p14:creationId xmlns:p14="http://schemas.microsoft.com/office/powerpoint/2010/main" val="4090481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Dynastie</a:t>
            </a:r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745016"/>
              </p:ext>
            </p:extLst>
          </p:nvPr>
        </p:nvGraphicFramePr>
        <p:xfrm>
          <a:off x="838199" y="1825625"/>
          <a:ext cx="10718075" cy="1919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50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451565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551815">
                <a:tc>
                  <a:txBody>
                    <a:bodyPr/>
                    <a:lstStyle/>
                    <a:p>
                      <a:pPr algn="ctr" fontAlgn="t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Name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 err="1">
                          <a:effectLst/>
                        </a:rPr>
                        <a:t>Pertinax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138 - 161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Beginn des zweiten Vierkaiserjahr.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 err="1">
                          <a:effectLst/>
                        </a:rPr>
                        <a:t>Didius</a:t>
                      </a:r>
                      <a:r>
                        <a:rPr lang="de-CH" dirty="0">
                          <a:effectLst/>
                        </a:rPr>
                        <a:t> </a:t>
                      </a:r>
                      <a:r>
                        <a:rPr lang="de-CH" dirty="0" err="1">
                          <a:effectLst/>
                        </a:rPr>
                        <a:t>Julianus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effectLst/>
                        </a:rPr>
                        <a:t>161 - 180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>
                          <a:effectLst/>
                        </a:rPr>
                        <a:t>Regierte zeitgleich mit </a:t>
                      </a:r>
                      <a:r>
                        <a:rPr lang="de-CH" dirty="0" err="1">
                          <a:effectLst/>
                        </a:rPr>
                        <a:t>Pescennius</a:t>
                      </a:r>
                      <a:r>
                        <a:rPr lang="de-CH" dirty="0">
                          <a:effectLst/>
                        </a:rPr>
                        <a:t> Niger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(Gegenkaiser Osten) und Septimius Severus.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24C1249-BBDB-4585-A252-90F16442A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C9D466A-A75B-449F-AE99-A3953836B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Römische Kaiser von 27 v. Chr. - 395 n. Chr.</a:t>
            </a:r>
          </a:p>
        </p:txBody>
      </p:sp>
    </p:spTree>
    <p:extLst>
      <p:ext uri="{BB962C8B-B14F-4D97-AF65-F5344CB8AC3E}">
        <p14:creationId xmlns:p14="http://schemas.microsoft.com/office/powerpoint/2010/main" val="2850468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Dynastie </a:t>
            </a:r>
            <a:r>
              <a:rPr lang="de-CH" dirty="0" err="1"/>
              <a:t>Severer</a:t>
            </a:r>
            <a:endParaRPr lang="de-CH" dirty="0"/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0985316"/>
              </p:ext>
            </p:extLst>
          </p:nvPr>
        </p:nvGraphicFramePr>
        <p:xfrm>
          <a:off x="838199" y="1825625"/>
          <a:ext cx="10718075" cy="3963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50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451565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543106">
                <a:tc>
                  <a:txBody>
                    <a:bodyPr/>
                    <a:lstStyle/>
                    <a:p>
                      <a:pPr algn="ctr" fontAlgn="t"/>
                      <a:r>
                        <a:rPr lang="de-CH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endParaRPr lang="de-CH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Septimius Severus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193 - 211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Erlangte erst 197 n. Chr. die Alleinherrschaft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nachdem der letzte Gegner (Albinus) besiegt war.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Caracalla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211 - 217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Ermordete seinen Bruder und Mitkaiser </a:t>
                      </a:r>
                      <a:r>
                        <a:rPr lang="de-CH" dirty="0" err="1">
                          <a:effectLst/>
                        </a:rPr>
                        <a:t>Geta</a:t>
                      </a:r>
                      <a:r>
                        <a:rPr lang="de-CH" dirty="0">
                          <a:effectLst/>
                        </a:rPr>
                        <a:t>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Liess 20.000 Anhänger </a:t>
                      </a:r>
                      <a:r>
                        <a:rPr lang="de-CH" dirty="0" err="1">
                          <a:effectLst/>
                        </a:rPr>
                        <a:t>Getas</a:t>
                      </a:r>
                      <a:r>
                        <a:rPr lang="de-CH" dirty="0">
                          <a:effectLst/>
                        </a:rPr>
                        <a:t> niedermetzeln.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 err="1">
                          <a:effectLst/>
                        </a:rPr>
                        <a:t>Macrinus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217 - 218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Mordkomplott gegen Caracalla. Wurde von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den </a:t>
                      </a:r>
                      <a:r>
                        <a:rPr lang="de-CH" dirty="0" err="1">
                          <a:effectLst/>
                        </a:rPr>
                        <a:t>Severern</a:t>
                      </a:r>
                      <a:r>
                        <a:rPr lang="de-CH" dirty="0">
                          <a:effectLst/>
                        </a:rPr>
                        <a:t> nach kurzer Herrschaft getötet.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Elagabal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218 - 222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Inbegriff der spätrömischen Dekadenz.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Wollte syrischen Kult im Reich einführen.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5829317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Severus Alexander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222 - 235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Kam mit 13 auf den Thron und wurde von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seiner dominanten Mutter gelenkt.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3247224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EEB3831-714C-4C29-88CF-1F821D030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7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55B2113-ED16-4235-B540-45DCA11BE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Römische Kaiser von 27 v. Chr. - 395 n. Chr.</a:t>
            </a:r>
          </a:p>
        </p:txBody>
      </p:sp>
    </p:spTree>
    <p:extLst>
      <p:ext uri="{BB962C8B-B14F-4D97-AF65-F5344CB8AC3E}">
        <p14:creationId xmlns:p14="http://schemas.microsoft.com/office/powerpoint/2010/main" val="2167982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Soldatenkaiser 1</a:t>
            </a:r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995515"/>
              </p:ext>
            </p:extLst>
          </p:nvPr>
        </p:nvGraphicFramePr>
        <p:xfrm>
          <a:off x="838199" y="1825625"/>
          <a:ext cx="10718075" cy="3963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50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451565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543106">
                <a:tc>
                  <a:txBody>
                    <a:bodyPr/>
                    <a:lstStyle/>
                    <a:p>
                      <a:pPr algn="ctr" fontAlgn="t"/>
                      <a:r>
                        <a:rPr lang="de-CH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endParaRPr lang="de-CH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Decius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249 - 251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Erste landesweite Christenverfolgung.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Fiel im Kampf gegen die Goten.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 err="1">
                          <a:effectLst/>
                        </a:rPr>
                        <a:t>Trebonianus</a:t>
                      </a:r>
                      <a:r>
                        <a:rPr lang="de-CH" sz="1800" dirty="0">
                          <a:effectLst/>
                        </a:rPr>
                        <a:t> Gallus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251 - 253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Gebietsverluste durch die Sassaniden.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Zugeständnisse an die Goten.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 err="1">
                          <a:effectLst/>
                        </a:rPr>
                        <a:t>Aemilianus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253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Wurde schon nach wenigen Wochen beseitigt.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Valerian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253 - 260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Aufgabe des Limes. Geriet nach einer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Niederlage in persische Gefangenschaft.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5829317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 err="1">
                          <a:effectLst/>
                        </a:rPr>
                        <a:t>Gallienus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253 - 268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Verlor die Kontrolle über Gallien (Gallisches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Sonderreich) und den Osten (Gegenkaiser).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3247224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A1403D2-1A31-46FD-A766-AAA7930AE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8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31EDABD-3604-464B-A931-45339B43E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Römische Kaiser von 27 v. Chr. - 395 n. Chr.</a:t>
            </a:r>
          </a:p>
        </p:txBody>
      </p:sp>
    </p:spTree>
    <p:extLst>
      <p:ext uri="{BB962C8B-B14F-4D97-AF65-F5344CB8AC3E}">
        <p14:creationId xmlns:p14="http://schemas.microsoft.com/office/powerpoint/2010/main" val="3180815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6A7DC-9A1D-4F14-97C8-9CEA79C25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Soldatenkaiser 2</a:t>
            </a:r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54BB6563-847B-4DB0-BABA-4A5065D1AB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266933"/>
              </p:ext>
            </p:extLst>
          </p:nvPr>
        </p:nvGraphicFramePr>
        <p:xfrm>
          <a:off x="838199" y="1825625"/>
          <a:ext cx="10718075" cy="3963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50">
                  <a:extLst>
                    <a:ext uri="{9D8B030D-6E8A-4147-A177-3AD203B41FA5}">
                      <a16:colId xmlns:a16="http://schemas.microsoft.com/office/drawing/2014/main" val="107914208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396972320"/>
                    </a:ext>
                  </a:extLst>
                </a:gridCol>
                <a:gridCol w="5451565">
                  <a:extLst>
                    <a:ext uri="{9D8B030D-6E8A-4147-A177-3AD203B41FA5}">
                      <a16:colId xmlns:a16="http://schemas.microsoft.com/office/drawing/2014/main" val="3175772732"/>
                    </a:ext>
                  </a:extLst>
                </a:gridCol>
              </a:tblGrid>
              <a:tr h="543106">
                <a:tc>
                  <a:txBody>
                    <a:bodyPr/>
                    <a:lstStyle/>
                    <a:p>
                      <a:pPr algn="ctr" fontAlgn="t"/>
                      <a:r>
                        <a:rPr lang="de-CH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endParaRPr lang="de-CH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Herrschaftszeit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rgbClr val="FFFFFF"/>
                          </a:solidFill>
                          <a:effectLst/>
                        </a:rPr>
                        <a:t>Wissenswertes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087540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dirty="0">
                          <a:effectLst/>
                        </a:rPr>
                        <a:t>Claudius </a:t>
                      </a:r>
                      <a:r>
                        <a:rPr lang="de-CH" dirty="0" err="1">
                          <a:effectLst/>
                        </a:rPr>
                        <a:t>Gothicus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268 - 270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Erfolge gegen Goten und Alemannen.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Massive Inflation im Römischen Reich.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84796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 err="1">
                          <a:effectLst/>
                        </a:rPr>
                        <a:t>Quintillus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270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Regierte 17 Tage und wurde von Aurelian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in den Selbstmord getrieben.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1595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Aurelian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270 - 275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Erfolge gegen Germanen. Rückgewinnung</a:t>
                      </a:r>
                      <a:br>
                        <a:rPr lang="de-CH" dirty="0">
                          <a:effectLst/>
                        </a:rPr>
                      </a:br>
                      <a:r>
                        <a:rPr lang="de-CH" dirty="0">
                          <a:effectLst/>
                        </a:rPr>
                        <a:t>von Gallien und Palmyra.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787905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>
                          <a:effectLst/>
                        </a:rPr>
                        <a:t>Tacitus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275 - 276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5829317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lvl="0" algn="ctr"/>
                      <a:r>
                        <a:rPr lang="de-CH" sz="1800" dirty="0" err="1">
                          <a:effectLst/>
                        </a:rPr>
                        <a:t>Florianus</a:t>
                      </a:r>
                      <a:endParaRPr lang="de-CH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800" dirty="0">
                          <a:effectLst/>
                        </a:rPr>
                        <a:t>276 n. Chr.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de-CH" dirty="0">
                          <a:effectLst/>
                        </a:rPr>
                        <a:t>Wurde von </a:t>
                      </a:r>
                      <a:r>
                        <a:rPr lang="de-CH" dirty="0" err="1">
                          <a:effectLst/>
                        </a:rPr>
                        <a:t>Probus</a:t>
                      </a:r>
                      <a:r>
                        <a:rPr lang="de-CH" dirty="0">
                          <a:effectLst/>
                        </a:rPr>
                        <a:t> besiegt.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3247224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5EA295B2-1260-463A-B014-D28CD8D76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01942-5D96-4DEF-B26B-43CFB15DD6FC}" type="slidenum">
              <a:rPr lang="de-CH" smtClean="0"/>
              <a:t>9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F4757DC-75A0-4841-BDB8-2A61D095B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Römische Kaiser von 27 v. Chr. - 395 n. Chr.</a:t>
            </a:r>
          </a:p>
        </p:txBody>
      </p:sp>
    </p:spTree>
    <p:extLst>
      <p:ext uri="{BB962C8B-B14F-4D97-AF65-F5344CB8AC3E}">
        <p14:creationId xmlns:p14="http://schemas.microsoft.com/office/powerpoint/2010/main" val="4003750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878046-27E5-49CC-9741-A1B95E33716F}"/>
</file>

<file path=customXml/itemProps2.xml><?xml version="1.0" encoding="utf-8"?>
<ds:datastoreItem xmlns:ds="http://schemas.openxmlformats.org/officeDocument/2006/customXml" ds:itemID="{2C0ED853-0C7B-4F65-821A-951DA0E67598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3.xml><?xml version="1.0" encoding="utf-8"?>
<ds:datastoreItem xmlns:ds="http://schemas.openxmlformats.org/officeDocument/2006/customXml" ds:itemID="{E81F8050-37F5-4EF8-8C3E-BBA4B3FF3B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1237</Words>
  <Application>Microsoft Office PowerPoint</Application>
  <PresentationFormat>Breitbild</PresentationFormat>
  <Paragraphs>219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</vt:lpstr>
      <vt:lpstr>Römische Kaiser</vt:lpstr>
      <vt:lpstr>Dynastie Julisch-Claudisch</vt:lpstr>
      <vt:lpstr>Dynastie</vt:lpstr>
      <vt:lpstr>Dynastie Flavisch</vt:lpstr>
      <vt:lpstr>Dynastie Antoninisch</vt:lpstr>
      <vt:lpstr>Dynastie</vt:lpstr>
      <vt:lpstr>Dynastie Severer</vt:lpstr>
      <vt:lpstr>Soldatenkaiser 1</vt:lpstr>
      <vt:lpstr>Soldatenkaiser 2</vt:lpstr>
      <vt:lpstr>Soldatenkaiser 2</vt:lpstr>
      <vt:lpstr>Dynastie Tetrarchie 1</vt:lpstr>
      <vt:lpstr>Dynastie Konstantinisch</vt:lpstr>
      <vt:lpstr>Dynastie Valentinianisch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Römische Kaiser</dc:title>
  <dc:creator>Georges Wyttenbach</dc:creator>
  <cp:lastModifiedBy>Doris Keller</cp:lastModifiedBy>
  <cp:revision>14</cp:revision>
  <dcterms:created xsi:type="dcterms:W3CDTF">2021-10-19T14:41:59Z</dcterms:created>
  <dcterms:modified xsi:type="dcterms:W3CDTF">2022-10-07T16:34:04Z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lpwstr>500700.000000000</vt:lpwstr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lpwstr/>
  </property>
  <property fmtid="{D5CDD505-2E9C-101B-9397-08002B2CF9AE}" pid="10" name="MediaServiceImageTags">
    <vt:lpwstr/>
  </property>
</Properties>
</file>