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4"/>
  </p:sldMasterIdLst>
  <p:notesMasterIdLst>
    <p:notesMasterId r:id="rId13"/>
  </p:notesMasterIdLst>
  <p:handoutMasterIdLst>
    <p:handoutMasterId r:id="rId14"/>
  </p:handoutMasterIdLst>
  <p:sldIdLst>
    <p:sldId id="264" r:id="rId5"/>
    <p:sldId id="258" r:id="rId6"/>
    <p:sldId id="257" r:id="rId7"/>
    <p:sldId id="260" r:id="rId8"/>
    <p:sldId id="259" r:id="rId9"/>
    <p:sldId id="261" r:id="rId10"/>
    <p:sldId id="262" r:id="rId11"/>
    <p:sldId id="263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9999"/>
    <a:srgbClr val="FF3300"/>
    <a:srgbClr val="FF6633"/>
    <a:srgbClr val="F8F8F8"/>
    <a:srgbClr val="FFFF99"/>
    <a:srgbClr val="FFFF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74" d="100"/>
          <a:sy n="74" d="100"/>
        </p:scale>
        <p:origin x="7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0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43396226415094"/>
          <c:y val="8.3550913838120106E-2"/>
          <c:w val="0.49764150943396224"/>
          <c:h val="0.73890339425587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Wir</c:v>
                </c:pt>
              </c:strCache>
            </c:strRef>
          </c:tx>
          <c:spPr>
            <a:solidFill>
              <a:schemeClr val="accent1"/>
            </a:solidFill>
            <a:ln w="11881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Sheet1!$B$1:$D$1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20.399999999999999</c:v>
                </c:pt>
                <c:pt idx="1">
                  <c:v>27.4</c:v>
                </c:pt>
                <c:pt idx="2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45-4A68-A477-7037CC4FD9F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Konkurrenz</c:v>
                </c:pt>
              </c:strCache>
            </c:strRef>
          </c:tx>
          <c:spPr>
            <a:solidFill>
              <a:schemeClr val="accent2"/>
            </a:solidFill>
            <a:ln w="11881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Sheet1!$B$1:$D$1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Sheet1!$B$3:$D$3</c:f>
              <c:numCache>
                <c:formatCode>General</c:formatCode>
                <c:ptCount val="3"/>
                <c:pt idx="0">
                  <c:v>30.6</c:v>
                </c:pt>
                <c:pt idx="1">
                  <c:v>38.6</c:v>
                </c:pt>
                <c:pt idx="2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45-4A68-A477-7037CC4FD9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3213168"/>
        <c:axId val="1"/>
      </c:barChart>
      <c:catAx>
        <c:axId val="143321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9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8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2970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29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8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433213168"/>
        <c:crosses val="autoZero"/>
        <c:crossBetween val="between"/>
      </c:valAx>
      <c:spPr>
        <a:noFill/>
        <a:ln w="11881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1084905660377353"/>
          <c:y val="0.30809399477806787"/>
          <c:w val="0.38915094339622641"/>
          <c:h val="0.36031331592689297"/>
        </c:manualLayout>
      </c:layout>
      <c:overlay val="0"/>
      <c:spPr>
        <a:noFill/>
        <a:ln w="2970">
          <a:solidFill>
            <a:schemeClr val="tx1"/>
          </a:solidFill>
          <a:prstDash val="solid"/>
        </a:ln>
      </c:spPr>
      <c:txPr>
        <a:bodyPr/>
        <a:lstStyle/>
        <a:p>
          <a:pPr>
            <a:defRPr sz="1375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8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de-DE"/>
              <a:t>Cornelia Armani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E6BA7A8-B1E1-4592-8532-D7C87CCE640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735813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 marL="92075"/>
            <a:endParaRPr lang="de-DE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de-DE"/>
              <a:t>Cornelia Armani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84033E7-3425-4D60-B6C1-28DCCA72B826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Hier klicken, um Master-Textformat zu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7118304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80509-6F09-43FC-8483-21619D933363}" type="slidenum">
              <a:rPr lang="de-DE"/>
              <a:pPr/>
              <a:t>1</a:t>
            </a:fld>
            <a:endParaRPr lang="de-DE"/>
          </a:p>
        </p:txBody>
      </p:sp>
      <p:sp>
        <p:nvSpPr>
          <p:cNvPr id="4096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</p:spTree>
    <p:extLst>
      <p:ext uri="{BB962C8B-B14F-4D97-AF65-F5344CB8AC3E}">
        <p14:creationId xmlns:p14="http://schemas.microsoft.com/office/powerpoint/2010/main" val="3074510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9C4DA9-D073-4D6B-A1D3-2C8D8D4476E9}" type="slidenum">
              <a:rPr lang="de-DE"/>
              <a:pPr/>
              <a:t>2</a:t>
            </a:fld>
            <a:endParaRPr lang="de-DE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</p:spTree>
    <p:extLst>
      <p:ext uri="{BB962C8B-B14F-4D97-AF65-F5344CB8AC3E}">
        <p14:creationId xmlns:p14="http://schemas.microsoft.com/office/powerpoint/2010/main" val="2458317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FB04C6-A6CD-430F-88E5-3A005452CC00}" type="slidenum">
              <a:rPr lang="de-DE"/>
              <a:pPr/>
              <a:t>3</a:t>
            </a:fld>
            <a:endParaRPr lang="de-DE"/>
          </a:p>
        </p:txBody>
      </p:sp>
      <p:sp>
        <p:nvSpPr>
          <p:cNvPr id="419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</p:spTree>
    <p:extLst>
      <p:ext uri="{BB962C8B-B14F-4D97-AF65-F5344CB8AC3E}">
        <p14:creationId xmlns:p14="http://schemas.microsoft.com/office/powerpoint/2010/main" val="1023808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3A8C2A-BED5-4D0B-8120-0CEB5714FA55}" type="slidenum">
              <a:rPr lang="de-DE"/>
              <a:pPr/>
              <a:t>4</a:t>
            </a:fld>
            <a:endParaRPr lang="de-DE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</p:spTree>
    <p:extLst>
      <p:ext uri="{BB962C8B-B14F-4D97-AF65-F5344CB8AC3E}">
        <p14:creationId xmlns:p14="http://schemas.microsoft.com/office/powerpoint/2010/main" val="1070636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1AC901-4AB2-4D42-986F-0AD5DF6E61FE}" type="slidenum">
              <a:rPr lang="de-DE"/>
              <a:pPr/>
              <a:t>5</a:t>
            </a:fld>
            <a:endParaRPr lang="de-DE"/>
          </a:p>
        </p:txBody>
      </p:sp>
      <p:sp>
        <p:nvSpPr>
          <p:cNvPr id="4403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</p:spTree>
    <p:extLst>
      <p:ext uri="{BB962C8B-B14F-4D97-AF65-F5344CB8AC3E}">
        <p14:creationId xmlns:p14="http://schemas.microsoft.com/office/powerpoint/2010/main" val="1858068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D30B6E-43E2-40B4-98BE-7CD138857914}" type="slidenum">
              <a:rPr lang="de-DE"/>
              <a:pPr/>
              <a:t>6</a:t>
            </a:fld>
            <a:endParaRPr lang="de-DE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</p:spTree>
    <p:extLst>
      <p:ext uri="{BB962C8B-B14F-4D97-AF65-F5344CB8AC3E}">
        <p14:creationId xmlns:p14="http://schemas.microsoft.com/office/powerpoint/2010/main" val="3301432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DC906-2343-4258-82CD-028A92601887}" type="slidenum">
              <a:rPr lang="de-DE"/>
              <a:pPr/>
              <a:t>7</a:t>
            </a:fld>
            <a:endParaRPr lang="de-DE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</p:spTree>
    <p:extLst>
      <p:ext uri="{BB962C8B-B14F-4D97-AF65-F5344CB8AC3E}">
        <p14:creationId xmlns:p14="http://schemas.microsoft.com/office/powerpoint/2010/main" val="1381686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BEEF7C-BC4E-47FF-AAF0-74A502181144}" type="slidenum">
              <a:rPr lang="de-DE"/>
              <a:pPr/>
              <a:t>8</a:t>
            </a:fld>
            <a:endParaRPr lang="de-DE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</p:spTree>
    <p:extLst>
      <p:ext uri="{BB962C8B-B14F-4D97-AF65-F5344CB8AC3E}">
        <p14:creationId xmlns:p14="http://schemas.microsoft.com/office/powerpoint/2010/main" val="2156336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de-DE" dirty="0"/>
              <a:t>Formatvorlage des Untertitelmasters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FCC17-1C19-4611-8AD1-8956E55A59A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Rechtec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D0719-4F4D-45F7-AAC0-24B6B9A539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de-DE"/>
              <a:t>Cornelia Armani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74A6A-6450-4807-8BAD-6D6173CB8A7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28662" y="2643182"/>
            <a:ext cx="8001000" cy="3733800"/>
          </a:xfrm>
        </p:spPr>
        <p:txBody>
          <a:bodyPr/>
          <a:lstStyle>
            <a:lvl1pPr>
              <a:defRPr sz="3600"/>
            </a:lvl1pPr>
            <a:lvl2pPr>
              <a:defRPr sz="2800"/>
            </a:lvl2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7777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Cornelia Armani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0" y="6386476"/>
            <a:ext cx="785786" cy="400110"/>
          </a:xfrm>
        </p:spPr>
        <p:txBody>
          <a:bodyPr/>
          <a:lstStyle>
            <a:lvl1pPr>
              <a:defRPr sz="2000"/>
            </a:lvl1pPr>
          </a:lstStyle>
          <a:p>
            <a:fld id="{258400EF-EF8C-4427-9F00-623E8F158CC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dirty="0"/>
              <a:t>Textmasterformate durch Klicken bearbeiten</a:t>
            </a:r>
          </a:p>
          <a:p>
            <a:pPr lvl="1" eaLnBrk="1" latinLnBrk="0" hangingPunct="1"/>
            <a:r>
              <a:rPr lang="de-DE" dirty="0"/>
              <a:t>Zweite Ebene</a:t>
            </a:r>
          </a:p>
          <a:p>
            <a:pPr lvl="2" eaLnBrk="1" latinLnBrk="0" hangingPunct="1"/>
            <a:r>
              <a:rPr lang="de-DE" dirty="0"/>
              <a:t>Dritte Ebene</a:t>
            </a:r>
          </a:p>
          <a:p>
            <a:pPr lvl="3" eaLnBrk="1" latinLnBrk="0" hangingPunct="1"/>
            <a:r>
              <a:rPr lang="de-DE" dirty="0"/>
              <a:t>Vierte Ebene</a:t>
            </a:r>
          </a:p>
          <a:p>
            <a:pPr lvl="4" eaLnBrk="1" latinLnBrk="0" hangingPunct="1"/>
            <a:r>
              <a:rPr lang="de-DE" dirty="0"/>
              <a:t>Fünfte Ebene</a:t>
            </a:r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6310-0A69-4E31-AD95-0623FA01D04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5FD1-3164-46CF-B74A-C9157705DC7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82764-B7C4-403B-84E1-7E72ED6F544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F2AE-CC77-47E3-8458-6EEDBBA7B49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7D4BC-B307-46D6-B342-65DB71ADEE0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de-DE"/>
              <a:t>Textmasterformate durch Klicken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Cornelia Armani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A036-AE5C-48A9-B4EB-00C6C53A0F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Rechtec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de-DE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de-DE"/>
              <a:t>Cornelia Armani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9D90514-F8C3-4839-B1CB-3CB4560FEC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ec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de-DE" dirty="0"/>
              <a:t>Textmasterformate durch Klicken bearbeiten</a:t>
            </a:r>
          </a:p>
          <a:p>
            <a:pPr lvl="1" eaLnBrk="1" latinLnBrk="0" hangingPunct="1"/>
            <a:r>
              <a:rPr kumimoji="0" lang="de-DE" dirty="0"/>
              <a:t>Zweite Ebene</a:t>
            </a:r>
          </a:p>
          <a:p>
            <a:pPr lvl="2" eaLnBrk="1" latinLnBrk="0" hangingPunct="1"/>
            <a:r>
              <a:rPr kumimoji="0" lang="de-DE" dirty="0"/>
              <a:t>Dritte Ebene</a:t>
            </a:r>
          </a:p>
          <a:p>
            <a:pPr lvl="3" eaLnBrk="1" latinLnBrk="0" hangingPunct="1"/>
            <a:r>
              <a:rPr kumimoji="0" lang="de-DE" dirty="0"/>
              <a:t>Vierte Ebene</a:t>
            </a:r>
          </a:p>
          <a:p>
            <a:pPr lvl="4" eaLnBrk="1" latinLnBrk="0" hangingPunct="1"/>
            <a:r>
              <a:rPr kumimoji="0" lang="de-DE" dirty="0"/>
              <a:t>Fünfte Ebene</a:t>
            </a:r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28596" y="6476999"/>
            <a:ext cx="7719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600">
                <a:solidFill>
                  <a:schemeClr val="tx1">
                    <a:tint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pPr marL="179388"/>
            <a:r>
              <a:rPr lang="de-DE" dirty="0"/>
              <a:t>Autor/in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2000">
                <a:solidFill>
                  <a:schemeClr val="tx1">
                    <a:tint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fld id="{29C3F6EA-238F-45D9-A767-E556DFC8FAD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CH"/>
              <a:t>Produkt lancieren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/>
              <a:t>Cornelia Armani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2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Kundenbedürfnisse</a:t>
            </a:r>
          </a:p>
        </p:txBody>
      </p:sp>
      <p:sp>
        <p:nvSpPr>
          <p:cNvPr id="6174" name="Rectangle 3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CH"/>
              <a:t>Gute Qualität</a:t>
            </a:r>
          </a:p>
          <a:p>
            <a:r>
              <a:rPr lang="de-CH"/>
              <a:t>Hohe Wertschöpfung</a:t>
            </a:r>
          </a:p>
        </p:txBody>
      </p:sp>
      <p:sp>
        <p:nvSpPr>
          <p:cNvPr id="25" name="Fußzeilenplatzhalt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Cornelia Armani</a:t>
            </a:r>
          </a:p>
        </p:txBody>
      </p:sp>
      <p:sp>
        <p:nvSpPr>
          <p:cNvPr id="26" name="Foliennummernplatzhalt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CH" smtClean="0"/>
              <a:pPr/>
              <a:t>2</a:t>
            </a:fld>
            <a:endParaRPr lang="de-CH"/>
          </a:p>
        </p:txBody>
      </p:sp>
      <p:cxnSp>
        <p:nvCxnSpPr>
          <p:cNvPr id="6162" name="AutoShape 18"/>
          <p:cNvCxnSpPr>
            <a:cxnSpLocks noChangeShapeType="1"/>
            <a:stCxn id="6159" idx="1"/>
            <a:endCxn id="6161" idx="5"/>
          </p:cNvCxnSpPr>
          <p:nvPr/>
        </p:nvCxnSpPr>
        <p:spPr bwMode="auto">
          <a:xfrm rot="16200000" flipV="1">
            <a:off x="5433176" y="3360470"/>
            <a:ext cx="674686" cy="26059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165" name="AutoShape 21"/>
          <p:cNvCxnSpPr>
            <a:cxnSpLocks noChangeShapeType="1"/>
            <a:stCxn id="6159" idx="7"/>
            <a:endCxn id="6164" idx="3"/>
          </p:cNvCxnSpPr>
          <p:nvPr/>
        </p:nvCxnSpPr>
        <p:spPr bwMode="auto">
          <a:xfrm rot="5400000" flipH="1" flipV="1">
            <a:off x="7575051" y="3371819"/>
            <a:ext cx="667911" cy="24467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6175" name="Group 31"/>
          <p:cNvGrpSpPr>
            <a:grpSpLocks/>
          </p:cNvGrpSpPr>
          <p:nvPr/>
        </p:nvGrpSpPr>
        <p:grpSpPr bwMode="auto">
          <a:xfrm>
            <a:off x="4676805" y="2500306"/>
            <a:ext cx="4252913" cy="3717925"/>
            <a:chOff x="405" y="1392"/>
            <a:chExt cx="2679" cy="2342"/>
          </a:xfrm>
        </p:grpSpPr>
        <p:sp>
          <p:nvSpPr>
            <p:cNvPr id="6159" name="Oval 15"/>
            <p:cNvSpPr>
              <a:spLocks noChangeArrowheads="1"/>
            </p:cNvSpPr>
            <p:nvPr/>
          </p:nvSpPr>
          <p:spPr bwMode="auto">
            <a:xfrm>
              <a:off x="930" y="2130"/>
              <a:ext cx="1680" cy="672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pPr algn="ctr" eaLnBrk="0" hangingPunct="0"/>
              <a:r>
                <a:rPr lang="de-CH" sz="1800" b="1">
                  <a:latin typeface="Arial" charset="0"/>
                </a:rPr>
                <a:t>Zufriedenstellung</a:t>
              </a:r>
            </a:p>
            <a:p>
              <a:pPr algn="ctr" eaLnBrk="0" hangingPunct="0"/>
              <a:r>
                <a:rPr lang="de-CH" sz="1800" b="1">
                  <a:latin typeface="Arial" charset="0"/>
                </a:rPr>
                <a:t>des Kunden</a:t>
              </a:r>
            </a:p>
          </p:txBody>
        </p:sp>
        <p:sp>
          <p:nvSpPr>
            <p:cNvPr id="6161" name="Oval 17"/>
            <p:cNvSpPr>
              <a:spLocks noChangeArrowheads="1"/>
            </p:cNvSpPr>
            <p:nvPr/>
          </p:nvSpPr>
          <p:spPr bwMode="auto">
            <a:xfrm>
              <a:off x="405" y="1392"/>
              <a:ext cx="711" cy="482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pPr algn="ctr" eaLnBrk="0" hangingPunct="0"/>
              <a:r>
                <a:rPr lang="de-CH" sz="1800" b="1">
                  <a:latin typeface="Arial" charset="0"/>
                </a:rPr>
                <a:t>Qualität</a:t>
              </a:r>
              <a:endParaRPr lang="de-CH" sz="1800">
                <a:latin typeface="Arial" charset="0"/>
              </a:endParaRPr>
            </a:p>
          </p:txBody>
        </p:sp>
        <p:sp>
          <p:nvSpPr>
            <p:cNvPr id="6164" name="Oval 20"/>
            <p:cNvSpPr>
              <a:spLocks noChangeArrowheads="1"/>
            </p:cNvSpPr>
            <p:nvPr/>
          </p:nvSpPr>
          <p:spPr bwMode="auto">
            <a:xfrm>
              <a:off x="2421" y="1392"/>
              <a:ext cx="663" cy="487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pPr algn="ctr" eaLnBrk="0" hangingPunct="0"/>
              <a:r>
                <a:rPr lang="de-CH" sz="1800" b="1">
                  <a:latin typeface="Arial" charset="0"/>
                </a:rPr>
                <a:t>Wert</a:t>
              </a:r>
            </a:p>
          </p:txBody>
        </p:sp>
        <p:sp>
          <p:nvSpPr>
            <p:cNvPr id="6167" name="Oval 23"/>
            <p:cNvSpPr>
              <a:spLocks noChangeArrowheads="1"/>
            </p:cNvSpPr>
            <p:nvPr/>
          </p:nvSpPr>
          <p:spPr bwMode="auto">
            <a:xfrm>
              <a:off x="1392" y="3216"/>
              <a:ext cx="768" cy="518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pPr algn="ctr" eaLnBrk="0" hangingPunct="0"/>
              <a:r>
                <a:rPr lang="de-CH" sz="1800" b="1">
                  <a:latin typeface="Arial" charset="0"/>
                </a:rPr>
                <a:t>Service</a:t>
              </a:r>
              <a:endParaRPr lang="de-CH" sz="1800">
                <a:latin typeface="Arial" charset="0"/>
              </a:endParaRPr>
            </a:p>
          </p:txBody>
        </p:sp>
      </p:grpSp>
      <p:cxnSp>
        <p:nvCxnSpPr>
          <p:cNvPr id="6168" name="AutoShape 24"/>
          <p:cNvCxnSpPr>
            <a:cxnSpLocks noChangeShapeType="1"/>
            <a:stCxn id="6167" idx="0"/>
            <a:endCxn id="6159" idx="4"/>
          </p:cNvCxnSpPr>
          <p:nvPr/>
        </p:nvCxnSpPr>
        <p:spPr bwMode="auto">
          <a:xfrm rot="16200000" flipV="1">
            <a:off x="6519894" y="5062531"/>
            <a:ext cx="657225" cy="9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Ziel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Verkaufszahl 50´000 im ersten Jahr</a:t>
            </a:r>
          </a:p>
          <a:p>
            <a:r>
              <a:rPr lang="de-CH" dirty="0"/>
              <a:t>Rendite 6,5%</a:t>
            </a:r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Cornelia Armani</a:t>
            </a:r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CH" smtClean="0"/>
              <a:pPr/>
              <a:t>3</a:t>
            </a:fld>
            <a:endParaRPr lang="de-CH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0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Kostenanalyse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CH"/>
              <a:t>Kunde fährt gut</a:t>
            </a:r>
          </a:p>
          <a:p>
            <a:r>
              <a:rPr lang="de-CH"/>
              <a:t>Konkurrenz </a:t>
            </a:r>
            <a:br>
              <a:rPr lang="de-CH"/>
            </a:br>
            <a:r>
              <a:rPr lang="de-CH"/>
              <a:t>viel teurer</a:t>
            </a:r>
          </a:p>
        </p:txBody>
      </p:sp>
      <p:sp>
        <p:nvSpPr>
          <p:cNvPr id="29" name="Fußzeilenplatzhalt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Cornelia Armani</a:t>
            </a:r>
          </a:p>
        </p:txBody>
      </p:sp>
      <p:sp>
        <p:nvSpPr>
          <p:cNvPr id="30" name="Foliennummernplatzhalt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CH" smtClean="0"/>
              <a:pPr/>
              <a:t>4</a:t>
            </a:fld>
            <a:endParaRPr lang="de-CH"/>
          </a:p>
        </p:txBody>
      </p:sp>
      <p:graphicFrame>
        <p:nvGraphicFramePr>
          <p:cNvPr id="2" name="Object 0"/>
          <p:cNvGraphicFramePr>
            <a:graphicFrameLocks noGrp="1" noChangeAspect="1"/>
          </p:cNvGraphicFramePr>
          <p:nvPr>
            <p:ph type="chart" sz="half" idx="4294967295"/>
            <p:extLst>
              <p:ext uri="{D42A27DB-BD31-4B8C-83A1-F6EECF244321}">
                <p14:modId xmlns:p14="http://schemas.microsoft.com/office/powerpoint/2010/main" val="2763004558"/>
              </p:ext>
            </p:extLst>
          </p:nvPr>
        </p:nvGraphicFramePr>
        <p:xfrm>
          <a:off x="4979990" y="2460625"/>
          <a:ext cx="3765550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648200" y="19812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endParaRPr lang="de-CH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2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Deckung der Bedürfnisse</a:t>
            </a:r>
          </a:p>
        </p:txBody>
      </p:sp>
      <p:sp>
        <p:nvSpPr>
          <p:cNvPr id="7193" name="Rectangle 2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CH"/>
              <a:t>hervorragende </a:t>
            </a:r>
            <a:br>
              <a:rPr lang="de-CH"/>
            </a:br>
            <a:r>
              <a:rPr lang="de-CH"/>
              <a:t>Eigenschaften</a:t>
            </a:r>
          </a:p>
          <a:p>
            <a:r>
              <a:rPr lang="de-CH"/>
              <a:t>Kundenbedürfnisse </a:t>
            </a:r>
            <a:br>
              <a:rPr lang="de-CH"/>
            </a:br>
            <a:r>
              <a:rPr lang="de-CH"/>
              <a:t>berücksichtigen </a:t>
            </a:r>
          </a:p>
        </p:txBody>
      </p:sp>
      <p:sp>
        <p:nvSpPr>
          <p:cNvPr id="25" name="Fußzeilenplatzhalt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Cornelia Armani</a:t>
            </a:r>
          </a:p>
        </p:txBody>
      </p:sp>
      <p:sp>
        <p:nvSpPr>
          <p:cNvPr id="26" name="Foliennummernplatzhalt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DE" smtClean="0"/>
              <a:pPr/>
              <a:t>5</a:t>
            </a:fld>
            <a:endParaRPr lang="de-DE" dirty="0"/>
          </a:p>
        </p:txBody>
      </p:sp>
      <p:grpSp>
        <p:nvGrpSpPr>
          <p:cNvPr id="7190" name="Group 22"/>
          <p:cNvGrpSpPr>
            <a:grpSpLocks/>
          </p:cNvGrpSpPr>
          <p:nvPr/>
        </p:nvGrpSpPr>
        <p:grpSpPr bwMode="auto">
          <a:xfrm>
            <a:off x="6248400" y="2057400"/>
            <a:ext cx="2330450" cy="2103438"/>
            <a:chOff x="4100" y="480"/>
            <a:chExt cx="1468" cy="1325"/>
          </a:xfrm>
        </p:grpSpPr>
        <p:sp>
          <p:nvSpPr>
            <p:cNvPr id="7184" name="PyramidChart 1;Item 3"/>
            <p:cNvSpPr>
              <a:spLocks noChangeAspect="1" noChangeArrowheads="1"/>
            </p:cNvSpPr>
            <p:nvPr/>
          </p:nvSpPr>
          <p:spPr bwMode="blackWhite">
            <a:xfrm flipV="1">
              <a:off x="4100" y="1363"/>
              <a:ext cx="1468" cy="442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  <p:sp>
          <p:nvSpPr>
            <p:cNvPr id="7185" name="PyramidChart 1;Item 2"/>
            <p:cNvSpPr>
              <a:spLocks noChangeAspect="1" noChangeArrowheads="1"/>
            </p:cNvSpPr>
            <p:nvPr/>
          </p:nvSpPr>
          <p:spPr bwMode="auto">
            <a:xfrm flipV="1">
              <a:off x="4344" y="922"/>
              <a:ext cx="978" cy="44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  <p:sp>
          <p:nvSpPr>
            <p:cNvPr id="7186" name="PyramidChart 1;Item 1"/>
            <p:cNvSpPr>
              <a:spLocks noChangeAspect="1" noChangeArrowheads="1"/>
            </p:cNvSpPr>
            <p:nvPr/>
          </p:nvSpPr>
          <p:spPr bwMode="auto">
            <a:xfrm flipV="1">
              <a:off x="4589" y="480"/>
              <a:ext cx="490" cy="442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</p:grpSp>
      <p:grpSp>
        <p:nvGrpSpPr>
          <p:cNvPr id="7189" name="Group 21"/>
          <p:cNvGrpSpPr>
            <a:grpSpLocks/>
          </p:cNvGrpSpPr>
          <p:nvPr/>
        </p:nvGrpSpPr>
        <p:grpSpPr bwMode="auto">
          <a:xfrm>
            <a:off x="4876800" y="2438400"/>
            <a:ext cx="3108325" cy="2803525"/>
            <a:chOff x="2544" y="912"/>
            <a:chExt cx="1958" cy="1766"/>
          </a:xfrm>
        </p:grpSpPr>
        <p:sp>
          <p:nvSpPr>
            <p:cNvPr id="7179" name="PyramidChart 1;Item 4"/>
            <p:cNvSpPr>
              <a:spLocks noChangeAspect="1" noChangeArrowheads="1"/>
            </p:cNvSpPr>
            <p:nvPr/>
          </p:nvSpPr>
          <p:spPr bwMode="auto">
            <a:xfrm flipV="1">
              <a:off x="2544" y="2237"/>
              <a:ext cx="1958" cy="441"/>
            </a:xfrm>
            <a:custGeom>
              <a:avLst/>
              <a:gdLst>
                <a:gd name="G0" fmla="+- 2700 0 0"/>
                <a:gd name="G1" fmla="+- 21600 0 2700"/>
                <a:gd name="G2" fmla="*/ 2700 1 2"/>
                <a:gd name="G3" fmla="+- 21600 0 G2"/>
                <a:gd name="G4" fmla="+/ 2700 21600 2"/>
                <a:gd name="G5" fmla="+/ G1 0 2"/>
                <a:gd name="G6" fmla="*/ 21600 21600 2700"/>
                <a:gd name="G7" fmla="*/ G6 1 2"/>
                <a:gd name="G8" fmla="+- 21600 0 G7"/>
                <a:gd name="G9" fmla="*/ 21600 1 2"/>
                <a:gd name="G10" fmla="+- 2700 0 G9"/>
                <a:gd name="G11" fmla="?: G10 G8 0"/>
                <a:gd name="G12" fmla="?: G10 G7 21600"/>
                <a:gd name="T0" fmla="*/ 20250 w 21600"/>
                <a:gd name="T1" fmla="*/ 10800 h 21600"/>
                <a:gd name="T2" fmla="*/ 10800 w 21600"/>
                <a:gd name="T3" fmla="*/ 21600 h 21600"/>
                <a:gd name="T4" fmla="*/ 1350 w 21600"/>
                <a:gd name="T5" fmla="*/ 10800 h 21600"/>
                <a:gd name="T6" fmla="*/ 10800 w 21600"/>
                <a:gd name="T7" fmla="*/ 0 h 21600"/>
                <a:gd name="T8" fmla="*/ 3150 w 21600"/>
                <a:gd name="T9" fmla="*/ 3150 h 21600"/>
                <a:gd name="T10" fmla="*/ 18450 w 21600"/>
                <a:gd name="T11" fmla="*/ 18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r>
                <a:rPr lang="de-CH">
                  <a:latin typeface="Arial" charset="0"/>
                </a:rPr>
                <a:t>Qualität</a:t>
              </a:r>
              <a:endParaRPr lang="de-CH" sz="1600">
                <a:latin typeface="Arial" charset="0"/>
              </a:endParaRPr>
            </a:p>
          </p:txBody>
        </p:sp>
        <p:sp>
          <p:nvSpPr>
            <p:cNvPr id="7180" name="PyramidChart 1;Item 3"/>
            <p:cNvSpPr>
              <a:spLocks noChangeAspect="1" noChangeArrowheads="1"/>
            </p:cNvSpPr>
            <p:nvPr/>
          </p:nvSpPr>
          <p:spPr bwMode="blackWhite">
            <a:xfrm flipV="1">
              <a:off x="2789" y="1795"/>
              <a:ext cx="1468" cy="442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r>
                <a:rPr lang="en-US" dirty="0">
                  <a:latin typeface="Arial" charset="0"/>
                </a:rPr>
                <a:t>Design</a:t>
              </a:r>
            </a:p>
          </p:txBody>
        </p:sp>
        <p:sp>
          <p:nvSpPr>
            <p:cNvPr id="7181" name="PyramidChart 1;Item 2"/>
            <p:cNvSpPr>
              <a:spLocks noChangeAspect="1" noChangeArrowheads="1"/>
            </p:cNvSpPr>
            <p:nvPr/>
          </p:nvSpPr>
          <p:spPr bwMode="auto">
            <a:xfrm flipV="1">
              <a:off x="3033" y="1354"/>
              <a:ext cx="978" cy="44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r>
                <a:rPr lang="en-US" sz="2000">
                  <a:latin typeface="Arial" charset="0"/>
                </a:rPr>
                <a:t>Preis</a:t>
              </a:r>
            </a:p>
          </p:txBody>
        </p:sp>
        <p:sp>
          <p:nvSpPr>
            <p:cNvPr id="7182" name="PyramidChart 1;Item 1"/>
            <p:cNvSpPr>
              <a:spLocks noChangeAspect="1" noChangeArrowheads="1"/>
            </p:cNvSpPr>
            <p:nvPr/>
          </p:nvSpPr>
          <p:spPr bwMode="auto">
            <a:xfrm flipV="1">
              <a:off x="3278" y="912"/>
              <a:ext cx="490" cy="442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4" name="Rectangle 7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Unsere Stärken</a:t>
            </a:r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Cornelia Armani</a:t>
            </a:r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F2AE-CC77-47E3-8458-6EEDBBA7B496}" type="slidenum">
              <a:rPr lang="de-DE" smtClean="0"/>
              <a:pPr/>
              <a:t>6</a:t>
            </a:fld>
            <a:endParaRPr lang="de-DE"/>
          </a:p>
        </p:txBody>
      </p:sp>
      <p:grpSp>
        <p:nvGrpSpPr>
          <p:cNvPr id="9290" name="Group 74"/>
          <p:cNvGrpSpPr>
            <a:grpSpLocks/>
          </p:cNvGrpSpPr>
          <p:nvPr/>
        </p:nvGrpSpPr>
        <p:grpSpPr bwMode="auto">
          <a:xfrm>
            <a:off x="4722813" y="2663825"/>
            <a:ext cx="2338388" cy="2354263"/>
            <a:chOff x="2063" y="2149"/>
            <a:chExt cx="1473" cy="1483"/>
          </a:xfrm>
        </p:grpSpPr>
        <p:sp>
          <p:nvSpPr>
            <p:cNvPr id="9256" name="AutoShape 40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-5898240 0 0"/>
                <a:gd name="G1" fmla="+- -9437184 0 0"/>
                <a:gd name="G2" fmla="+- -5898240 0 -9437184"/>
                <a:gd name="G3" fmla="+- 10800 0 0"/>
                <a:gd name="G4" fmla="+- 0 0 -589824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9437184"/>
                <a:gd name="G10" fmla="+- 8100 0 2700"/>
                <a:gd name="G11" fmla="cos G10 -5898240"/>
                <a:gd name="G12" fmla="sin G10 -5898240"/>
                <a:gd name="G13" fmla="cos 13500 -5898240"/>
                <a:gd name="G14" fmla="sin 13500 -589824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-5898240"/>
                <a:gd name="G22" fmla="sin G20 -5898240"/>
                <a:gd name="G23" fmla="+- G21 10800 0"/>
                <a:gd name="G24" fmla="+- G12 G23 G22"/>
                <a:gd name="G25" fmla="+- G22 G23 G11"/>
                <a:gd name="G26" fmla="cos 10800 -5898240"/>
                <a:gd name="G27" fmla="sin 10800 -5898240"/>
                <a:gd name="G28" fmla="cos 8100 -5898240"/>
                <a:gd name="G29" fmla="sin 8100 -589824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9437184"/>
                <a:gd name="G36" fmla="sin G34 -9437184"/>
                <a:gd name="G37" fmla="+/ -9437184 -589824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5896 w 21600"/>
                <a:gd name="T5" fmla="*/ 1177 h 21600"/>
                <a:gd name="T6" fmla="*/ 3154 w 21600"/>
                <a:gd name="T7" fmla="*/ 5245 h 21600"/>
                <a:gd name="T8" fmla="*/ 7122 w 21600"/>
                <a:gd name="T9" fmla="*/ 3582 h 21600"/>
                <a:gd name="T10" fmla="*/ 10799 w 21600"/>
                <a:gd name="T11" fmla="*/ -2700 h 21600"/>
                <a:gd name="T12" fmla="*/ 14849 w 21600"/>
                <a:gd name="T13" fmla="*/ 1350 h 21600"/>
                <a:gd name="T14" fmla="*/ 10799 w 21600"/>
                <a:gd name="T15" fmla="*/ 54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99" y="2700"/>
                  </a:moveTo>
                  <a:cubicBezTo>
                    <a:pt x="8207" y="2700"/>
                    <a:pt x="5771" y="3941"/>
                    <a:pt x="4246" y="6038"/>
                  </a:cubicBezTo>
                  <a:lnTo>
                    <a:pt x="2062" y="4451"/>
                  </a:lnTo>
                  <a:cubicBezTo>
                    <a:pt x="4094" y="1655"/>
                    <a:pt x="7342" y="0"/>
                    <a:pt x="10799" y="0"/>
                  </a:cubicBezTo>
                  <a:lnTo>
                    <a:pt x="10799" y="-2700"/>
                  </a:lnTo>
                  <a:lnTo>
                    <a:pt x="14849" y="1350"/>
                  </a:lnTo>
                  <a:lnTo>
                    <a:pt x="10799" y="5400"/>
                  </a:lnTo>
                  <a:lnTo>
                    <a:pt x="10799" y="27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r>
                <a:rPr kumimoji="1" lang="de-CH" sz="1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Service</a:t>
              </a:r>
              <a:endParaRPr kumimoji="1" lang="de-CH"/>
            </a:p>
          </p:txBody>
        </p:sp>
        <p:sp>
          <p:nvSpPr>
            <p:cNvPr id="9257" name="AutoShape 41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11796480 0 0"/>
                <a:gd name="G1" fmla="+- 8257536 0 0"/>
                <a:gd name="G2" fmla="+- 11796480 0 8257536"/>
                <a:gd name="G3" fmla="+- 10800 0 0"/>
                <a:gd name="G4" fmla="+- 0 0 117964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8257536"/>
                <a:gd name="G10" fmla="+- 8100 0 2700"/>
                <a:gd name="G11" fmla="cos G10 11796480"/>
                <a:gd name="G12" fmla="sin G10 11796480"/>
                <a:gd name="G13" fmla="cos 13500 11796480"/>
                <a:gd name="G14" fmla="sin 13500 1179648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11796480"/>
                <a:gd name="G22" fmla="sin G20 11796480"/>
                <a:gd name="G23" fmla="+- G21 10800 0"/>
                <a:gd name="G24" fmla="+- G12 G23 G22"/>
                <a:gd name="G25" fmla="+- G22 G23 G11"/>
                <a:gd name="G26" fmla="cos 10800 11796480"/>
                <a:gd name="G27" fmla="sin 10800 11796480"/>
                <a:gd name="G28" fmla="cos 8100 11796480"/>
                <a:gd name="G29" fmla="sin 8100 117964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8257536"/>
                <a:gd name="G36" fmla="sin G34 8257536"/>
                <a:gd name="G37" fmla="+/ 8257536 117964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177 w 21600"/>
                <a:gd name="T5" fmla="*/ 15703 h 21600"/>
                <a:gd name="T6" fmla="*/ 5245 w 21600"/>
                <a:gd name="T7" fmla="*/ 18445 h 21600"/>
                <a:gd name="T8" fmla="*/ 3582 w 21600"/>
                <a:gd name="T9" fmla="*/ 14477 h 21600"/>
                <a:gd name="T10" fmla="*/ -2700 w 21600"/>
                <a:gd name="T11" fmla="*/ 10800 h 21600"/>
                <a:gd name="T12" fmla="*/ 1350 w 21600"/>
                <a:gd name="T13" fmla="*/ 6750 h 21600"/>
                <a:gd name="T14" fmla="*/ 54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2700" y="10800"/>
                  </a:moveTo>
                  <a:cubicBezTo>
                    <a:pt x="2700" y="13392"/>
                    <a:pt x="3941" y="15828"/>
                    <a:pt x="6038" y="17353"/>
                  </a:cubicBezTo>
                  <a:lnTo>
                    <a:pt x="4451" y="19537"/>
                  </a:lnTo>
                  <a:cubicBezTo>
                    <a:pt x="1655" y="17505"/>
                    <a:pt x="0" y="14257"/>
                    <a:pt x="0" y="10800"/>
                  </a:cubicBezTo>
                  <a:lnTo>
                    <a:pt x="-2700" y="10800"/>
                  </a:lnTo>
                  <a:lnTo>
                    <a:pt x="1350" y="6750"/>
                  </a:lnTo>
                  <a:lnTo>
                    <a:pt x="5400" y="10800"/>
                  </a:lnTo>
                  <a:lnTo>
                    <a:pt x="2700" y="108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bg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CH"/>
            </a:p>
          </p:txBody>
        </p:sp>
        <p:sp>
          <p:nvSpPr>
            <p:cNvPr id="9258" name="AutoShape 42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5898240 0 0"/>
                <a:gd name="G1" fmla="+- 2359296 0 0"/>
                <a:gd name="G2" fmla="+- 5898240 0 2359296"/>
                <a:gd name="G3" fmla="+- 10800 0 0"/>
                <a:gd name="G4" fmla="+- 0 0 589824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2359296"/>
                <a:gd name="G10" fmla="+- 8100 0 2700"/>
                <a:gd name="G11" fmla="cos G10 5898240"/>
                <a:gd name="G12" fmla="sin G10 5898240"/>
                <a:gd name="G13" fmla="cos 13500 5898240"/>
                <a:gd name="G14" fmla="sin 13500 589824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5898240"/>
                <a:gd name="G22" fmla="sin G20 5898240"/>
                <a:gd name="G23" fmla="+- G21 10800 0"/>
                <a:gd name="G24" fmla="+- G12 G23 G22"/>
                <a:gd name="G25" fmla="+- G22 G23 G11"/>
                <a:gd name="G26" fmla="cos 10800 5898240"/>
                <a:gd name="G27" fmla="sin 10800 5898240"/>
                <a:gd name="G28" fmla="cos 8100 5898240"/>
                <a:gd name="G29" fmla="sin 8100 589824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2359296"/>
                <a:gd name="G36" fmla="sin G34 2359296"/>
                <a:gd name="G37" fmla="+/ 2359296 589824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5703 w 21600"/>
                <a:gd name="T5" fmla="*/ 20422 h 21600"/>
                <a:gd name="T6" fmla="*/ 18445 w 21600"/>
                <a:gd name="T7" fmla="*/ 16354 h 21600"/>
                <a:gd name="T8" fmla="*/ 14477 w 21600"/>
                <a:gd name="T9" fmla="*/ 18017 h 21600"/>
                <a:gd name="T10" fmla="*/ 10800 w 21600"/>
                <a:gd name="T11" fmla="*/ 24300 h 21600"/>
                <a:gd name="T12" fmla="*/ 6750 w 21600"/>
                <a:gd name="T13" fmla="*/ 20250 h 21600"/>
                <a:gd name="T14" fmla="*/ 10800 w 21600"/>
                <a:gd name="T15" fmla="*/ 162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800" y="18900"/>
                  </a:moveTo>
                  <a:cubicBezTo>
                    <a:pt x="13392" y="18899"/>
                    <a:pt x="15828" y="17658"/>
                    <a:pt x="17353" y="15561"/>
                  </a:cubicBezTo>
                  <a:lnTo>
                    <a:pt x="19537" y="17148"/>
                  </a:lnTo>
                  <a:cubicBezTo>
                    <a:pt x="17505" y="19944"/>
                    <a:pt x="14257" y="21599"/>
                    <a:pt x="10800" y="21600"/>
                  </a:cubicBezTo>
                  <a:lnTo>
                    <a:pt x="10800" y="24300"/>
                  </a:lnTo>
                  <a:lnTo>
                    <a:pt x="6750" y="20250"/>
                  </a:lnTo>
                  <a:lnTo>
                    <a:pt x="10800" y="16200"/>
                  </a:lnTo>
                  <a:lnTo>
                    <a:pt x="10800" y="1890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CH"/>
            </a:p>
          </p:txBody>
        </p:sp>
        <p:sp>
          <p:nvSpPr>
            <p:cNvPr id="9259" name="AutoShape 43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0 0 0"/>
                <a:gd name="G1" fmla="+- -3538944 0 0"/>
                <a:gd name="G2" fmla="+- 0 0 -3538944"/>
                <a:gd name="G3" fmla="+- 10800 0 0"/>
                <a:gd name="G4" fmla="+- 0 0 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3538944"/>
                <a:gd name="G10" fmla="+- 8100 0 2700"/>
                <a:gd name="G11" fmla="cos G10 0"/>
                <a:gd name="G12" fmla="sin G10 0"/>
                <a:gd name="G13" fmla="cos 13500 0"/>
                <a:gd name="G14" fmla="sin 13500 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0"/>
                <a:gd name="G22" fmla="sin G20 0"/>
                <a:gd name="G23" fmla="+- G21 10800 0"/>
                <a:gd name="G24" fmla="+- G12 G23 G22"/>
                <a:gd name="G25" fmla="+- G22 G23 G11"/>
                <a:gd name="G26" fmla="cos 10800 0"/>
                <a:gd name="G27" fmla="sin 10800 0"/>
                <a:gd name="G28" fmla="cos 8100 0"/>
                <a:gd name="G29" fmla="sin 8100 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3538944"/>
                <a:gd name="G36" fmla="sin G34 -3538944"/>
                <a:gd name="G37" fmla="+/ -3538944 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20422 w 21600"/>
                <a:gd name="T5" fmla="*/ 5896 h 21600"/>
                <a:gd name="T6" fmla="*/ 16354 w 21600"/>
                <a:gd name="T7" fmla="*/ 3154 h 21600"/>
                <a:gd name="T8" fmla="*/ 18017 w 21600"/>
                <a:gd name="T9" fmla="*/ 7122 h 21600"/>
                <a:gd name="T10" fmla="*/ 24300 w 21600"/>
                <a:gd name="T11" fmla="*/ 10800 h 21600"/>
                <a:gd name="T12" fmla="*/ 20250 w 21600"/>
                <a:gd name="T13" fmla="*/ 14850 h 21600"/>
                <a:gd name="T14" fmla="*/ 162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8900" y="10800"/>
                  </a:moveTo>
                  <a:cubicBezTo>
                    <a:pt x="18900" y="8207"/>
                    <a:pt x="17658" y="5771"/>
                    <a:pt x="15561" y="4246"/>
                  </a:cubicBezTo>
                  <a:lnTo>
                    <a:pt x="17148" y="2062"/>
                  </a:lnTo>
                  <a:cubicBezTo>
                    <a:pt x="19944" y="4094"/>
                    <a:pt x="21599" y="7342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20250" y="14850"/>
                  </a:lnTo>
                  <a:lnTo>
                    <a:pt x="16200" y="10800"/>
                  </a:lnTo>
                  <a:lnTo>
                    <a:pt x="18900" y="108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bg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CH"/>
            </a:p>
          </p:txBody>
        </p:sp>
        <p:sp>
          <p:nvSpPr>
            <p:cNvPr id="9260" name="Text Box 44"/>
            <p:cNvSpPr txBox="1">
              <a:spLocks noChangeArrowheads="1"/>
            </p:cNvSpPr>
            <p:nvPr/>
          </p:nvSpPr>
          <p:spPr bwMode="auto">
            <a:xfrm rot="1343648">
              <a:off x="2783" y="2149"/>
              <a:ext cx="52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de-CH" sz="1400" b="1">
                  <a:solidFill>
                    <a:srgbClr val="F8F8F8"/>
                  </a:solidFill>
                  <a:latin typeface="Arial" charset="0"/>
                </a:rPr>
                <a:t>günstig</a:t>
              </a:r>
              <a:endParaRPr kumimoji="1" lang="de-CH" sz="1400" b="1">
                <a:solidFill>
                  <a:srgbClr val="F8F8F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9261" name="Text Box 45"/>
            <p:cNvSpPr txBox="1">
              <a:spLocks noChangeArrowheads="1"/>
            </p:cNvSpPr>
            <p:nvPr/>
          </p:nvSpPr>
          <p:spPr bwMode="auto">
            <a:xfrm rot="17803192">
              <a:off x="1936" y="2492"/>
              <a:ext cx="50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de-CH" sz="1400" b="1" dirty="0">
                  <a:solidFill>
                    <a:srgbClr val="F8F8F8"/>
                  </a:solidFill>
                  <a:latin typeface="Arial" charset="0"/>
                </a:rPr>
                <a:t>präzise</a:t>
              </a:r>
            </a:p>
          </p:txBody>
        </p:sp>
        <p:sp>
          <p:nvSpPr>
            <p:cNvPr id="9262" name="Text Box 46"/>
            <p:cNvSpPr txBox="1">
              <a:spLocks noChangeArrowheads="1"/>
            </p:cNvSpPr>
            <p:nvPr/>
          </p:nvSpPr>
          <p:spPr bwMode="auto">
            <a:xfrm rot="1756136">
              <a:off x="2273" y="3301"/>
              <a:ext cx="50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de-CH" sz="1400" b="1" dirty="0">
                  <a:solidFill>
                    <a:srgbClr val="F8F8F8"/>
                  </a:solidFill>
                  <a:latin typeface="Arial" charset="0"/>
                </a:rPr>
                <a:t>schnell</a:t>
              </a:r>
            </a:p>
          </p:txBody>
        </p:sp>
        <p:sp>
          <p:nvSpPr>
            <p:cNvPr id="9263" name="Text Box 47"/>
            <p:cNvSpPr txBox="1">
              <a:spLocks noChangeArrowheads="1"/>
            </p:cNvSpPr>
            <p:nvPr/>
          </p:nvSpPr>
          <p:spPr bwMode="auto">
            <a:xfrm rot="17839167">
              <a:off x="3095" y="3060"/>
              <a:ext cx="4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de-CH" sz="1400" b="1" dirty="0">
                  <a:solidFill>
                    <a:srgbClr val="F8F8F8"/>
                  </a:solidFill>
                  <a:latin typeface="Arial" charset="0"/>
                </a:rPr>
                <a:t>perfekt</a:t>
              </a:r>
            </a:p>
          </p:txBody>
        </p:sp>
      </p:grpSp>
      <p:grpSp>
        <p:nvGrpSpPr>
          <p:cNvPr id="9291" name="Group 75"/>
          <p:cNvGrpSpPr>
            <a:grpSpLocks/>
          </p:cNvGrpSpPr>
          <p:nvPr/>
        </p:nvGrpSpPr>
        <p:grpSpPr bwMode="auto">
          <a:xfrm>
            <a:off x="1507628" y="2590801"/>
            <a:ext cx="3140568" cy="3100389"/>
            <a:chOff x="221" y="2160"/>
            <a:chExt cx="1507" cy="1488"/>
          </a:xfrm>
        </p:grpSpPr>
        <p:sp>
          <p:nvSpPr>
            <p:cNvPr id="9276" name="AutoShape 60"/>
            <p:cNvSpPr>
              <a:spLocks noChangeArrowheads="1"/>
            </p:cNvSpPr>
            <p:nvPr/>
          </p:nvSpPr>
          <p:spPr bwMode="auto">
            <a:xfrm flipH="1">
              <a:off x="240" y="2160"/>
              <a:ext cx="1488" cy="1488"/>
            </a:xfrm>
            <a:custGeom>
              <a:avLst/>
              <a:gdLst>
                <a:gd name="G0" fmla="+- -5898240 0 0"/>
                <a:gd name="G1" fmla="+- -10616832 0 0"/>
                <a:gd name="G2" fmla="+- -5898240 0 -10616832"/>
                <a:gd name="G3" fmla="+- 10800 0 0"/>
                <a:gd name="G4" fmla="+- 0 0 -589824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10616832"/>
                <a:gd name="G10" fmla="+- 8100 0 2700"/>
                <a:gd name="G11" fmla="cos G10 -5898240"/>
                <a:gd name="G12" fmla="sin G10 -5898240"/>
                <a:gd name="G13" fmla="cos 13500 -5898240"/>
                <a:gd name="G14" fmla="sin 13500 -589824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-5898240"/>
                <a:gd name="G22" fmla="sin G20 -5898240"/>
                <a:gd name="G23" fmla="+- G21 10800 0"/>
                <a:gd name="G24" fmla="+- G12 G23 G22"/>
                <a:gd name="G25" fmla="+- G22 G23 G11"/>
                <a:gd name="G26" fmla="cos 10800 -5898240"/>
                <a:gd name="G27" fmla="sin 10800 -5898240"/>
                <a:gd name="G28" fmla="cos 8100 -5898240"/>
                <a:gd name="G29" fmla="sin 8100 -589824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10616832"/>
                <a:gd name="G36" fmla="sin G34 -10616832"/>
                <a:gd name="G37" fmla="+/ -10616832 -589824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4451 w 21600"/>
                <a:gd name="T5" fmla="*/ 2062 h 21600"/>
                <a:gd name="T6" fmla="*/ 1812 w 21600"/>
                <a:gd name="T7" fmla="*/ 7879 h 21600"/>
                <a:gd name="T8" fmla="*/ 6038 w 21600"/>
                <a:gd name="T9" fmla="*/ 4246 h 21600"/>
                <a:gd name="T10" fmla="*/ 10799 w 21600"/>
                <a:gd name="T11" fmla="*/ -2700 h 21600"/>
                <a:gd name="T12" fmla="*/ 14849 w 21600"/>
                <a:gd name="T13" fmla="*/ 1350 h 21600"/>
                <a:gd name="T14" fmla="*/ 10799 w 21600"/>
                <a:gd name="T15" fmla="*/ 54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99" y="2700"/>
                  </a:moveTo>
                  <a:cubicBezTo>
                    <a:pt x="7290" y="2700"/>
                    <a:pt x="4180" y="4959"/>
                    <a:pt x="3096" y="8296"/>
                  </a:cubicBezTo>
                  <a:lnTo>
                    <a:pt x="528" y="7462"/>
                  </a:lnTo>
                  <a:cubicBezTo>
                    <a:pt x="1974" y="3012"/>
                    <a:pt x="6121" y="0"/>
                    <a:pt x="10799" y="0"/>
                  </a:cubicBezTo>
                  <a:lnTo>
                    <a:pt x="10799" y="-2700"/>
                  </a:lnTo>
                  <a:lnTo>
                    <a:pt x="14849" y="1350"/>
                  </a:lnTo>
                  <a:lnTo>
                    <a:pt x="10799" y="5400"/>
                  </a:lnTo>
                  <a:lnTo>
                    <a:pt x="10799" y="27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r>
                <a:rPr kumimoji="1"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Flexibel</a:t>
              </a:r>
            </a:p>
          </p:txBody>
        </p:sp>
        <p:sp>
          <p:nvSpPr>
            <p:cNvPr id="9277" name="AutoShape 61"/>
            <p:cNvSpPr>
              <a:spLocks noChangeArrowheads="1"/>
            </p:cNvSpPr>
            <p:nvPr/>
          </p:nvSpPr>
          <p:spPr bwMode="auto">
            <a:xfrm flipH="1">
              <a:off x="240" y="2160"/>
              <a:ext cx="1488" cy="1488"/>
            </a:xfrm>
            <a:custGeom>
              <a:avLst/>
              <a:gdLst>
                <a:gd name="G0" fmla="+- 9830400 0 0"/>
                <a:gd name="G1" fmla="+- 5111808 0 0"/>
                <a:gd name="G2" fmla="+- 9830400 0 5111808"/>
                <a:gd name="G3" fmla="+- 10800 0 0"/>
                <a:gd name="G4" fmla="+- 0 0 983040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5111808"/>
                <a:gd name="G10" fmla="+- 8100 0 2700"/>
                <a:gd name="G11" fmla="cos G10 9830400"/>
                <a:gd name="G12" fmla="sin G10 9830400"/>
                <a:gd name="G13" fmla="cos 13500 9830400"/>
                <a:gd name="G14" fmla="sin 13500 983040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9830400"/>
                <a:gd name="G22" fmla="sin G20 9830400"/>
                <a:gd name="G23" fmla="+- G21 10800 0"/>
                <a:gd name="G24" fmla="+- G12 G23 G22"/>
                <a:gd name="G25" fmla="+- G22 G23 G11"/>
                <a:gd name="G26" fmla="cos 10800 9830400"/>
                <a:gd name="G27" fmla="sin 10800 9830400"/>
                <a:gd name="G28" fmla="cos 8100 9830400"/>
                <a:gd name="G29" fmla="sin 8100 983040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5111808"/>
                <a:gd name="G36" fmla="sin G34 5111808"/>
                <a:gd name="G37" fmla="+/ 5111808 983040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6407 w 21600"/>
                <a:gd name="T5" fmla="*/ 20666 h 21600"/>
                <a:gd name="T6" fmla="*/ 12764 w 21600"/>
                <a:gd name="T7" fmla="*/ 20043 h 21600"/>
                <a:gd name="T8" fmla="*/ 7505 w 21600"/>
                <a:gd name="T9" fmla="*/ 18199 h 21600"/>
                <a:gd name="T10" fmla="*/ -892 w 21600"/>
                <a:gd name="T11" fmla="*/ 17550 h 21600"/>
                <a:gd name="T12" fmla="*/ 591 w 21600"/>
                <a:gd name="T13" fmla="*/ 12018 h 21600"/>
                <a:gd name="T14" fmla="*/ 6123 w 21600"/>
                <a:gd name="T15" fmla="*/ 135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785" y="14850"/>
                  </a:moveTo>
                  <a:cubicBezTo>
                    <a:pt x="5232" y="17356"/>
                    <a:pt x="7906" y="18900"/>
                    <a:pt x="10800" y="18900"/>
                  </a:cubicBezTo>
                  <a:cubicBezTo>
                    <a:pt x="11366" y="18899"/>
                    <a:pt x="11930" y="18840"/>
                    <a:pt x="12484" y="18722"/>
                  </a:cubicBezTo>
                  <a:lnTo>
                    <a:pt x="13045" y="21363"/>
                  </a:lnTo>
                  <a:cubicBezTo>
                    <a:pt x="12307" y="21520"/>
                    <a:pt x="11554" y="21599"/>
                    <a:pt x="10800" y="21600"/>
                  </a:cubicBezTo>
                  <a:cubicBezTo>
                    <a:pt x="6941" y="21600"/>
                    <a:pt x="3376" y="19541"/>
                    <a:pt x="1446" y="16200"/>
                  </a:cubicBezTo>
                  <a:lnTo>
                    <a:pt x="-892" y="17550"/>
                  </a:lnTo>
                  <a:lnTo>
                    <a:pt x="591" y="12018"/>
                  </a:lnTo>
                  <a:lnTo>
                    <a:pt x="6123" y="13500"/>
                  </a:lnTo>
                  <a:lnTo>
                    <a:pt x="3785" y="1485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78" name="AutoShape 62"/>
            <p:cNvSpPr>
              <a:spLocks noChangeArrowheads="1"/>
            </p:cNvSpPr>
            <p:nvPr/>
          </p:nvSpPr>
          <p:spPr bwMode="auto">
            <a:xfrm flipH="1">
              <a:off x="240" y="2160"/>
              <a:ext cx="1488" cy="1488"/>
            </a:xfrm>
            <a:custGeom>
              <a:avLst/>
              <a:gdLst>
                <a:gd name="G0" fmla="+- 1966080 0 0"/>
                <a:gd name="G1" fmla="+- -2752512 0 0"/>
                <a:gd name="G2" fmla="+- 1966080 0 -2752512"/>
                <a:gd name="G3" fmla="+- 10800 0 0"/>
                <a:gd name="G4" fmla="+- 0 0 19660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2752512"/>
                <a:gd name="G10" fmla="+- 8100 0 2700"/>
                <a:gd name="G11" fmla="cos G10 1966080"/>
                <a:gd name="G12" fmla="sin G10 1966080"/>
                <a:gd name="G13" fmla="cos 13500 1966080"/>
                <a:gd name="G14" fmla="sin 13500 196608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1966080"/>
                <a:gd name="G22" fmla="sin G20 1966080"/>
                <a:gd name="G23" fmla="+- G21 10800 0"/>
                <a:gd name="G24" fmla="+- G12 G23 G22"/>
                <a:gd name="G25" fmla="+- G22 G23 G11"/>
                <a:gd name="G26" fmla="cos 10800 1966080"/>
                <a:gd name="G27" fmla="sin 10800 1966080"/>
                <a:gd name="G28" fmla="cos 8100 1966080"/>
                <a:gd name="G29" fmla="sin 8100 19660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2752512"/>
                <a:gd name="G36" fmla="sin G34 -2752512"/>
                <a:gd name="G37" fmla="+/ -2752512 19660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21540 w 21600"/>
                <a:gd name="T5" fmla="*/ 9671 h 21600"/>
                <a:gd name="T6" fmla="*/ 17822 w 21600"/>
                <a:gd name="T7" fmla="*/ 4476 h 21600"/>
                <a:gd name="T8" fmla="*/ 18855 w 21600"/>
                <a:gd name="T9" fmla="*/ 9953 h 21600"/>
                <a:gd name="T10" fmla="*/ 22491 w 21600"/>
                <a:gd name="T11" fmla="*/ 17549 h 21600"/>
                <a:gd name="T12" fmla="*/ 16958 w 21600"/>
                <a:gd name="T13" fmla="*/ 19031 h 21600"/>
                <a:gd name="T14" fmla="*/ 15476 w 21600"/>
                <a:gd name="T15" fmla="*/ 13499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7814" y="14849"/>
                  </a:moveTo>
                  <a:cubicBezTo>
                    <a:pt x="18525" y="13618"/>
                    <a:pt x="18900" y="12221"/>
                    <a:pt x="18900" y="10800"/>
                  </a:cubicBezTo>
                  <a:cubicBezTo>
                    <a:pt x="18900" y="8798"/>
                    <a:pt x="18158" y="6867"/>
                    <a:pt x="16819" y="5380"/>
                  </a:cubicBezTo>
                  <a:lnTo>
                    <a:pt x="18825" y="3573"/>
                  </a:lnTo>
                  <a:cubicBezTo>
                    <a:pt x="20611" y="5556"/>
                    <a:pt x="21600" y="8131"/>
                    <a:pt x="21600" y="10800"/>
                  </a:cubicBezTo>
                  <a:cubicBezTo>
                    <a:pt x="21600" y="12695"/>
                    <a:pt x="21100" y="14558"/>
                    <a:pt x="20153" y="16199"/>
                  </a:cubicBezTo>
                  <a:lnTo>
                    <a:pt x="22491" y="17549"/>
                  </a:lnTo>
                  <a:lnTo>
                    <a:pt x="16958" y="19031"/>
                  </a:lnTo>
                  <a:lnTo>
                    <a:pt x="15476" y="13499"/>
                  </a:lnTo>
                  <a:lnTo>
                    <a:pt x="17814" y="14849"/>
                  </a:lnTo>
                  <a:close/>
                </a:path>
              </a:pathLst>
            </a:custGeom>
            <a:solidFill>
              <a:schemeClr val="bg2"/>
            </a:solid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bg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79" name="Text Box 63"/>
            <p:cNvSpPr txBox="1">
              <a:spLocks noChangeArrowheads="1"/>
            </p:cNvSpPr>
            <p:nvPr/>
          </p:nvSpPr>
          <p:spPr bwMode="auto">
            <a:xfrm rot="1881945">
              <a:off x="1125" y="2236"/>
              <a:ext cx="39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de-CH" sz="1400" b="1">
                  <a:solidFill>
                    <a:srgbClr val="F8F8F8"/>
                  </a:solidFill>
                  <a:latin typeface="Arial" charset="0"/>
                </a:rPr>
                <a:t>Morgen</a:t>
              </a:r>
            </a:p>
          </p:txBody>
        </p:sp>
        <p:sp>
          <p:nvSpPr>
            <p:cNvPr id="9280" name="Text Box 64"/>
            <p:cNvSpPr txBox="1">
              <a:spLocks noChangeArrowheads="1"/>
            </p:cNvSpPr>
            <p:nvPr/>
          </p:nvSpPr>
          <p:spPr bwMode="auto">
            <a:xfrm rot="16520629">
              <a:off x="115" y="2764"/>
              <a:ext cx="4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de-CH" sz="1400" b="1" dirty="0">
                  <a:solidFill>
                    <a:srgbClr val="F8F8F8"/>
                  </a:solidFill>
                  <a:latin typeface="Arial" charset="0"/>
                </a:rPr>
                <a:t>Zukunft</a:t>
              </a:r>
            </a:p>
          </p:txBody>
        </p:sp>
        <p:sp>
          <p:nvSpPr>
            <p:cNvPr id="9281" name="Text Box 65"/>
            <p:cNvSpPr txBox="1">
              <a:spLocks noChangeArrowheads="1"/>
            </p:cNvSpPr>
            <p:nvPr/>
          </p:nvSpPr>
          <p:spPr bwMode="auto">
            <a:xfrm rot="19658850">
              <a:off x="1154" y="3339"/>
              <a:ext cx="32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de-CH" sz="1400" b="1">
                  <a:solidFill>
                    <a:srgbClr val="F8F8F8"/>
                  </a:solidFill>
                  <a:latin typeface="Arial" charset="0"/>
                </a:rPr>
                <a:t>Heute</a:t>
              </a:r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4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Hauptvorteile</a:t>
            </a:r>
          </a:p>
        </p:txBody>
      </p:sp>
      <p:sp>
        <p:nvSpPr>
          <p:cNvPr id="10255" name="Rectangle 1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CH"/>
              <a:t>Wir sind die Nummer «1»</a:t>
            </a:r>
          </a:p>
          <a:p>
            <a:r>
              <a:rPr lang="de-CH"/>
              <a:t>Und wollen das auch bleiben!</a:t>
            </a:r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Cornelia Armani</a:t>
            </a:r>
          </a:p>
        </p:txBody>
      </p:sp>
      <p:sp>
        <p:nvSpPr>
          <p:cNvPr id="20" name="Foliennummernplatzhalt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CH" smtClean="0"/>
              <a:pPr/>
              <a:t>7</a:t>
            </a:fld>
            <a:endParaRPr lang="de-CH"/>
          </a:p>
        </p:txBody>
      </p:sp>
      <p:sp>
        <p:nvSpPr>
          <p:cNvPr id="10244" name="PyramidChart 1;Master;1;0.15;3"/>
          <p:cNvSpPr>
            <a:spLocks noChangeArrowheads="1"/>
          </p:cNvSpPr>
          <p:nvPr/>
        </p:nvSpPr>
        <p:spPr bwMode="auto">
          <a:xfrm>
            <a:off x="1216025" y="1981200"/>
            <a:ext cx="6723063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CH"/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 flipH="1">
            <a:off x="4578350" y="2143125"/>
            <a:ext cx="0" cy="0"/>
          </a:xfrm>
          <a:prstGeom prst="rtTriangl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000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CH"/>
          </a:p>
        </p:txBody>
      </p:sp>
      <p:sp>
        <p:nvSpPr>
          <p:cNvPr id="10248" name="PyramidChart 2;Master;1;0.15;3"/>
          <p:cNvSpPr>
            <a:spLocks noChangeArrowheads="1"/>
          </p:cNvSpPr>
          <p:nvPr/>
        </p:nvSpPr>
        <p:spPr bwMode="auto">
          <a:xfrm>
            <a:off x="1219200" y="2057400"/>
            <a:ext cx="6723063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CH"/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 flipH="1">
            <a:off x="4578350" y="2143125"/>
            <a:ext cx="0" cy="0"/>
          </a:xfrm>
          <a:prstGeom prst="rtTriangl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000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CH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3855914"/>
            <a:ext cx="8077200" cy="1287598"/>
          </a:xfrm>
        </p:spPr>
        <p:txBody>
          <a:bodyPr/>
          <a:lstStyle/>
          <a:p>
            <a:r>
              <a:rPr lang="de-CH"/>
              <a:t>Nächste Schritte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071546"/>
            <a:ext cx="8077200" cy="2256870"/>
          </a:xfrm>
        </p:spPr>
        <p:txBody>
          <a:bodyPr>
            <a:noAutofit/>
          </a:bodyPr>
          <a:lstStyle/>
          <a:p>
            <a:pPr marL="439200" indent="-320400">
              <a:buFont typeface="Wingdings" pitchFamily="2" charset="2"/>
              <a:buChar char="§"/>
            </a:pPr>
            <a:r>
              <a:rPr lang="de-CH" sz="3200">
                <a:solidFill>
                  <a:schemeClr val="tx1"/>
                </a:solidFill>
              </a:rPr>
              <a:t>Gezielte Information an Zielpublikum</a:t>
            </a:r>
          </a:p>
          <a:p>
            <a:pPr marL="439200" lvl="1" indent="-320400" algn="l">
              <a:buClr>
                <a:schemeClr val="accent1"/>
              </a:buClr>
              <a:buSzPct val="80000"/>
              <a:buFont typeface="Wingdings" pitchFamily="2" charset="2"/>
              <a:buChar char="§"/>
            </a:pPr>
            <a:r>
              <a:rPr lang="de-CH" sz="3200">
                <a:solidFill>
                  <a:schemeClr val="tx1"/>
                </a:solidFill>
              </a:rPr>
              <a:t>E-Mailing</a:t>
            </a:r>
          </a:p>
          <a:p>
            <a:pPr marL="439200" lvl="1" indent="-320400" algn="l">
              <a:buClr>
                <a:schemeClr val="accent1"/>
              </a:buClr>
              <a:buSzPct val="80000"/>
              <a:buFont typeface="Wingdings" pitchFamily="2" charset="2"/>
              <a:buChar char="§"/>
            </a:pPr>
            <a:r>
              <a:rPr lang="de-CH" sz="3200">
                <a:solidFill>
                  <a:schemeClr val="tx1"/>
                </a:solidFill>
              </a:rPr>
              <a:t>Aquisition</a:t>
            </a:r>
          </a:p>
          <a:p>
            <a:pPr marL="439200" indent="-320400">
              <a:buFont typeface="Wingdings" pitchFamily="2" charset="2"/>
              <a:buChar char="§"/>
            </a:pPr>
            <a:r>
              <a:rPr lang="de-CH" sz="3200">
                <a:solidFill>
                  <a:schemeClr val="tx1"/>
                </a:solidFill>
              </a:rPr>
              <a:t>Wöchentliche Verkaufssitzungen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Cornelia Armani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CH" smtClean="0"/>
              <a:pPr/>
              <a:t>8</a:t>
            </a:fld>
            <a:endParaRPr lang="de-CH"/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BRANCHTO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A2D7FB-9F4D-4E4C-A4CE-DB69EB0C84CF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666CF6A5-FE73-41AE-B1A4-72C5BBF21E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1FD87D-8C26-457F-ADA5-3718EDC4A8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124</Words>
  <Application>Microsoft Office PowerPoint</Application>
  <PresentationFormat>Bildschirmpräsentation (4:3)</PresentationFormat>
  <Paragraphs>70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Arial</vt:lpstr>
      <vt:lpstr>Corbel</vt:lpstr>
      <vt:lpstr>Times New Roman</vt:lpstr>
      <vt:lpstr>Wingdings</vt:lpstr>
      <vt:lpstr>Wingdings 2</vt:lpstr>
      <vt:lpstr>Wingdings 3</vt:lpstr>
      <vt:lpstr>Modul</vt:lpstr>
      <vt:lpstr>Produkt lancieren</vt:lpstr>
      <vt:lpstr>Kundenbedürfnisse</vt:lpstr>
      <vt:lpstr>Ziel</vt:lpstr>
      <vt:lpstr>Kostenanalyse</vt:lpstr>
      <vt:lpstr>Deckung der Bedürfnisse</vt:lpstr>
      <vt:lpstr>Unsere Stärken</vt:lpstr>
      <vt:lpstr>Hauptvorteile</vt:lpstr>
      <vt:lpstr>Nächste Schritte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Produkt lancieren</dc:title>
  <dc:creator>H. Gächter</dc:creator>
  <cp:lastModifiedBy>Doris Keller</cp:lastModifiedBy>
  <cp:revision>38</cp:revision>
  <cp:lastPrinted>1601-01-01T00:00:00Z</cp:lastPrinted>
  <dcterms:created xsi:type="dcterms:W3CDTF">1601-01-01T00:00:00Z</dcterms:created>
  <dcterms:modified xsi:type="dcterms:W3CDTF">2025-05-20T14:03:07Z</dcterms:modified>
  <cp:category>SIZ202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  <property fmtid="{D5CDD505-2E9C-101B-9397-08002B2CF9AE}" pid="4" name="Order">
    <vt:r8>859900</vt:r8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</Properties>
</file>