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9"/>
  </p:notesMasterIdLst>
  <p:sldIdLst>
    <p:sldId id="256" r:id="rId5"/>
    <p:sldId id="263" r:id="rId6"/>
    <p:sldId id="275" r:id="rId7"/>
    <p:sldId id="26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9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her Wyss" userId="e187b35b-e83b-449e-ab70-c8c49c8548df" providerId="ADAL" clId="{2C301A07-A15A-4284-98F9-66F06BF88147}"/>
    <pc:docChg chg="modSld">
      <pc:chgData name="Esther Wyss" userId="e187b35b-e83b-449e-ab70-c8c49c8548df" providerId="ADAL" clId="{2C301A07-A15A-4284-98F9-66F06BF88147}" dt="2025-01-28T15:16:23.075" v="1" actId="20577"/>
      <pc:docMkLst>
        <pc:docMk/>
      </pc:docMkLst>
      <pc:sldChg chg="modSp mod">
        <pc:chgData name="Esther Wyss" userId="e187b35b-e83b-449e-ab70-c8c49c8548df" providerId="ADAL" clId="{2C301A07-A15A-4284-98F9-66F06BF88147}" dt="2025-01-28T15:16:23.075" v="1" actId="20577"/>
        <pc:sldMkLst>
          <pc:docMk/>
          <pc:sldMk cId="2024643987" sldId="275"/>
        </pc:sldMkLst>
        <pc:graphicFrameChg chg="modGraphic">
          <ac:chgData name="Esther Wyss" userId="e187b35b-e83b-449e-ab70-c8c49c8548df" providerId="ADAL" clId="{2C301A07-A15A-4284-98F9-66F06BF88147}" dt="2025-01-28T15:16:23.075" v="1" actId="20577"/>
          <ac:graphicFrameMkLst>
            <pc:docMk/>
            <pc:sldMk cId="2024643987" sldId="275"/>
            <ac:graphicFrameMk id="5" creationId="{54BB6563-847B-4DB0-BABA-4A5065D1AB9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8B445-748E-4C86-929E-FF43172E25D9}" type="datetimeFigureOut">
              <a:rPr lang="de-CH" smtClean="0"/>
              <a:t>28.01.2025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A3C8B-3F51-4D62-9F01-09BE0C5D736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026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59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6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5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0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35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00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31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75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2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72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76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uomo Santa Maria del Flore">
            <a:extLst>
              <a:ext uri="{FF2B5EF4-FFF2-40B4-BE49-F238E27FC236}">
                <a16:creationId xmlns:a16="http://schemas.microsoft.com/office/drawing/2014/main" id="{A2A818B4-80B8-45A9-A857-0FA291AFA6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49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 useBgFill="1">
        <p:nvSpPr>
          <p:cNvPr id="11" name="Oval 10">
            <a:extLst>
              <a:ext uri="{FF2B5EF4-FFF2-40B4-BE49-F238E27FC236}">
                <a16:creationId xmlns:a16="http://schemas.microsoft.com/office/drawing/2014/main" id="{07F1F8E1-08C9-4C32-8CD0-F0DEB444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4197"/>
            <a:ext cx="4629606" cy="462960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9B5A2A4-88A8-485A-A839-EC7197F32C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2211978"/>
            <a:ext cx="3535679" cy="1425728"/>
          </a:xfrm>
        </p:spPr>
        <p:txBody>
          <a:bodyPr anchor="b">
            <a:normAutofit/>
          </a:bodyPr>
          <a:lstStyle/>
          <a:p>
            <a:pPr algn="ctr"/>
            <a:r>
              <a:rPr lang="de-CH" dirty="0"/>
              <a:t>Kaiser Roms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BF097A-3EE3-42B0-9352-CE0387881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9360"/>
            <a:ext cx="3048000" cy="877585"/>
          </a:xfrm>
        </p:spPr>
        <p:txBody>
          <a:bodyPr>
            <a:normAutofit/>
          </a:bodyPr>
          <a:lstStyle/>
          <a:p>
            <a:pPr algn="ctr"/>
            <a:endParaRPr lang="de-CH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62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674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8B38D4-9D92-4608-A16B-260E8CC21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762001"/>
            <a:ext cx="9144000" cy="869092"/>
          </a:xfrm>
        </p:spPr>
        <p:txBody>
          <a:bodyPr>
            <a:normAutofit/>
          </a:bodyPr>
          <a:lstStyle/>
          <a:p>
            <a:pPr algn="ctr"/>
            <a:r>
              <a:rPr lang="de-CH" dirty="0"/>
              <a:t>Adoptivkaiser</a:t>
            </a:r>
            <a:endParaRPr lang="de-CH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244999"/>
              </p:ext>
            </p:extLst>
          </p:nvPr>
        </p:nvGraphicFramePr>
        <p:xfrm>
          <a:off x="1676846" y="2286000"/>
          <a:ext cx="8744648" cy="413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141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434837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080670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409937">
                <a:tc>
                  <a:txBody>
                    <a:bodyPr/>
                    <a:lstStyle/>
                    <a:p>
                      <a:pPr algn="ctr" fontAlgn="t"/>
                      <a:r>
                        <a:rPr lang="de-CH" sz="2400">
                          <a:solidFill>
                            <a:srgbClr val="FFFFFF"/>
                          </a:solidFill>
                          <a:effectLst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1495064">
                <a:tc>
                  <a:txBody>
                    <a:bodyPr/>
                    <a:lstStyle/>
                    <a:p>
                      <a:pPr lvl="0" algn="ctr"/>
                      <a:r>
                        <a:rPr lang="de-CH" sz="2400">
                          <a:effectLst/>
                        </a:rPr>
                        <a:t>Nerva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sz="2400">
                          <a:effectLst/>
                        </a:rPr>
                        <a:t>96 - 98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400">
                          <a:effectLst/>
                        </a:rPr>
                        <a:t>Gewann den Konflikt des Vierkaiserjahres.</a:t>
                      </a:r>
                      <a:br>
                        <a:rPr lang="de-CH" sz="2400">
                          <a:effectLst/>
                        </a:rPr>
                      </a:br>
                      <a:r>
                        <a:rPr lang="de-CH" sz="2400">
                          <a:effectLst/>
                        </a:rPr>
                        <a:t>Konnte das Reich wieder stabilisieren.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1133355">
                <a:tc>
                  <a:txBody>
                    <a:bodyPr/>
                    <a:lstStyle/>
                    <a:p>
                      <a:pPr lvl="0" algn="ctr"/>
                      <a:r>
                        <a:rPr lang="de-CH" sz="2400">
                          <a:effectLst/>
                        </a:rPr>
                        <a:t>Trajan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effectLst/>
                        </a:rPr>
                        <a:t>98 - 117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>
                          <a:effectLst/>
                        </a:rPr>
                        <a:t>Eröffnete das unter Vespasian begonnene</a:t>
                      </a:r>
                      <a:br>
                        <a:rPr lang="de-CH" sz="2400">
                          <a:effectLst/>
                        </a:rPr>
                      </a:br>
                      <a:r>
                        <a:rPr lang="de-CH" sz="2400">
                          <a:effectLst/>
                        </a:rPr>
                        <a:t>Kolosseum.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771646">
                <a:tc>
                  <a:txBody>
                    <a:bodyPr/>
                    <a:lstStyle/>
                    <a:p>
                      <a:pPr lvl="0" algn="ctr"/>
                      <a:r>
                        <a:rPr lang="de-CH" sz="2400">
                          <a:effectLst/>
                        </a:rPr>
                        <a:t>Hadrian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effectLst/>
                        </a:rPr>
                        <a:t>117 - 138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400">
                          <a:effectLst/>
                        </a:rPr>
                        <a:t>Baubeginn des Limes.</a:t>
                      </a:r>
                      <a:br>
                        <a:rPr lang="de-CH" sz="2400">
                          <a:effectLst/>
                        </a:rPr>
                      </a:br>
                      <a:r>
                        <a:rPr lang="de-CH" sz="2400">
                          <a:effectLst/>
                        </a:rPr>
                        <a:t>Galt als Tyrann und wurde ermordet.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53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8B38D4-9D92-4608-A16B-260E8CC21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762001"/>
            <a:ext cx="9144000" cy="869092"/>
          </a:xfrm>
        </p:spPr>
        <p:txBody>
          <a:bodyPr>
            <a:normAutofit/>
          </a:bodyPr>
          <a:lstStyle/>
          <a:p>
            <a:pPr algn="ctr"/>
            <a:r>
              <a:rPr lang="de-CH" dirty="0"/>
              <a:t>Dynastie </a:t>
            </a:r>
            <a:r>
              <a:rPr lang="de-CH" dirty="0">
                <a:effectLst/>
              </a:rPr>
              <a:t>Tetrarchie 2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753364"/>
              </p:ext>
            </p:extLst>
          </p:nvPr>
        </p:nvGraphicFramePr>
        <p:xfrm>
          <a:off x="1827558" y="2286000"/>
          <a:ext cx="8443224" cy="3810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294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434837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4394093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409937">
                <a:tc>
                  <a:txBody>
                    <a:bodyPr/>
                    <a:lstStyle/>
                    <a:p>
                      <a:pPr algn="ctr" fontAlgn="t"/>
                      <a:r>
                        <a:rPr lang="de-CH" sz="24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sz="24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1133355">
                <a:tc>
                  <a:txBody>
                    <a:bodyPr/>
                    <a:lstStyle/>
                    <a:p>
                      <a:pPr lvl="0" algn="ctr"/>
                      <a:r>
                        <a:rPr lang="de-CH" sz="2400">
                          <a:effectLst/>
                        </a:rPr>
                        <a:t>Severus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effectLst/>
                        </a:rPr>
                        <a:t>306 - 307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400">
                          <a:effectLst/>
                        </a:rPr>
                        <a:t>Kaiser im Westen. Wurde von Maxentius (Gegenkaiser) hingerichtet.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1495064">
                <a:tc>
                  <a:txBody>
                    <a:bodyPr/>
                    <a:lstStyle/>
                    <a:p>
                      <a:pPr lvl="0" algn="ctr"/>
                      <a:r>
                        <a:rPr lang="de-CH" sz="2400">
                          <a:effectLst/>
                        </a:rPr>
                        <a:t>Licinius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effectLst/>
                        </a:rPr>
                        <a:t>308 - 324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400" dirty="0">
                          <a:effectLst/>
                        </a:rPr>
                        <a:t>Anfangs Westkaiser, nach Sieg gegen</a:t>
                      </a:r>
                      <a:br>
                        <a:rPr lang="de-CH" sz="2400">
                          <a:effectLst/>
                        </a:rPr>
                      </a:br>
                      <a:r>
                        <a:rPr lang="de-CH" sz="2400">
                          <a:effectLst/>
                        </a:rPr>
                        <a:t> Maximinus </a:t>
                      </a:r>
                      <a:r>
                        <a:rPr lang="de-CH" sz="2400" dirty="0" err="1">
                          <a:effectLst/>
                        </a:rPr>
                        <a:t>Daia</a:t>
                      </a:r>
                      <a:r>
                        <a:rPr lang="de-CH" sz="2400" dirty="0">
                          <a:effectLst/>
                        </a:rPr>
                        <a:t> ab 313 n. Chr. Ostkaiser.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771646">
                <a:tc>
                  <a:txBody>
                    <a:bodyPr/>
                    <a:lstStyle/>
                    <a:p>
                      <a:pPr lvl="0" algn="ctr"/>
                      <a:r>
                        <a:rPr lang="de-CH" sz="2400">
                          <a:effectLst/>
                        </a:rPr>
                        <a:t>Maximinus Daia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>
                          <a:effectLst/>
                        </a:rPr>
                        <a:t>311 - 313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400" dirty="0">
                          <a:effectLst/>
                        </a:rPr>
                        <a:t>Ostkaiser, bis er von Licinius besiegt wurde.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643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8B38D4-9D92-4608-A16B-260E8CC21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762001"/>
            <a:ext cx="9144000" cy="869092"/>
          </a:xfrm>
        </p:spPr>
        <p:txBody>
          <a:bodyPr>
            <a:normAutofit/>
          </a:bodyPr>
          <a:lstStyle/>
          <a:p>
            <a:pPr algn="ctr"/>
            <a:r>
              <a:rPr lang="de-CH" dirty="0"/>
              <a:t>Soldaten- und Senatskaiser</a:t>
            </a:r>
            <a:endParaRPr lang="de-CH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576012"/>
              </p:ext>
            </p:extLst>
          </p:nvPr>
        </p:nvGraphicFramePr>
        <p:xfrm>
          <a:off x="1589837" y="2286000"/>
          <a:ext cx="8918665" cy="4089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1229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003668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4883768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337344">
                <a:tc>
                  <a:txBody>
                    <a:bodyPr/>
                    <a:lstStyle/>
                    <a:p>
                      <a:pPr algn="ctr" fontAlgn="t"/>
                      <a:r>
                        <a:rPr lang="de-CH" sz="20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sz="20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932657">
                <a:tc>
                  <a:txBody>
                    <a:bodyPr/>
                    <a:lstStyle/>
                    <a:p>
                      <a:pPr lvl="0" algn="ctr"/>
                      <a:r>
                        <a:rPr lang="de-CH" sz="2000">
                          <a:effectLst/>
                        </a:rPr>
                        <a:t>Maximinus Thrax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>
                          <a:effectLst/>
                        </a:rPr>
                        <a:t>235 - 238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000">
                          <a:effectLst/>
                        </a:rPr>
                        <a:t>Erster Soldatenkaiser. Diese wurden vom</a:t>
                      </a:r>
                      <a:br>
                        <a:rPr lang="de-CH" sz="2000">
                          <a:effectLst/>
                        </a:rPr>
                      </a:br>
                      <a:r>
                        <a:rPr lang="de-CH" sz="2000">
                          <a:effectLst/>
                        </a:rPr>
                        <a:t>Militär gestützt bzw. verdankten ihm die Macht.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lvl="0" algn="ctr"/>
                      <a:r>
                        <a:rPr lang="de-CH" sz="2000">
                          <a:effectLst/>
                        </a:rPr>
                        <a:t>Pupienus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>
                          <a:effectLst/>
                        </a:rPr>
                        <a:t>238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000">
                          <a:effectLst/>
                        </a:rPr>
                        <a:t>Regierte zusammen mit Balbinus. </a:t>
                      </a:r>
                      <a:br>
                        <a:rPr lang="de-CH" sz="2000">
                          <a:effectLst/>
                        </a:rPr>
                      </a:br>
                      <a:r>
                        <a:rPr lang="de-CH" sz="2000">
                          <a:effectLst/>
                        </a:rPr>
                        <a:t>Vom Senat ernannt.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lvl="0" algn="ctr"/>
                      <a:r>
                        <a:rPr lang="de-CH" sz="2000">
                          <a:effectLst/>
                        </a:rPr>
                        <a:t>Balbinus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>
                          <a:effectLst/>
                        </a:rPr>
                        <a:t>238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000">
                          <a:effectLst/>
                        </a:rPr>
                        <a:t>Regierte zusammen mit Pupienus</a:t>
                      </a:r>
                      <a:br>
                        <a:rPr lang="de-CH" sz="2000">
                          <a:effectLst/>
                        </a:rPr>
                      </a:br>
                      <a:r>
                        <a:rPr lang="de-CH" sz="2000">
                          <a:effectLst/>
                        </a:rPr>
                        <a:t>Vom Senat ernannt.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lvl="0" algn="ctr"/>
                      <a:r>
                        <a:rPr lang="de-CH" sz="2000">
                          <a:effectLst/>
                        </a:rPr>
                        <a:t>Gordian III.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>
                          <a:effectLst/>
                        </a:rPr>
                        <a:t>238 - 244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000">
                          <a:effectLst/>
                        </a:rPr>
                        <a:t>Soldatenkaiser. Grosse Bedrohungslage durch Germanen und Sassaniden (Perser).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8293175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lvl="0" algn="ctr"/>
                      <a:r>
                        <a:rPr lang="de-CH" sz="2000">
                          <a:effectLst/>
                        </a:rPr>
                        <a:t>Philippus Arabs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>
                          <a:effectLst/>
                        </a:rPr>
                        <a:t>244 - 249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sz="2000">
                          <a:effectLst/>
                        </a:rPr>
                        <a:t>Soldatenkaiser. 1000-Jahr-Feier Roms.</a:t>
                      </a:r>
                      <a:br>
                        <a:rPr lang="de-CH" sz="2000">
                          <a:effectLst/>
                        </a:rPr>
                      </a:br>
                      <a:r>
                        <a:rPr lang="de-CH" sz="2000">
                          <a:effectLst/>
                        </a:rPr>
                        <a:t>Frieden mit den Sassaniden.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522139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RegularSeed_2SEEDS">
      <a:dk1>
        <a:srgbClr val="000000"/>
      </a:dk1>
      <a:lt1>
        <a:srgbClr val="FFFFFF"/>
      </a:lt1>
      <a:dk2>
        <a:srgbClr val="412D24"/>
      </a:dk2>
      <a:lt2>
        <a:srgbClr val="E8E5E2"/>
      </a:lt2>
      <a:accent1>
        <a:srgbClr val="3B7FB1"/>
      </a:accent1>
      <a:accent2>
        <a:srgbClr val="46B2B3"/>
      </a:accent2>
      <a:accent3>
        <a:srgbClr val="4D5FC3"/>
      </a:accent3>
      <a:accent4>
        <a:srgbClr val="B13C3B"/>
      </a:accent4>
      <a:accent5>
        <a:srgbClr val="C37F4D"/>
      </a:accent5>
      <a:accent6>
        <a:srgbClr val="B19F3B"/>
      </a:accent6>
      <a:hlink>
        <a:srgbClr val="B7713D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16F52EF-65E1-4B72-A985-A38A7FFB4734}"/>
</file>

<file path=customXml/itemProps2.xml><?xml version="1.0" encoding="utf-8"?>
<ds:datastoreItem xmlns:ds="http://schemas.openxmlformats.org/officeDocument/2006/customXml" ds:itemID="{F11D32FF-9927-4B04-85E0-8541C94BC5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CD1310-C054-4B9D-9D3B-3570109D8148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Breitbild</PresentationFormat>
  <Paragraphs>46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Trade Gothic Next Cond</vt:lpstr>
      <vt:lpstr>Trade Gothic Next Light</vt:lpstr>
      <vt:lpstr>PortalVTI</vt:lpstr>
      <vt:lpstr>Kaiser Roms</vt:lpstr>
      <vt:lpstr>Adoptivkaiser</vt:lpstr>
      <vt:lpstr>Dynastie Tetrarchie 2</vt:lpstr>
      <vt:lpstr>Soldaten- und Senatskaiser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Kaiser Roms</dc:title>
  <dc:creator>Georges Wyttenbach</dc:creator>
  <cp:lastModifiedBy>Esther Wyss</cp:lastModifiedBy>
  <cp:revision>2</cp:revision>
  <dcterms:created xsi:type="dcterms:W3CDTF">2021-10-31T06:40:41Z</dcterms:created>
  <dcterms:modified xsi:type="dcterms:W3CDTF">2025-01-28T15:16:26Z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500600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