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74"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7" d="100"/>
          <a:sy n="87" d="100"/>
        </p:scale>
        <p:origin x="54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98F13D4-DF98-47BB-AA62-266A493C8E49}"/>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endParaRPr lang="de-CH"/>
          </a:p>
        </p:txBody>
      </p:sp>
      <p:sp>
        <p:nvSpPr>
          <p:cNvPr id="3" name="Untertitel 2">
            <a:extLst>
              <a:ext uri="{FF2B5EF4-FFF2-40B4-BE49-F238E27FC236}">
                <a16:creationId xmlns:a16="http://schemas.microsoft.com/office/drawing/2014/main" id="{7765083E-EFF5-4CA8-B788-E062C69486D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de-CH"/>
          </a:p>
        </p:txBody>
      </p:sp>
      <p:sp>
        <p:nvSpPr>
          <p:cNvPr id="4" name="Datumsplatzhalter 3">
            <a:extLst>
              <a:ext uri="{FF2B5EF4-FFF2-40B4-BE49-F238E27FC236}">
                <a16:creationId xmlns:a16="http://schemas.microsoft.com/office/drawing/2014/main" id="{03250007-6C34-4BF3-8CF8-CA2945A01F50}"/>
              </a:ext>
            </a:extLst>
          </p:cNvPr>
          <p:cNvSpPr>
            <a:spLocks noGrp="1"/>
          </p:cNvSpPr>
          <p:nvPr>
            <p:ph type="dt" sz="half" idx="10"/>
          </p:nvPr>
        </p:nvSpPr>
        <p:spPr/>
        <p:txBody>
          <a:bodyPr/>
          <a:lstStyle/>
          <a:p>
            <a:fld id="{902B6D32-546B-4EDA-8298-62B1F6BC9E23}" type="datetimeFigureOut">
              <a:rPr lang="de-CH" smtClean="0"/>
              <a:t>07.05.2025</a:t>
            </a:fld>
            <a:endParaRPr lang="de-CH"/>
          </a:p>
        </p:txBody>
      </p:sp>
      <p:sp>
        <p:nvSpPr>
          <p:cNvPr id="5" name="Fußzeilenplatzhalter 4">
            <a:extLst>
              <a:ext uri="{FF2B5EF4-FFF2-40B4-BE49-F238E27FC236}">
                <a16:creationId xmlns:a16="http://schemas.microsoft.com/office/drawing/2014/main" id="{FB917EDC-0615-435D-9518-70D021994BD9}"/>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444EEAE4-9448-4D97-8B5F-BF922798C6FD}"/>
              </a:ext>
            </a:extLst>
          </p:cNvPr>
          <p:cNvSpPr>
            <a:spLocks noGrp="1"/>
          </p:cNvSpPr>
          <p:nvPr>
            <p:ph type="sldNum" sz="quarter" idx="12"/>
          </p:nvPr>
        </p:nvSpPr>
        <p:spPr/>
        <p:txBody>
          <a:bodyPr/>
          <a:lstStyle/>
          <a:p>
            <a:fld id="{FA56E7E8-C08D-4ADD-A45D-F0B507347474}" type="slidenum">
              <a:rPr lang="de-CH" smtClean="0"/>
              <a:t>‹Nr.›</a:t>
            </a:fld>
            <a:endParaRPr lang="de-CH"/>
          </a:p>
        </p:txBody>
      </p:sp>
    </p:spTree>
    <p:extLst>
      <p:ext uri="{BB962C8B-B14F-4D97-AF65-F5344CB8AC3E}">
        <p14:creationId xmlns:p14="http://schemas.microsoft.com/office/powerpoint/2010/main" val="38733277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212D19A-B15F-47FA-8901-B5A82E7C527F}"/>
              </a:ext>
            </a:extLst>
          </p:cNvPr>
          <p:cNvSpPr>
            <a:spLocks noGrp="1"/>
          </p:cNvSpPr>
          <p:nvPr>
            <p:ph type="title"/>
          </p:nvPr>
        </p:nvSpPr>
        <p:spPr/>
        <p:txBody>
          <a:bodyPr/>
          <a:lstStyle/>
          <a:p>
            <a:r>
              <a:rPr lang="de-DE"/>
              <a:t>Mastertitelformat bearbeiten</a:t>
            </a:r>
            <a:endParaRPr lang="de-CH"/>
          </a:p>
        </p:txBody>
      </p:sp>
      <p:sp>
        <p:nvSpPr>
          <p:cNvPr id="3" name="Vertikaler Textplatzhalter 2">
            <a:extLst>
              <a:ext uri="{FF2B5EF4-FFF2-40B4-BE49-F238E27FC236}">
                <a16:creationId xmlns:a16="http://schemas.microsoft.com/office/drawing/2014/main" id="{778488B1-B501-4017-8072-2E2A54073D86}"/>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1E8682C9-5D52-407D-A166-868CB0F43CE0}"/>
              </a:ext>
            </a:extLst>
          </p:cNvPr>
          <p:cNvSpPr>
            <a:spLocks noGrp="1"/>
          </p:cNvSpPr>
          <p:nvPr>
            <p:ph type="dt" sz="half" idx="10"/>
          </p:nvPr>
        </p:nvSpPr>
        <p:spPr/>
        <p:txBody>
          <a:bodyPr/>
          <a:lstStyle/>
          <a:p>
            <a:fld id="{902B6D32-546B-4EDA-8298-62B1F6BC9E23}" type="datetimeFigureOut">
              <a:rPr lang="de-CH" smtClean="0"/>
              <a:t>07.05.2025</a:t>
            </a:fld>
            <a:endParaRPr lang="de-CH"/>
          </a:p>
        </p:txBody>
      </p:sp>
      <p:sp>
        <p:nvSpPr>
          <p:cNvPr id="5" name="Fußzeilenplatzhalter 4">
            <a:extLst>
              <a:ext uri="{FF2B5EF4-FFF2-40B4-BE49-F238E27FC236}">
                <a16:creationId xmlns:a16="http://schemas.microsoft.com/office/drawing/2014/main" id="{D707B3A7-7D52-4580-87FD-DA21DCB0D252}"/>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580FF7B1-F915-48EB-8DF0-9BF40CDAF9D9}"/>
              </a:ext>
            </a:extLst>
          </p:cNvPr>
          <p:cNvSpPr>
            <a:spLocks noGrp="1"/>
          </p:cNvSpPr>
          <p:nvPr>
            <p:ph type="sldNum" sz="quarter" idx="12"/>
          </p:nvPr>
        </p:nvSpPr>
        <p:spPr/>
        <p:txBody>
          <a:bodyPr/>
          <a:lstStyle/>
          <a:p>
            <a:fld id="{FA56E7E8-C08D-4ADD-A45D-F0B507347474}" type="slidenum">
              <a:rPr lang="de-CH" smtClean="0"/>
              <a:t>‹Nr.›</a:t>
            </a:fld>
            <a:endParaRPr lang="de-CH"/>
          </a:p>
        </p:txBody>
      </p:sp>
    </p:spTree>
    <p:extLst>
      <p:ext uri="{BB962C8B-B14F-4D97-AF65-F5344CB8AC3E}">
        <p14:creationId xmlns:p14="http://schemas.microsoft.com/office/powerpoint/2010/main" val="2825940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1C0115EE-DD9E-42CE-8D35-C7EABB2063C0}"/>
              </a:ext>
            </a:extLst>
          </p:cNvPr>
          <p:cNvSpPr>
            <a:spLocks noGrp="1"/>
          </p:cNvSpPr>
          <p:nvPr>
            <p:ph type="title" orient="vert"/>
          </p:nvPr>
        </p:nvSpPr>
        <p:spPr>
          <a:xfrm>
            <a:off x="8724900" y="365125"/>
            <a:ext cx="2628900" cy="5811838"/>
          </a:xfrm>
        </p:spPr>
        <p:txBody>
          <a:bodyPr vert="eaVert"/>
          <a:lstStyle/>
          <a:p>
            <a:r>
              <a:rPr lang="de-DE"/>
              <a:t>Mastertitelformat bearbeiten</a:t>
            </a:r>
            <a:endParaRPr lang="de-CH"/>
          </a:p>
        </p:txBody>
      </p:sp>
      <p:sp>
        <p:nvSpPr>
          <p:cNvPr id="3" name="Vertikaler Textplatzhalter 2">
            <a:extLst>
              <a:ext uri="{FF2B5EF4-FFF2-40B4-BE49-F238E27FC236}">
                <a16:creationId xmlns:a16="http://schemas.microsoft.com/office/drawing/2014/main" id="{833D00E0-0A7C-4B6C-9827-69E077CCD86A}"/>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69B413D8-BE19-47A7-93AE-0A2453DDFFC4}"/>
              </a:ext>
            </a:extLst>
          </p:cNvPr>
          <p:cNvSpPr>
            <a:spLocks noGrp="1"/>
          </p:cNvSpPr>
          <p:nvPr>
            <p:ph type="dt" sz="half" idx="10"/>
          </p:nvPr>
        </p:nvSpPr>
        <p:spPr/>
        <p:txBody>
          <a:bodyPr/>
          <a:lstStyle/>
          <a:p>
            <a:fld id="{902B6D32-546B-4EDA-8298-62B1F6BC9E23}" type="datetimeFigureOut">
              <a:rPr lang="de-CH" smtClean="0"/>
              <a:t>07.05.2025</a:t>
            </a:fld>
            <a:endParaRPr lang="de-CH"/>
          </a:p>
        </p:txBody>
      </p:sp>
      <p:sp>
        <p:nvSpPr>
          <p:cNvPr id="5" name="Fußzeilenplatzhalter 4">
            <a:extLst>
              <a:ext uri="{FF2B5EF4-FFF2-40B4-BE49-F238E27FC236}">
                <a16:creationId xmlns:a16="http://schemas.microsoft.com/office/drawing/2014/main" id="{DAE3A4D2-DAC9-4E92-8EC1-5568312B1982}"/>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E1F3C6A0-E81B-4A19-BEAC-4D4908638D2C}"/>
              </a:ext>
            </a:extLst>
          </p:cNvPr>
          <p:cNvSpPr>
            <a:spLocks noGrp="1"/>
          </p:cNvSpPr>
          <p:nvPr>
            <p:ph type="sldNum" sz="quarter" idx="12"/>
          </p:nvPr>
        </p:nvSpPr>
        <p:spPr/>
        <p:txBody>
          <a:bodyPr/>
          <a:lstStyle/>
          <a:p>
            <a:fld id="{FA56E7E8-C08D-4ADD-A45D-F0B507347474}" type="slidenum">
              <a:rPr lang="de-CH" smtClean="0"/>
              <a:t>‹Nr.›</a:t>
            </a:fld>
            <a:endParaRPr lang="de-CH"/>
          </a:p>
        </p:txBody>
      </p:sp>
    </p:spTree>
    <p:extLst>
      <p:ext uri="{BB962C8B-B14F-4D97-AF65-F5344CB8AC3E}">
        <p14:creationId xmlns:p14="http://schemas.microsoft.com/office/powerpoint/2010/main" val="1990265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86E53-0BE7-4054-BA7D-D687367FCE17}"/>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a16="http://schemas.microsoft.com/office/drawing/2014/main" id="{CE857306-70CD-4F77-876B-D610470DD188}"/>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96AB1888-021B-4175-BB79-CAEF5A08EF44}"/>
              </a:ext>
            </a:extLst>
          </p:cNvPr>
          <p:cNvSpPr>
            <a:spLocks noGrp="1"/>
          </p:cNvSpPr>
          <p:nvPr>
            <p:ph type="dt" sz="half" idx="10"/>
          </p:nvPr>
        </p:nvSpPr>
        <p:spPr/>
        <p:txBody>
          <a:bodyPr/>
          <a:lstStyle/>
          <a:p>
            <a:fld id="{902B6D32-546B-4EDA-8298-62B1F6BC9E23}" type="datetimeFigureOut">
              <a:rPr lang="de-CH" smtClean="0"/>
              <a:t>07.05.2025</a:t>
            </a:fld>
            <a:endParaRPr lang="de-CH"/>
          </a:p>
        </p:txBody>
      </p:sp>
      <p:sp>
        <p:nvSpPr>
          <p:cNvPr id="5" name="Fußzeilenplatzhalter 4">
            <a:extLst>
              <a:ext uri="{FF2B5EF4-FFF2-40B4-BE49-F238E27FC236}">
                <a16:creationId xmlns:a16="http://schemas.microsoft.com/office/drawing/2014/main" id="{D22D75E6-B138-447C-A116-F1682B6769F0}"/>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413593BD-F868-4718-A16E-E72740FC40FA}"/>
              </a:ext>
            </a:extLst>
          </p:cNvPr>
          <p:cNvSpPr>
            <a:spLocks noGrp="1"/>
          </p:cNvSpPr>
          <p:nvPr>
            <p:ph type="sldNum" sz="quarter" idx="12"/>
          </p:nvPr>
        </p:nvSpPr>
        <p:spPr/>
        <p:txBody>
          <a:bodyPr/>
          <a:lstStyle/>
          <a:p>
            <a:fld id="{FA56E7E8-C08D-4ADD-A45D-F0B507347474}" type="slidenum">
              <a:rPr lang="de-CH" smtClean="0"/>
              <a:t>‹Nr.›</a:t>
            </a:fld>
            <a:endParaRPr lang="de-CH"/>
          </a:p>
        </p:txBody>
      </p:sp>
    </p:spTree>
    <p:extLst>
      <p:ext uri="{BB962C8B-B14F-4D97-AF65-F5344CB8AC3E}">
        <p14:creationId xmlns:p14="http://schemas.microsoft.com/office/powerpoint/2010/main" val="22150899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ACCCC8-3BCE-46A9-9646-E52879D96421}"/>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endParaRPr lang="de-CH"/>
          </a:p>
        </p:txBody>
      </p:sp>
      <p:sp>
        <p:nvSpPr>
          <p:cNvPr id="3" name="Textplatzhalter 2">
            <a:extLst>
              <a:ext uri="{FF2B5EF4-FFF2-40B4-BE49-F238E27FC236}">
                <a16:creationId xmlns:a16="http://schemas.microsoft.com/office/drawing/2014/main" id="{CA6D2938-92FE-4E8A-8C83-04A1E6658B0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B45BE5EA-1250-4B9C-BADC-6B23115FCC35}"/>
              </a:ext>
            </a:extLst>
          </p:cNvPr>
          <p:cNvSpPr>
            <a:spLocks noGrp="1"/>
          </p:cNvSpPr>
          <p:nvPr>
            <p:ph type="dt" sz="half" idx="10"/>
          </p:nvPr>
        </p:nvSpPr>
        <p:spPr/>
        <p:txBody>
          <a:bodyPr/>
          <a:lstStyle/>
          <a:p>
            <a:fld id="{902B6D32-546B-4EDA-8298-62B1F6BC9E23}" type="datetimeFigureOut">
              <a:rPr lang="de-CH" smtClean="0"/>
              <a:t>07.05.2025</a:t>
            </a:fld>
            <a:endParaRPr lang="de-CH"/>
          </a:p>
        </p:txBody>
      </p:sp>
      <p:sp>
        <p:nvSpPr>
          <p:cNvPr id="5" name="Fußzeilenplatzhalter 4">
            <a:extLst>
              <a:ext uri="{FF2B5EF4-FFF2-40B4-BE49-F238E27FC236}">
                <a16:creationId xmlns:a16="http://schemas.microsoft.com/office/drawing/2014/main" id="{82C298E3-4265-4BCE-9DD6-AE3DDF2E43E7}"/>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68E61A87-57FD-49B0-B4C9-1500083A078B}"/>
              </a:ext>
            </a:extLst>
          </p:cNvPr>
          <p:cNvSpPr>
            <a:spLocks noGrp="1"/>
          </p:cNvSpPr>
          <p:nvPr>
            <p:ph type="sldNum" sz="quarter" idx="12"/>
          </p:nvPr>
        </p:nvSpPr>
        <p:spPr/>
        <p:txBody>
          <a:bodyPr/>
          <a:lstStyle/>
          <a:p>
            <a:fld id="{FA56E7E8-C08D-4ADD-A45D-F0B507347474}" type="slidenum">
              <a:rPr lang="de-CH" smtClean="0"/>
              <a:t>‹Nr.›</a:t>
            </a:fld>
            <a:endParaRPr lang="de-CH"/>
          </a:p>
        </p:txBody>
      </p:sp>
    </p:spTree>
    <p:extLst>
      <p:ext uri="{BB962C8B-B14F-4D97-AF65-F5344CB8AC3E}">
        <p14:creationId xmlns:p14="http://schemas.microsoft.com/office/powerpoint/2010/main" val="6781741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D779613-A8E6-4DB0-9BFD-BC3878C383EB}"/>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a16="http://schemas.microsoft.com/office/drawing/2014/main" id="{784F8E90-A35A-4408-8D67-E213E1578D6E}"/>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Inhaltsplatzhalter 3">
            <a:extLst>
              <a:ext uri="{FF2B5EF4-FFF2-40B4-BE49-F238E27FC236}">
                <a16:creationId xmlns:a16="http://schemas.microsoft.com/office/drawing/2014/main" id="{34EF5FC9-5E51-4580-9645-849CD7464C7B}"/>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Datumsplatzhalter 4">
            <a:extLst>
              <a:ext uri="{FF2B5EF4-FFF2-40B4-BE49-F238E27FC236}">
                <a16:creationId xmlns:a16="http://schemas.microsoft.com/office/drawing/2014/main" id="{2C71505D-A6BE-41BE-842C-A4178E75DF1B}"/>
              </a:ext>
            </a:extLst>
          </p:cNvPr>
          <p:cNvSpPr>
            <a:spLocks noGrp="1"/>
          </p:cNvSpPr>
          <p:nvPr>
            <p:ph type="dt" sz="half" idx="10"/>
          </p:nvPr>
        </p:nvSpPr>
        <p:spPr/>
        <p:txBody>
          <a:bodyPr/>
          <a:lstStyle/>
          <a:p>
            <a:fld id="{902B6D32-546B-4EDA-8298-62B1F6BC9E23}" type="datetimeFigureOut">
              <a:rPr lang="de-CH" smtClean="0"/>
              <a:t>07.05.2025</a:t>
            </a:fld>
            <a:endParaRPr lang="de-CH"/>
          </a:p>
        </p:txBody>
      </p:sp>
      <p:sp>
        <p:nvSpPr>
          <p:cNvPr id="6" name="Fußzeilenplatzhalter 5">
            <a:extLst>
              <a:ext uri="{FF2B5EF4-FFF2-40B4-BE49-F238E27FC236}">
                <a16:creationId xmlns:a16="http://schemas.microsoft.com/office/drawing/2014/main" id="{8146377F-D288-4EE7-963B-55EB71B305F1}"/>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95B2509A-072F-4A20-911A-5AC8778C5C43}"/>
              </a:ext>
            </a:extLst>
          </p:cNvPr>
          <p:cNvSpPr>
            <a:spLocks noGrp="1"/>
          </p:cNvSpPr>
          <p:nvPr>
            <p:ph type="sldNum" sz="quarter" idx="12"/>
          </p:nvPr>
        </p:nvSpPr>
        <p:spPr/>
        <p:txBody>
          <a:bodyPr/>
          <a:lstStyle/>
          <a:p>
            <a:fld id="{FA56E7E8-C08D-4ADD-A45D-F0B507347474}" type="slidenum">
              <a:rPr lang="de-CH" smtClean="0"/>
              <a:t>‹Nr.›</a:t>
            </a:fld>
            <a:endParaRPr lang="de-CH"/>
          </a:p>
        </p:txBody>
      </p:sp>
    </p:spTree>
    <p:extLst>
      <p:ext uri="{BB962C8B-B14F-4D97-AF65-F5344CB8AC3E}">
        <p14:creationId xmlns:p14="http://schemas.microsoft.com/office/powerpoint/2010/main" val="895365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EFE7A4-501D-4F23-AFB7-6DCBD4237FDE}"/>
              </a:ext>
            </a:extLst>
          </p:cNvPr>
          <p:cNvSpPr>
            <a:spLocks noGrp="1"/>
          </p:cNvSpPr>
          <p:nvPr>
            <p:ph type="title"/>
          </p:nvPr>
        </p:nvSpPr>
        <p:spPr>
          <a:xfrm>
            <a:off x="839788" y="365125"/>
            <a:ext cx="10515600" cy="1325563"/>
          </a:xfrm>
        </p:spPr>
        <p:txBody>
          <a:bodyPr/>
          <a:lstStyle/>
          <a:p>
            <a:r>
              <a:rPr lang="de-DE"/>
              <a:t>Mastertitelformat bearbeiten</a:t>
            </a:r>
            <a:endParaRPr lang="de-CH"/>
          </a:p>
        </p:txBody>
      </p:sp>
      <p:sp>
        <p:nvSpPr>
          <p:cNvPr id="3" name="Textplatzhalter 2">
            <a:extLst>
              <a:ext uri="{FF2B5EF4-FFF2-40B4-BE49-F238E27FC236}">
                <a16:creationId xmlns:a16="http://schemas.microsoft.com/office/drawing/2014/main" id="{9115639C-D124-4A5C-AB56-71B0B299C75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4EBAEB9D-0BDB-4FFD-8CF5-D6A1FF1CAF40}"/>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Textplatzhalter 4">
            <a:extLst>
              <a:ext uri="{FF2B5EF4-FFF2-40B4-BE49-F238E27FC236}">
                <a16:creationId xmlns:a16="http://schemas.microsoft.com/office/drawing/2014/main" id="{50FEC910-2515-4BB1-931F-B23C2D3BD69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18093A73-5700-427A-B617-16461BCF548C}"/>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6">
            <a:extLst>
              <a:ext uri="{FF2B5EF4-FFF2-40B4-BE49-F238E27FC236}">
                <a16:creationId xmlns:a16="http://schemas.microsoft.com/office/drawing/2014/main" id="{C1DE30D3-6D6F-49FC-88E2-A920900C39AA}"/>
              </a:ext>
            </a:extLst>
          </p:cNvPr>
          <p:cNvSpPr>
            <a:spLocks noGrp="1"/>
          </p:cNvSpPr>
          <p:nvPr>
            <p:ph type="dt" sz="half" idx="10"/>
          </p:nvPr>
        </p:nvSpPr>
        <p:spPr/>
        <p:txBody>
          <a:bodyPr/>
          <a:lstStyle/>
          <a:p>
            <a:fld id="{902B6D32-546B-4EDA-8298-62B1F6BC9E23}" type="datetimeFigureOut">
              <a:rPr lang="de-CH" smtClean="0"/>
              <a:t>07.05.2025</a:t>
            </a:fld>
            <a:endParaRPr lang="de-CH"/>
          </a:p>
        </p:txBody>
      </p:sp>
      <p:sp>
        <p:nvSpPr>
          <p:cNvPr id="8" name="Fußzeilenplatzhalter 7">
            <a:extLst>
              <a:ext uri="{FF2B5EF4-FFF2-40B4-BE49-F238E27FC236}">
                <a16:creationId xmlns:a16="http://schemas.microsoft.com/office/drawing/2014/main" id="{8B3F4906-302C-48ED-9FDC-A6991B069A55}"/>
              </a:ext>
            </a:extLst>
          </p:cNvPr>
          <p:cNvSpPr>
            <a:spLocks noGrp="1"/>
          </p:cNvSpPr>
          <p:nvPr>
            <p:ph type="ftr" sz="quarter" idx="11"/>
          </p:nvPr>
        </p:nvSpPr>
        <p:spPr/>
        <p:txBody>
          <a:bodyPr/>
          <a:lstStyle/>
          <a:p>
            <a:endParaRPr lang="de-CH"/>
          </a:p>
        </p:txBody>
      </p:sp>
      <p:sp>
        <p:nvSpPr>
          <p:cNvPr id="9" name="Foliennummernplatzhalter 8">
            <a:extLst>
              <a:ext uri="{FF2B5EF4-FFF2-40B4-BE49-F238E27FC236}">
                <a16:creationId xmlns:a16="http://schemas.microsoft.com/office/drawing/2014/main" id="{2017D83F-6761-48D9-80F6-B33D8DD94783}"/>
              </a:ext>
            </a:extLst>
          </p:cNvPr>
          <p:cNvSpPr>
            <a:spLocks noGrp="1"/>
          </p:cNvSpPr>
          <p:nvPr>
            <p:ph type="sldNum" sz="quarter" idx="12"/>
          </p:nvPr>
        </p:nvSpPr>
        <p:spPr/>
        <p:txBody>
          <a:bodyPr/>
          <a:lstStyle/>
          <a:p>
            <a:fld id="{FA56E7E8-C08D-4ADD-A45D-F0B507347474}" type="slidenum">
              <a:rPr lang="de-CH" smtClean="0"/>
              <a:t>‹Nr.›</a:t>
            </a:fld>
            <a:endParaRPr lang="de-CH"/>
          </a:p>
        </p:txBody>
      </p:sp>
    </p:spTree>
    <p:extLst>
      <p:ext uri="{BB962C8B-B14F-4D97-AF65-F5344CB8AC3E}">
        <p14:creationId xmlns:p14="http://schemas.microsoft.com/office/powerpoint/2010/main" val="6126370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258D94F-A84D-495F-90CB-A55788C21782}"/>
              </a:ext>
            </a:extLst>
          </p:cNvPr>
          <p:cNvSpPr>
            <a:spLocks noGrp="1"/>
          </p:cNvSpPr>
          <p:nvPr>
            <p:ph type="title"/>
          </p:nvPr>
        </p:nvSpPr>
        <p:spPr/>
        <p:txBody>
          <a:bodyPr/>
          <a:lstStyle/>
          <a:p>
            <a:r>
              <a:rPr lang="de-DE"/>
              <a:t>Mastertitelformat bearbeiten</a:t>
            </a:r>
            <a:endParaRPr lang="de-CH"/>
          </a:p>
        </p:txBody>
      </p:sp>
      <p:sp>
        <p:nvSpPr>
          <p:cNvPr id="3" name="Datumsplatzhalter 2">
            <a:extLst>
              <a:ext uri="{FF2B5EF4-FFF2-40B4-BE49-F238E27FC236}">
                <a16:creationId xmlns:a16="http://schemas.microsoft.com/office/drawing/2014/main" id="{5187FCC1-9D33-4699-A015-DD7C73AC672E}"/>
              </a:ext>
            </a:extLst>
          </p:cNvPr>
          <p:cNvSpPr>
            <a:spLocks noGrp="1"/>
          </p:cNvSpPr>
          <p:nvPr>
            <p:ph type="dt" sz="half" idx="10"/>
          </p:nvPr>
        </p:nvSpPr>
        <p:spPr/>
        <p:txBody>
          <a:bodyPr/>
          <a:lstStyle/>
          <a:p>
            <a:fld id="{902B6D32-546B-4EDA-8298-62B1F6BC9E23}" type="datetimeFigureOut">
              <a:rPr lang="de-CH" smtClean="0"/>
              <a:t>07.05.2025</a:t>
            </a:fld>
            <a:endParaRPr lang="de-CH"/>
          </a:p>
        </p:txBody>
      </p:sp>
      <p:sp>
        <p:nvSpPr>
          <p:cNvPr id="4" name="Fußzeilenplatzhalter 3">
            <a:extLst>
              <a:ext uri="{FF2B5EF4-FFF2-40B4-BE49-F238E27FC236}">
                <a16:creationId xmlns:a16="http://schemas.microsoft.com/office/drawing/2014/main" id="{E66A185A-9FC4-4002-9360-FBBAF70CD163}"/>
              </a:ext>
            </a:extLst>
          </p:cNvPr>
          <p:cNvSpPr>
            <a:spLocks noGrp="1"/>
          </p:cNvSpPr>
          <p:nvPr>
            <p:ph type="ftr" sz="quarter" idx="11"/>
          </p:nvPr>
        </p:nvSpPr>
        <p:spPr/>
        <p:txBody>
          <a:bodyPr/>
          <a:lstStyle/>
          <a:p>
            <a:endParaRPr lang="de-CH"/>
          </a:p>
        </p:txBody>
      </p:sp>
      <p:sp>
        <p:nvSpPr>
          <p:cNvPr id="5" name="Foliennummernplatzhalter 4">
            <a:extLst>
              <a:ext uri="{FF2B5EF4-FFF2-40B4-BE49-F238E27FC236}">
                <a16:creationId xmlns:a16="http://schemas.microsoft.com/office/drawing/2014/main" id="{71A779AA-059F-4E06-BE65-FFBAE85D482C}"/>
              </a:ext>
            </a:extLst>
          </p:cNvPr>
          <p:cNvSpPr>
            <a:spLocks noGrp="1"/>
          </p:cNvSpPr>
          <p:nvPr>
            <p:ph type="sldNum" sz="quarter" idx="12"/>
          </p:nvPr>
        </p:nvSpPr>
        <p:spPr/>
        <p:txBody>
          <a:bodyPr/>
          <a:lstStyle/>
          <a:p>
            <a:fld id="{FA56E7E8-C08D-4ADD-A45D-F0B507347474}" type="slidenum">
              <a:rPr lang="de-CH" smtClean="0"/>
              <a:t>‹Nr.›</a:t>
            </a:fld>
            <a:endParaRPr lang="de-CH"/>
          </a:p>
        </p:txBody>
      </p:sp>
    </p:spTree>
    <p:extLst>
      <p:ext uri="{BB962C8B-B14F-4D97-AF65-F5344CB8AC3E}">
        <p14:creationId xmlns:p14="http://schemas.microsoft.com/office/powerpoint/2010/main" val="13904433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7A066B12-8AED-40EB-A750-ECB0E15B3B91}"/>
              </a:ext>
            </a:extLst>
          </p:cNvPr>
          <p:cNvSpPr>
            <a:spLocks noGrp="1"/>
          </p:cNvSpPr>
          <p:nvPr>
            <p:ph type="dt" sz="half" idx="10"/>
          </p:nvPr>
        </p:nvSpPr>
        <p:spPr/>
        <p:txBody>
          <a:bodyPr/>
          <a:lstStyle/>
          <a:p>
            <a:fld id="{902B6D32-546B-4EDA-8298-62B1F6BC9E23}" type="datetimeFigureOut">
              <a:rPr lang="de-CH" smtClean="0"/>
              <a:t>07.05.2025</a:t>
            </a:fld>
            <a:endParaRPr lang="de-CH"/>
          </a:p>
        </p:txBody>
      </p:sp>
      <p:sp>
        <p:nvSpPr>
          <p:cNvPr id="3" name="Fußzeilenplatzhalter 2">
            <a:extLst>
              <a:ext uri="{FF2B5EF4-FFF2-40B4-BE49-F238E27FC236}">
                <a16:creationId xmlns:a16="http://schemas.microsoft.com/office/drawing/2014/main" id="{3B57C221-C978-47E2-9F11-0B13565651C7}"/>
              </a:ext>
            </a:extLst>
          </p:cNvPr>
          <p:cNvSpPr>
            <a:spLocks noGrp="1"/>
          </p:cNvSpPr>
          <p:nvPr>
            <p:ph type="ftr" sz="quarter" idx="11"/>
          </p:nvPr>
        </p:nvSpPr>
        <p:spPr/>
        <p:txBody>
          <a:bodyPr/>
          <a:lstStyle/>
          <a:p>
            <a:endParaRPr lang="de-CH"/>
          </a:p>
        </p:txBody>
      </p:sp>
      <p:sp>
        <p:nvSpPr>
          <p:cNvPr id="4" name="Foliennummernplatzhalter 3">
            <a:extLst>
              <a:ext uri="{FF2B5EF4-FFF2-40B4-BE49-F238E27FC236}">
                <a16:creationId xmlns:a16="http://schemas.microsoft.com/office/drawing/2014/main" id="{53810559-1739-4A12-8DD5-FC24316EB4CB}"/>
              </a:ext>
            </a:extLst>
          </p:cNvPr>
          <p:cNvSpPr>
            <a:spLocks noGrp="1"/>
          </p:cNvSpPr>
          <p:nvPr>
            <p:ph type="sldNum" sz="quarter" idx="12"/>
          </p:nvPr>
        </p:nvSpPr>
        <p:spPr/>
        <p:txBody>
          <a:bodyPr/>
          <a:lstStyle/>
          <a:p>
            <a:fld id="{FA56E7E8-C08D-4ADD-A45D-F0B507347474}" type="slidenum">
              <a:rPr lang="de-CH" smtClean="0"/>
              <a:t>‹Nr.›</a:t>
            </a:fld>
            <a:endParaRPr lang="de-CH"/>
          </a:p>
        </p:txBody>
      </p:sp>
    </p:spTree>
    <p:extLst>
      <p:ext uri="{BB962C8B-B14F-4D97-AF65-F5344CB8AC3E}">
        <p14:creationId xmlns:p14="http://schemas.microsoft.com/office/powerpoint/2010/main" val="34408995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A1F5DA6-F0EA-4710-8C6E-E62B4F94B5CC}"/>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Inhaltsplatzhalter 2">
            <a:extLst>
              <a:ext uri="{FF2B5EF4-FFF2-40B4-BE49-F238E27FC236}">
                <a16:creationId xmlns:a16="http://schemas.microsoft.com/office/drawing/2014/main" id="{AE7FF19F-94C0-4E94-891C-63CBC7B3BBA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a:extLst>
              <a:ext uri="{FF2B5EF4-FFF2-40B4-BE49-F238E27FC236}">
                <a16:creationId xmlns:a16="http://schemas.microsoft.com/office/drawing/2014/main" id="{B44D7828-D496-4A75-9B62-E7833C6764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6F686521-4070-4DB8-ABC8-0A8F038B1775}"/>
              </a:ext>
            </a:extLst>
          </p:cNvPr>
          <p:cNvSpPr>
            <a:spLocks noGrp="1"/>
          </p:cNvSpPr>
          <p:nvPr>
            <p:ph type="dt" sz="half" idx="10"/>
          </p:nvPr>
        </p:nvSpPr>
        <p:spPr/>
        <p:txBody>
          <a:bodyPr/>
          <a:lstStyle/>
          <a:p>
            <a:fld id="{902B6D32-546B-4EDA-8298-62B1F6BC9E23}" type="datetimeFigureOut">
              <a:rPr lang="de-CH" smtClean="0"/>
              <a:t>07.05.2025</a:t>
            </a:fld>
            <a:endParaRPr lang="de-CH"/>
          </a:p>
        </p:txBody>
      </p:sp>
      <p:sp>
        <p:nvSpPr>
          <p:cNvPr id="6" name="Fußzeilenplatzhalter 5">
            <a:extLst>
              <a:ext uri="{FF2B5EF4-FFF2-40B4-BE49-F238E27FC236}">
                <a16:creationId xmlns:a16="http://schemas.microsoft.com/office/drawing/2014/main" id="{667FB719-E32F-466C-972D-36E501E84592}"/>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3DDD7055-7B44-4136-B2AB-65EAEC87A93E}"/>
              </a:ext>
            </a:extLst>
          </p:cNvPr>
          <p:cNvSpPr>
            <a:spLocks noGrp="1"/>
          </p:cNvSpPr>
          <p:nvPr>
            <p:ph type="sldNum" sz="quarter" idx="12"/>
          </p:nvPr>
        </p:nvSpPr>
        <p:spPr/>
        <p:txBody>
          <a:bodyPr/>
          <a:lstStyle/>
          <a:p>
            <a:fld id="{FA56E7E8-C08D-4ADD-A45D-F0B507347474}" type="slidenum">
              <a:rPr lang="de-CH" smtClean="0"/>
              <a:t>‹Nr.›</a:t>
            </a:fld>
            <a:endParaRPr lang="de-CH"/>
          </a:p>
        </p:txBody>
      </p:sp>
    </p:spTree>
    <p:extLst>
      <p:ext uri="{BB962C8B-B14F-4D97-AF65-F5344CB8AC3E}">
        <p14:creationId xmlns:p14="http://schemas.microsoft.com/office/powerpoint/2010/main" val="13931183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B80FBC-23CA-4688-97C6-38F512270A91}"/>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Bildplatzhalter 2">
            <a:extLst>
              <a:ext uri="{FF2B5EF4-FFF2-40B4-BE49-F238E27FC236}">
                <a16:creationId xmlns:a16="http://schemas.microsoft.com/office/drawing/2014/main" id="{00980BE4-E71D-4676-B6D4-1353B35DD26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a:p>
        </p:txBody>
      </p:sp>
      <p:sp>
        <p:nvSpPr>
          <p:cNvPr id="4" name="Textplatzhalter 3">
            <a:extLst>
              <a:ext uri="{FF2B5EF4-FFF2-40B4-BE49-F238E27FC236}">
                <a16:creationId xmlns:a16="http://schemas.microsoft.com/office/drawing/2014/main" id="{158831F9-96C9-40A0-8C6C-E482AB9C8B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B52D396B-C38D-4A18-BEBC-715F050DA62B}"/>
              </a:ext>
            </a:extLst>
          </p:cNvPr>
          <p:cNvSpPr>
            <a:spLocks noGrp="1"/>
          </p:cNvSpPr>
          <p:nvPr>
            <p:ph type="dt" sz="half" idx="10"/>
          </p:nvPr>
        </p:nvSpPr>
        <p:spPr/>
        <p:txBody>
          <a:bodyPr/>
          <a:lstStyle/>
          <a:p>
            <a:fld id="{902B6D32-546B-4EDA-8298-62B1F6BC9E23}" type="datetimeFigureOut">
              <a:rPr lang="de-CH" smtClean="0"/>
              <a:t>07.05.2025</a:t>
            </a:fld>
            <a:endParaRPr lang="de-CH"/>
          </a:p>
        </p:txBody>
      </p:sp>
      <p:sp>
        <p:nvSpPr>
          <p:cNvPr id="6" name="Fußzeilenplatzhalter 5">
            <a:extLst>
              <a:ext uri="{FF2B5EF4-FFF2-40B4-BE49-F238E27FC236}">
                <a16:creationId xmlns:a16="http://schemas.microsoft.com/office/drawing/2014/main" id="{9760542C-2376-4A9A-8112-F7B5A061385E}"/>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15892F4D-E42E-4230-AF67-F9A136CF2CD3}"/>
              </a:ext>
            </a:extLst>
          </p:cNvPr>
          <p:cNvSpPr>
            <a:spLocks noGrp="1"/>
          </p:cNvSpPr>
          <p:nvPr>
            <p:ph type="sldNum" sz="quarter" idx="12"/>
          </p:nvPr>
        </p:nvSpPr>
        <p:spPr/>
        <p:txBody>
          <a:bodyPr/>
          <a:lstStyle/>
          <a:p>
            <a:fld id="{FA56E7E8-C08D-4ADD-A45D-F0B507347474}" type="slidenum">
              <a:rPr lang="de-CH" smtClean="0"/>
              <a:t>‹Nr.›</a:t>
            </a:fld>
            <a:endParaRPr lang="de-CH"/>
          </a:p>
        </p:txBody>
      </p:sp>
    </p:spTree>
    <p:extLst>
      <p:ext uri="{BB962C8B-B14F-4D97-AF65-F5344CB8AC3E}">
        <p14:creationId xmlns:p14="http://schemas.microsoft.com/office/powerpoint/2010/main" val="32925444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B992744F-D2A7-4BCE-A2CA-1F0F09BDFC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endParaRPr lang="de-CH"/>
          </a:p>
        </p:txBody>
      </p:sp>
      <p:sp>
        <p:nvSpPr>
          <p:cNvPr id="3" name="Textplatzhalter 2">
            <a:extLst>
              <a:ext uri="{FF2B5EF4-FFF2-40B4-BE49-F238E27FC236}">
                <a16:creationId xmlns:a16="http://schemas.microsoft.com/office/drawing/2014/main" id="{E98E31B0-EE77-420C-862E-EE87784E1A3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2530FF45-F07B-445D-9823-9DC19AAC5BD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2B6D32-546B-4EDA-8298-62B1F6BC9E23}" type="datetimeFigureOut">
              <a:rPr lang="de-CH" smtClean="0"/>
              <a:t>07.05.2025</a:t>
            </a:fld>
            <a:endParaRPr lang="de-CH"/>
          </a:p>
        </p:txBody>
      </p:sp>
      <p:sp>
        <p:nvSpPr>
          <p:cNvPr id="5" name="Fußzeilenplatzhalter 4">
            <a:extLst>
              <a:ext uri="{FF2B5EF4-FFF2-40B4-BE49-F238E27FC236}">
                <a16:creationId xmlns:a16="http://schemas.microsoft.com/office/drawing/2014/main" id="{60CFE100-9678-4A0E-87E5-CD93C52D734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Foliennummernplatzhalter 5">
            <a:extLst>
              <a:ext uri="{FF2B5EF4-FFF2-40B4-BE49-F238E27FC236}">
                <a16:creationId xmlns:a16="http://schemas.microsoft.com/office/drawing/2014/main" id="{B8D47087-62B5-4DAA-A1C4-C85B372B7C1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56E7E8-C08D-4ADD-A45D-F0B507347474}" type="slidenum">
              <a:rPr lang="de-CH" smtClean="0"/>
              <a:t>‹Nr.›</a:t>
            </a:fld>
            <a:endParaRPr lang="de-CH"/>
          </a:p>
        </p:txBody>
      </p:sp>
    </p:spTree>
    <p:extLst>
      <p:ext uri="{BB962C8B-B14F-4D97-AF65-F5344CB8AC3E}">
        <p14:creationId xmlns:p14="http://schemas.microsoft.com/office/powerpoint/2010/main" val="11736093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hyperlink" Target="https://www.google.ch/maps/place/Iseltwald/@46.7103136,7.9415306,13z/data=!3m1!4b1!4m5!3m4!1s0x478fbd541724c75b:0xdafefc9fa4a5f96a!8m2!3d46.7115858!4d7.9642999?hl=de"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google.ch/maps/place/Le+Landeron/@47.0634129,7.0388504,14z/data=!3m1!4b1!4m5!3m4!1s0x478e0f454c0722f9:0x7184388f0cf81b00!8m2!3d47.0581255!4d7.0730626?hl=de" TargetMode="External"/><Relationship Id="rId2" Type="http://schemas.openxmlformats.org/officeDocument/2006/relationships/hyperlink" Target="https://www.google.ch/maps/place/Neuenstadt/@47.0738379,7.0884204,14z/data=!3m1!4b1!4m5!3m4!1s0x478e055737612b0d:0x869c8e4676e9a800!8m2!3d47.0632023!4d7.0912628?hl=de" TargetMode="External"/><Relationship Id="rId1" Type="http://schemas.openxmlformats.org/officeDocument/2006/relationships/slideLayout" Target="../slideLayouts/slideLayout2.xml"/><Relationship Id="rId4" Type="http://schemas.openxmlformats.org/officeDocument/2006/relationships/slide" Target="slide2.xml"/></Relationships>
</file>

<file path=ppt/slides/_rels/slide1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hyperlink" Target="https://www.google.ch/maps/place/Obersee/@47.0867623,9.0123099,17z/data=!3m1!4b1!4m5!3m4!1s0x478532b63332acd3:0xd299d54231354c4a!8m2!3d47.0873754!4d9.014455?hl=de"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hyperlink" Target="https://www.google.ch/maps/place/Partnun,+7246+St.+Ant%C3%B6nien/@46.9948538,9.8497352,15z/data=!3m1!4b1!4m5!3m4!1s0x4784acee8c915c69:0xd1c4ab914c281d47!8m2!3d46.99484!4d9.85849?hl=de"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hyperlink" Target="https://www.google.ch/maps/place/Romainm%C3%B4tier-Envy/@46.6825681,6.4378653,14z/data=!3m1!4b1!4m5!3m4!1s0x478db5783f0ddd9f:0x9ab4e8a4073540e0!8m2!3d46.6944404!4d6.4607844?hl=de"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hyperlink" Target="https://www.google.ch/maps/place/Ruine+Neu-Falkenstein/@47.3226009,7.7081377,17z/data=!3m1!4b1!4m5!3m4!1s0x4791d2f5d71c8d79:0xc9e174c65a49e410!8m2!3d47.3225973!4d7.7103264?hl=de"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hyperlink" Target="https://www.google.ch/maps/place/2887+Soubey/@47.3109077,7.0271504,14z/data=!3m1!4b1!4m5!3m4!1s0x4791fed2929f5c2f:0x9b39e7b635a78ec7!8m2!3d47.3085725!4d7.0482648?hl=de"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hyperlink" Target="https://www.google.ch/maps/place/7315+St.+Martin+SG/@46.9210138,9.3472452,15z/data=!3m1!4b1!4m5!3m4!1s0x4784d0118bb6840f:0x6ed6185efd4ffdbc!8m2!3d46.921!4d9.356?hl=de"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hyperlink" Target="https://www.google.ch/maps/place/Tarasp,+7553+Scuol/@46.7783117,10.2551168,16z/data=!3m1!4b1!4m5!3m4!1s0x478340de7b41e8fd:0x72998af0c1882070!8m2!3d46.7758856!4d10.2584949?hl=d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9.xml"/><Relationship Id="rId13" Type="http://schemas.openxmlformats.org/officeDocument/2006/relationships/slide" Target="slide14.xml"/><Relationship Id="rId3" Type="http://schemas.openxmlformats.org/officeDocument/2006/relationships/slide" Target="slide4.xml"/><Relationship Id="rId7" Type="http://schemas.openxmlformats.org/officeDocument/2006/relationships/slide" Target="slide8.xml"/><Relationship Id="rId12" Type="http://schemas.openxmlformats.org/officeDocument/2006/relationships/slide" Target="slide13.xml"/><Relationship Id="rId17" Type="http://schemas.openxmlformats.org/officeDocument/2006/relationships/slide" Target="slide18.xml"/><Relationship Id="rId2" Type="http://schemas.openxmlformats.org/officeDocument/2006/relationships/slide" Target="slide3.xml"/><Relationship Id="rId16" Type="http://schemas.openxmlformats.org/officeDocument/2006/relationships/slide" Target="slide17.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12.xml"/><Relationship Id="rId5" Type="http://schemas.openxmlformats.org/officeDocument/2006/relationships/slide" Target="slide6.xml"/><Relationship Id="rId15" Type="http://schemas.openxmlformats.org/officeDocument/2006/relationships/slide" Target="slide16.xml"/><Relationship Id="rId10" Type="http://schemas.openxmlformats.org/officeDocument/2006/relationships/slide" Target="slide11.xml"/><Relationship Id="rId4" Type="http://schemas.openxmlformats.org/officeDocument/2006/relationships/slide" Target="slide5.xml"/><Relationship Id="rId9" Type="http://schemas.openxmlformats.org/officeDocument/2006/relationships/slide" Target="slide10.xml"/><Relationship Id="rId14" Type="http://schemas.openxmlformats.org/officeDocument/2006/relationships/slide" Target="slide15.xml"/></Relationships>
</file>

<file path=ppt/slides/_rels/slide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hyperlink" Target="https://www.google.ch/maps/place/Bauen/@46.928173,8.5684155,14z/data=!3m1!4b1!4m5!3m4!1s0x47855ade1ffe3a0d:0x219675f3c26b0fe5!8m2!3d46.9348014!4d8.5797914?hl=d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hyperlink" Target="https://www.google.ch/maps/place/Breno+TI,+6937+Alto+Malcantone/@46.0337307,8.8694317,17z/data=!3m1!4b1!4m5!3m4!1s0x4785cd6bd1adc029:0xc7b03976b3493a5!8m2!3d46.0333269!4d8.8701626?hl=d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hyperlink" Target="https://www.google.ch/maps/place/3961+Grimentz/@46.1249875,7.4935856,12z/data=!3m1!4b1!4m5!3m4!1s0x478f246fee8f1355:0x2b28b50a45ba82c1!8m2!3d46.1805364!4d7.5764383?hl=d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hyperlink" Target="https://www.google.ch/maps/place/Gh%C3%B6ch/@47.3314197,8.8933032,15z/data=!3m1!4b1!4m5!3m4!1s0x479ab8b0d6a70e2b:0xa819ed19f0467d33!8m2!3d47.331406!4d8.902058?hl=de"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hyperlink" Target="https://www.google.ch/maps/place/Gorges+du+Trient,+1922+Salvan+VS/@46.127134,7.0259852,15z/data=!3m1!4b1!4m5!3m4!1s0x478eb79877a2ba39:0xbd51e836d8070294!8m2!3d46.12712!4d7.03474?hl=d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hyperlink" Target="https://www.google.ch/maps/place/Gottlieben/@47.6646787,9.1235726,16z/data=!3m1!4b1!4m5!3m4!1s0x479af69d1950a82b:0xf76b8da34b9b37bd!8m2!3d47.6635399!4d9.1348964?hl=d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hyperlink" Target="https://www.google.ch/maps/place/6434+Illgau/@46.9972279,8.7174705,14z/data=!3m1!4b1!4m5!3m4!1s0x478548cdd9b59a1f:0x59890d5c6af53743!8m2!3d46.9878459!4d8.7250152?hl=d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Hallstatt Österreich – Kleinstadt zwischen See und Bergen gelegen">
            <a:extLst>
              <a:ext uri="{FF2B5EF4-FFF2-40B4-BE49-F238E27FC236}">
                <a16:creationId xmlns:a16="http://schemas.microsoft.com/office/drawing/2014/main" id="{C11C6AD4-4E2C-4CE1-92B1-E2AE57896BBD}"/>
              </a:ext>
            </a:extLst>
          </p:cNvPr>
          <p:cNvPicPr>
            <a:picLocks noChangeAspect="1"/>
          </p:cNvPicPr>
          <p:nvPr/>
        </p:nvPicPr>
        <p:blipFill rotWithShape="1">
          <a:blip r:embed="rId2" cstate="email">
            <a:alphaModFix amt="50000"/>
            <a:extLst>
              <a:ext uri="{28A0092B-C50C-407E-A947-70E740481C1C}">
                <a14:useLocalDpi xmlns:a14="http://schemas.microsoft.com/office/drawing/2010/main"/>
              </a:ext>
            </a:extLst>
          </a:blip>
          <a:srcRect/>
          <a:stretch/>
        </p:blipFill>
        <p:spPr>
          <a:xfrm>
            <a:off x="20" y="1"/>
            <a:ext cx="12191980" cy="6857999"/>
          </a:xfrm>
          <a:prstGeom prst="rect">
            <a:avLst/>
          </a:prstGeom>
        </p:spPr>
      </p:pic>
      <p:sp>
        <p:nvSpPr>
          <p:cNvPr id="2" name="Titel 1">
            <a:extLst>
              <a:ext uri="{FF2B5EF4-FFF2-40B4-BE49-F238E27FC236}">
                <a16:creationId xmlns:a16="http://schemas.microsoft.com/office/drawing/2014/main" id="{7169A899-25E7-469C-BA2C-6BD60CA8FCF7}"/>
              </a:ext>
            </a:extLst>
          </p:cNvPr>
          <p:cNvSpPr>
            <a:spLocks noGrp="1"/>
          </p:cNvSpPr>
          <p:nvPr>
            <p:ph type="ctrTitle"/>
          </p:nvPr>
        </p:nvSpPr>
        <p:spPr>
          <a:xfrm>
            <a:off x="1524000" y="1122362"/>
            <a:ext cx="9144000" cy="2900518"/>
          </a:xfrm>
        </p:spPr>
        <p:txBody>
          <a:bodyPr>
            <a:normAutofit/>
          </a:bodyPr>
          <a:lstStyle/>
          <a:p>
            <a:r>
              <a:rPr lang="de-CH" dirty="0">
                <a:solidFill>
                  <a:srgbClr val="FFFFFF"/>
                </a:solidFill>
              </a:rPr>
              <a:t>Unbekannten Highlights der Schweiz</a:t>
            </a:r>
          </a:p>
        </p:txBody>
      </p:sp>
    </p:spTree>
    <p:extLst>
      <p:ext uri="{BB962C8B-B14F-4D97-AF65-F5344CB8AC3E}">
        <p14:creationId xmlns:p14="http://schemas.microsoft.com/office/powerpoint/2010/main" val="2323856601"/>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el 1">
            <a:extLst>
              <a:ext uri="{FF2B5EF4-FFF2-40B4-BE49-F238E27FC236}">
                <a16:creationId xmlns:a16="http://schemas.microsoft.com/office/drawing/2014/main" id="{CE8EF529-A7EA-4B48-9447-7E861916AF30}"/>
              </a:ext>
            </a:extLst>
          </p:cNvPr>
          <p:cNvSpPr>
            <a:spLocks noGrp="1"/>
          </p:cNvSpPr>
          <p:nvPr>
            <p:ph type="title"/>
          </p:nvPr>
        </p:nvSpPr>
        <p:spPr>
          <a:xfrm>
            <a:off x="838200" y="401221"/>
            <a:ext cx="10515600" cy="1348065"/>
          </a:xfrm>
        </p:spPr>
        <p:txBody>
          <a:bodyPr>
            <a:normAutofit/>
          </a:bodyPr>
          <a:lstStyle/>
          <a:p>
            <a:pPr fontAlgn="base"/>
            <a:r>
              <a:rPr lang="de-CH" sz="5400" dirty="0" err="1">
                <a:solidFill>
                  <a:srgbClr val="FFFFFF"/>
                </a:solidFill>
              </a:rPr>
              <a:t>Iseltwald</a:t>
            </a:r>
            <a:r>
              <a:rPr lang="de-CH" sz="5400" dirty="0">
                <a:solidFill>
                  <a:srgbClr val="FFFFFF"/>
                </a:solidFill>
              </a:rPr>
              <a:t> BE</a:t>
            </a:r>
          </a:p>
        </p:txBody>
      </p:sp>
      <p:sp>
        <p:nvSpPr>
          <p:cNvPr id="3" name="Inhaltsplatzhalter 2">
            <a:extLst>
              <a:ext uri="{FF2B5EF4-FFF2-40B4-BE49-F238E27FC236}">
                <a16:creationId xmlns:a16="http://schemas.microsoft.com/office/drawing/2014/main" id="{0D854E43-192A-4FBF-90DB-75E539C371AC}"/>
              </a:ext>
            </a:extLst>
          </p:cNvPr>
          <p:cNvSpPr>
            <a:spLocks noGrp="1"/>
          </p:cNvSpPr>
          <p:nvPr>
            <p:ph idx="1"/>
          </p:nvPr>
        </p:nvSpPr>
        <p:spPr>
          <a:xfrm>
            <a:off x="838200" y="2586789"/>
            <a:ext cx="10515600" cy="3590174"/>
          </a:xfrm>
        </p:spPr>
        <p:txBody>
          <a:bodyPr>
            <a:normAutofit/>
          </a:bodyPr>
          <a:lstStyle/>
          <a:p>
            <a:pPr marL="0" indent="0">
              <a:buNone/>
            </a:pPr>
            <a:r>
              <a:rPr lang="de-CH" sz="2200"/>
              <a:t>Vor dem Strassenbau war das Nest nur über Wasser erreichbar. Das Schnäggeninseli ist die einzige Insel im Brienzersee – liegt hier vor dem Dorf im Wasser. Sie gehört zum Schloss Seeburg, das allerdings praktisch nie bewohnt war und heute mehrheitlich als Kongress- und Kurzentrum dient. </a:t>
            </a:r>
          </a:p>
          <a:p>
            <a:pPr marL="0" indent="0">
              <a:buNone/>
            </a:pPr>
            <a:endParaRPr lang="de-CH" sz="2200"/>
          </a:p>
          <a:p>
            <a:pPr marL="0" indent="0">
              <a:buNone/>
            </a:pPr>
            <a:r>
              <a:rPr lang="de-CH" sz="2200"/>
              <a:t>Standort: </a:t>
            </a:r>
            <a:r>
              <a:rPr lang="de-CH" sz="2200">
                <a:hlinkClick r:id="rId2"/>
              </a:rPr>
              <a:t>Iseltwald BE</a:t>
            </a:r>
            <a:endParaRPr lang="de-CH" sz="2200"/>
          </a:p>
        </p:txBody>
      </p:sp>
      <p:sp>
        <p:nvSpPr>
          <p:cNvPr id="6" name="Pfeil: gestreift nach rechts 5">
            <a:hlinkClick r:id="rId3" action="ppaction://hlinksldjump"/>
            <a:extLst>
              <a:ext uri="{FF2B5EF4-FFF2-40B4-BE49-F238E27FC236}">
                <a16:creationId xmlns:a16="http://schemas.microsoft.com/office/drawing/2014/main" id="{04B71195-47C6-4E5E-A512-BF883871F151}"/>
              </a:ext>
            </a:extLst>
          </p:cNvPr>
          <p:cNvSpPr/>
          <p:nvPr/>
        </p:nvSpPr>
        <p:spPr>
          <a:xfrm rot="16200000">
            <a:off x="11126705" y="757200"/>
            <a:ext cx="483581" cy="349432"/>
          </a:xfrm>
          <a:prstGeom prst="striped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Tree>
    <p:extLst>
      <p:ext uri="{BB962C8B-B14F-4D97-AF65-F5344CB8AC3E}">
        <p14:creationId xmlns:p14="http://schemas.microsoft.com/office/powerpoint/2010/main" val="19071746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el 1">
            <a:extLst>
              <a:ext uri="{FF2B5EF4-FFF2-40B4-BE49-F238E27FC236}">
                <a16:creationId xmlns:a16="http://schemas.microsoft.com/office/drawing/2014/main" id="{CE8EF529-A7EA-4B48-9447-7E861916AF30}"/>
              </a:ext>
            </a:extLst>
          </p:cNvPr>
          <p:cNvSpPr>
            <a:spLocks noGrp="1"/>
          </p:cNvSpPr>
          <p:nvPr>
            <p:ph type="title"/>
          </p:nvPr>
        </p:nvSpPr>
        <p:spPr>
          <a:xfrm>
            <a:off x="838200" y="401221"/>
            <a:ext cx="10515600" cy="1348065"/>
          </a:xfrm>
        </p:spPr>
        <p:txBody>
          <a:bodyPr>
            <a:normAutofit/>
          </a:bodyPr>
          <a:lstStyle/>
          <a:p>
            <a:pPr fontAlgn="base"/>
            <a:r>
              <a:rPr lang="fr-FR" sz="5400" dirty="0">
                <a:solidFill>
                  <a:srgbClr val="FFFFFF"/>
                </a:solidFill>
              </a:rPr>
              <a:t>La Neuveville BE / Le Landeron NE</a:t>
            </a:r>
            <a:endParaRPr lang="de-CH" sz="5400" dirty="0">
              <a:solidFill>
                <a:srgbClr val="FFFFFF"/>
              </a:solidFill>
            </a:endParaRPr>
          </a:p>
        </p:txBody>
      </p:sp>
      <p:sp>
        <p:nvSpPr>
          <p:cNvPr id="3" name="Inhaltsplatzhalter 2">
            <a:extLst>
              <a:ext uri="{FF2B5EF4-FFF2-40B4-BE49-F238E27FC236}">
                <a16:creationId xmlns:a16="http://schemas.microsoft.com/office/drawing/2014/main" id="{0D854E43-192A-4FBF-90DB-75E539C371AC}"/>
              </a:ext>
            </a:extLst>
          </p:cNvPr>
          <p:cNvSpPr>
            <a:spLocks noGrp="1"/>
          </p:cNvSpPr>
          <p:nvPr>
            <p:ph idx="1"/>
          </p:nvPr>
        </p:nvSpPr>
        <p:spPr>
          <a:xfrm>
            <a:off x="838200" y="2586789"/>
            <a:ext cx="10515600" cy="3590174"/>
          </a:xfrm>
        </p:spPr>
        <p:txBody>
          <a:bodyPr>
            <a:normAutofit/>
          </a:bodyPr>
          <a:lstStyle/>
          <a:p>
            <a:pPr marL="0" indent="0">
              <a:buNone/>
            </a:pPr>
            <a:r>
              <a:rPr lang="de-CH" sz="2200"/>
              <a:t>Ich konnte mich nicht zwischen La Neuveville BE und dem Nachbardorf Le Landeron NE entscheiden, darum seien hier beide Orte am Bielersee kurz erwähnt. Beide beeindrucken mit einem hübschen Altstädtchen und beide bieten Campingplätze direkt am See. Der Chasseral ist zudem fast genauso schnell erreichbar wie die St.Petersinsel, Neuenburg, Murten oder Biel.</a:t>
            </a:r>
          </a:p>
          <a:p>
            <a:pPr marL="0" indent="0">
              <a:buNone/>
            </a:pPr>
            <a:endParaRPr lang="de-CH" sz="2200"/>
          </a:p>
          <a:p>
            <a:pPr marL="0" indent="0">
              <a:buNone/>
            </a:pPr>
            <a:r>
              <a:rPr lang="de-CH" sz="2200"/>
              <a:t>Standort: </a:t>
            </a:r>
            <a:r>
              <a:rPr lang="fr-FR" sz="2200">
                <a:hlinkClick r:id="rId2"/>
              </a:rPr>
              <a:t>La Neuveville BE </a:t>
            </a:r>
            <a:endParaRPr lang="de-CH" sz="2200"/>
          </a:p>
          <a:p>
            <a:pPr marL="0" indent="0">
              <a:buNone/>
            </a:pPr>
            <a:r>
              <a:rPr lang="de-CH" sz="2200"/>
              <a:t>Standort: </a:t>
            </a:r>
            <a:r>
              <a:rPr lang="fr-FR" sz="2200">
                <a:hlinkClick r:id="rId3"/>
              </a:rPr>
              <a:t>Le Landeron NE</a:t>
            </a:r>
            <a:endParaRPr lang="de-CH" sz="2200"/>
          </a:p>
          <a:p>
            <a:pPr marL="0" indent="0">
              <a:buNone/>
            </a:pPr>
            <a:endParaRPr lang="de-CH" sz="2200"/>
          </a:p>
        </p:txBody>
      </p:sp>
      <p:sp>
        <p:nvSpPr>
          <p:cNvPr id="6" name="Pfeil: gestreift nach rechts 5">
            <a:hlinkClick r:id="rId4" action="ppaction://hlinksldjump"/>
            <a:extLst>
              <a:ext uri="{FF2B5EF4-FFF2-40B4-BE49-F238E27FC236}">
                <a16:creationId xmlns:a16="http://schemas.microsoft.com/office/drawing/2014/main" id="{5066DCCA-57BC-4C68-AB6D-ECD6179549DA}"/>
              </a:ext>
            </a:extLst>
          </p:cNvPr>
          <p:cNvSpPr/>
          <p:nvPr/>
        </p:nvSpPr>
        <p:spPr>
          <a:xfrm rot="16200000">
            <a:off x="11126705" y="757200"/>
            <a:ext cx="483581" cy="349432"/>
          </a:xfrm>
          <a:prstGeom prst="striped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Tree>
    <p:extLst>
      <p:ext uri="{BB962C8B-B14F-4D97-AF65-F5344CB8AC3E}">
        <p14:creationId xmlns:p14="http://schemas.microsoft.com/office/powerpoint/2010/main" val="4297192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el 1">
            <a:extLst>
              <a:ext uri="{FF2B5EF4-FFF2-40B4-BE49-F238E27FC236}">
                <a16:creationId xmlns:a16="http://schemas.microsoft.com/office/drawing/2014/main" id="{CE8EF529-A7EA-4B48-9447-7E861916AF30}"/>
              </a:ext>
            </a:extLst>
          </p:cNvPr>
          <p:cNvSpPr>
            <a:spLocks noGrp="1"/>
          </p:cNvSpPr>
          <p:nvPr>
            <p:ph type="title"/>
          </p:nvPr>
        </p:nvSpPr>
        <p:spPr>
          <a:xfrm>
            <a:off x="838200" y="401221"/>
            <a:ext cx="10515600" cy="1348065"/>
          </a:xfrm>
        </p:spPr>
        <p:txBody>
          <a:bodyPr>
            <a:normAutofit/>
          </a:bodyPr>
          <a:lstStyle/>
          <a:p>
            <a:pPr fontAlgn="base"/>
            <a:r>
              <a:rPr lang="fr-FR" sz="5400" dirty="0" err="1">
                <a:solidFill>
                  <a:srgbClr val="FFFFFF"/>
                </a:solidFill>
              </a:rPr>
              <a:t>Obersee</a:t>
            </a:r>
            <a:r>
              <a:rPr lang="fr-FR" sz="5400" dirty="0">
                <a:solidFill>
                  <a:srgbClr val="FFFFFF"/>
                </a:solidFill>
              </a:rPr>
              <a:t> GL</a:t>
            </a:r>
            <a:endParaRPr lang="de-CH" sz="5400" dirty="0">
              <a:solidFill>
                <a:srgbClr val="FFFFFF"/>
              </a:solidFill>
            </a:endParaRPr>
          </a:p>
        </p:txBody>
      </p:sp>
      <p:sp>
        <p:nvSpPr>
          <p:cNvPr id="3" name="Inhaltsplatzhalter 2">
            <a:extLst>
              <a:ext uri="{FF2B5EF4-FFF2-40B4-BE49-F238E27FC236}">
                <a16:creationId xmlns:a16="http://schemas.microsoft.com/office/drawing/2014/main" id="{0D854E43-192A-4FBF-90DB-75E539C371AC}"/>
              </a:ext>
            </a:extLst>
          </p:cNvPr>
          <p:cNvSpPr>
            <a:spLocks noGrp="1"/>
          </p:cNvSpPr>
          <p:nvPr>
            <p:ph idx="1"/>
          </p:nvPr>
        </p:nvSpPr>
        <p:spPr>
          <a:xfrm>
            <a:off x="838200" y="2586789"/>
            <a:ext cx="10515600" cy="3590174"/>
          </a:xfrm>
        </p:spPr>
        <p:txBody>
          <a:bodyPr>
            <a:normAutofit/>
          </a:bodyPr>
          <a:lstStyle/>
          <a:p>
            <a:pPr marL="0" indent="0">
              <a:buNone/>
            </a:pPr>
            <a:r>
              <a:rPr lang="de-CH" sz="2200"/>
              <a:t>Eigentlich tut es fast ein bisschen weh, den Obersee hier in einem Artikel für Roadtrips zu nennen. Denn so schöne Orte sollten fast nicht mit dem Auto erreichbar sein. Aber es ist so: Mit dem eigenen PKW kann man von Näfels hinauf bis zum Restaurant am See fahren.</a:t>
            </a:r>
          </a:p>
          <a:p>
            <a:pPr marL="0" indent="0">
              <a:buNone/>
            </a:pPr>
            <a:endParaRPr lang="de-CH" sz="2200"/>
          </a:p>
          <a:p>
            <a:pPr marL="0" indent="0">
              <a:buNone/>
            </a:pPr>
            <a:r>
              <a:rPr lang="de-CH" sz="2200"/>
              <a:t>Standort: </a:t>
            </a:r>
            <a:r>
              <a:rPr lang="fr-FR" sz="2200">
                <a:hlinkClick r:id="rId2"/>
              </a:rPr>
              <a:t>Obersee GL</a:t>
            </a:r>
            <a:endParaRPr lang="de-CH" sz="2200"/>
          </a:p>
        </p:txBody>
      </p:sp>
      <p:sp>
        <p:nvSpPr>
          <p:cNvPr id="6" name="Pfeil: gestreift nach rechts 5">
            <a:hlinkClick r:id="rId3" action="ppaction://hlinksldjump"/>
            <a:extLst>
              <a:ext uri="{FF2B5EF4-FFF2-40B4-BE49-F238E27FC236}">
                <a16:creationId xmlns:a16="http://schemas.microsoft.com/office/drawing/2014/main" id="{697BED3F-AFC7-416B-8080-F9EE8599CDCC}"/>
              </a:ext>
            </a:extLst>
          </p:cNvPr>
          <p:cNvSpPr/>
          <p:nvPr/>
        </p:nvSpPr>
        <p:spPr>
          <a:xfrm rot="16200000">
            <a:off x="11126705" y="757200"/>
            <a:ext cx="483581" cy="349432"/>
          </a:xfrm>
          <a:prstGeom prst="striped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Tree>
    <p:extLst>
      <p:ext uri="{BB962C8B-B14F-4D97-AF65-F5344CB8AC3E}">
        <p14:creationId xmlns:p14="http://schemas.microsoft.com/office/powerpoint/2010/main" val="25410288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el 1">
            <a:extLst>
              <a:ext uri="{FF2B5EF4-FFF2-40B4-BE49-F238E27FC236}">
                <a16:creationId xmlns:a16="http://schemas.microsoft.com/office/drawing/2014/main" id="{CE8EF529-A7EA-4B48-9447-7E861916AF30}"/>
              </a:ext>
            </a:extLst>
          </p:cNvPr>
          <p:cNvSpPr>
            <a:spLocks noGrp="1"/>
          </p:cNvSpPr>
          <p:nvPr>
            <p:ph type="title"/>
          </p:nvPr>
        </p:nvSpPr>
        <p:spPr>
          <a:xfrm>
            <a:off x="838200" y="401221"/>
            <a:ext cx="10515600" cy="1348065"/>
          </a:xfrm>
        </p:spPr>
        <p:txBody>
          <a:bodyPr>
            <a:normAutofit/>
          </a:bodyPr>
          <a:lstStyle/>
          <a:p>
            <a:pPr fontAlgn="base"/>
            <a:r>
              <a:rPr lang="fr-FR" sz="5400" dirty="0" err="1">
                <a:solidFill>
                  <a:srgbClr val="FFFFFF"/>
                </a:solidFill>
              </a:rPr>
              <a:t>Partnun</a:t>
            </a:r>
            <a:r>
              <a:rPr lang="fr-FR" sz="5400" dirty="0">
                <a:solidFill>
                  <a:srgbClr val="FFFFFF"/>
                </a:solidFill>
              </a:rPr>
              <a:t> GR</a:t>
            </a:r>
            <a:endParaRPr lang="de-CH" sz="5400" dirty="0">
              <a:solidFill>
                <a:srgbClr val="FFFFFF"/>
              </a:solidFill>
            </a:endParaRPr>
          </a:p>
        </p:txBody>
      </p:sp>
      <p:sp>
        <p:nvSpPr>
          <p:cNvPr id="3" name="Inhaltsplatzhalter 2">
            <a:extLst>
              <a:ext uri="{FF2B5EF4-FFF2-40B4-BE49-F238E27FC236}">
                <a16:creationId xmlns:a16="http://schemas.microsoft.com/office/drawing/2014/main" id="{0D854E43-192A-4FBF-90DB-75E539C371AC}"/>
              </a:ext>
            </a:extLst>
          </p:cNvPr>
          <p:cNvSpPr>
            <a:spLocks noGrp="1"/>
          </p:cNvSpPr>
          <p:nvPr>
            <p:ph idx="1"/>
          </p:nvPr>
        </p:nvSpPr>
        <p:spPr>
          <a:xfrm>
            <a:off x="838200" y="2586789"/>
            <a:ext cx="10515600" cy="3590174"/>
          </a:xfrm>
        </p:spPr>
        <p:txBody>
          <a:bodyPr>
            <a:normAutofit/>
          </a:bodyPr>
          <a:lstStyle/>
          <a:p>
            <a:pPr marL="0" indent="0">
              <a:buNone/>
            </a:pPr>
            <a:r>
              <a:rPr lang="de-CH" sz="2200"/>
              <a:t>Ganz hinten in der Gemeinde im Prättigau markiert der Partnunsee praktisch das Ende der Schweiz Richtung Österreich. Der Weiler Partnun ist per Auto erreichbar und lockt mit zwei Gasthäusern. Von dort ist es noch etwa eine 15-minütige Wanderung zum Bergsee zwischen den eindrücklichen Sulzfluh und Schijenflue.</a:t>
            </a:r>
          </a:p>
          <a:p>
            <a:pPr marL="0" indent="0">
              <a:buNone/>
            </a:pPr>
            <a:endParaRPr lang="de-CH" sz="2200"/>
          </a:p>
          <a:p>
            <a:pPr marL="0" indent="0">
              <a:buNone/>
            </a:pPr>
            <a:r>
              <a:rPr lang="de-CH" sz="2200"/>
              <a:t>Standort: </a:t>
            </a:r>
            <a:r>
              <a:rPr lang="fr-FR" sz="2200">
                <a:hlinkClick r:id="rId2"/>
              </a:rPr>
              <a:t>Partnun GR</a:t>
            </a:r>
            <a:endParaRPr lang="de-CH" sz="2200"/>
          </a:p>
        </p:txBody>
      </p:sp>
      <p:sp>
        <p:nvSpPr>
          <p:cNvPr id="6" name="Pfeil: gestreift nach rechts 5">
            <a:hlinkClick r:id="rId3" action="ppaction://hlinksldjump"/>
            <a:extLst>
              <a:ext uri="{FF2B5EF4-FFF2-40B4-BE49-F238E27FC236}">
                <a16:creationId xmlns:a16="http://schemas.microsoft.com/office/drawing/2014/main" id="{20004A6F-21DA-4715-AF56-DB81996DAEC4}"/>
              </a:ext>
            </a:extLst>
          </p:cNvPr>
          <p:cNvSpPr/>
          <p:nvPr/>
        </p:nvSpPr>
        <p:spPr>
          <a:xfrm rot="16200000">
            <a:off x="11126705" y="757200"/>
            <a:ext cx="483581" cy="349432"/>
          </a:xfrm>
          <a:prstGeom prst="striped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Tree>
    <p:extLst>
      <p:ext uri="{BB962C8B-B14F-4D97-AF65-F5344CB8AC3E}">
        <p14:creationId xmlns:p14="http://schemas.microsoft.com/office/powerpoint/2010/main" val="31740763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el 1">
            <a:extLst>
              <a:ext uri="{FF2B5EF4-FFF2-40B4-BE49-F238E27FC236}">
                <a16:creationId xmlns:a16="http://schemas.microsoft.com/office/drawing/2014/main" id="{CE8EF529-A7EA-4B48-9447-7E861916AF30}"/>
              </a:ext>
            </a:extLst>
          </p:cNvPr>
          <p:cNvSpPr>
            <a:spLocks noGrp="1"/>
          </p:cNvSpPr>
          <p:nvPr>
            <p:ph type="title"/>
          </p:nvPr>
        </p:nvSpPr>
        <p:spPr>
          <a:xfrm>
            <a:off x="838200" y="401221"/>
            <a:ext cx="10515600" cy="1348065"/>
          </a:xfrm>
        </p:spPr>
        <p:txBody>
          <a:bodyPr>
            <a:normAutofit/>
          </a:bodyPr>
          <a:lstStyle/>
          <a:p>
            <a:pPr fontAlgn="base"/>
            <a:r>
              <a:rPr lang="fr-FR" sz="5400" noProof="1">
                <a:solidFill>
                  <a:srgbClr val="FFFFFF"/>
                </a:solidFill>
              </a:rPr>
              <a:t>Romainmôtier-Envy VD</a:t>
            </a:r>
          </a:p>
        </p:txBody>
      </p:sp>
      <p:sp>
        <p:nvSpPr>
          <p:cNvPr id="3" name="Inhaltsplatzhalter 2">
            <a:extLst>
              <a:ext uri="{FF2B5EF4-FFF2-40B4-BE49-F238E27FC236}">
                <a16:creationId xmlns:a16="http://schemas.microsoft.com/office/drawing/2014/main" id="{0D854E43-192A-4FBF-90DB-75E539C371AC}"/>
              </a:ext>
            </a:extLst>
          </p:cNvPr>
          <p:cNvSpPr>
            <a:spLocks noGrp="1"/>
          </p:cNvSpPr>
          <p:nvPr>
            <p:ph idx="1"/>
          </p:nvPr>
        </p:nvSpPr>
        <p:spPr>
          <a:xfrm>
            <a:off x="838200" y="2586789"/>
            <a:ext cx="10515600" cy="3590174"/>
          </a:xfrm>
        </p:spPr>
        <p:txBody>
          <a:bodyPr>
            <a:normAutofit/>
          </a:bodyPr>
          <a:lstStyle/>
          <a:p>
            <a:pPr marL="0" indent="0">
              <a:buNone/>
            </a:pPr>
            <a:r>
              <a:rPr lang="de-CH" sz="2200" noProof="1"/>
              <a:t>Wie wäre es zur Abwechslung mit einer Reise ins Mittelalter? Dieses Gefühl kriegt, wer in Romainmôtier um die Stiftskirche herum spaziert. Das Dorf liegt abgelegen im Tal des Nozons. Wer nach der Autofahrt gerne wandert, dem seien die Wasserfälle Cascade du Dard und Tine de Conflens empfohlen. Wer mag, erreicht zu Fuss in etwas mehr als drei Stunden La Sarraz mit einem schönen Schloss. </a:t>
            </a:r>
          </a:p>
          <a:p>
            <a:pPr marL="0" indent="0">
              <a:buNone/>
            </a:pPr>
            <a:endParaRPr lang="de-CH" sz="2200" dirty="0"/>
          </a:p>
          <a:p>
            <a:pPr marL="0" indent="0">
              <a:buNone/>
            </a:pPr>
            <a:r>
              <a:rPr lang="de-CH" sz="2200" dirty="0"/>
              <a:t>Standort: </a:t>
            </a:r>
            <a:r>
              <a:rPr lang="fr-FR" sz="2200" dirty="0">
                <a:hlinkClick r:id="rId2"/>
              </a:rPr>
              <a:t>Romainmôtier-Envy VD</a:t>
            </a:r>
            <a:endParaRPr lang="de-CH" sz="2200" dirty="0"/>
          </a:p>
        </p:txBody>
      </p:sp>
      <p:sp>
        <p:nvSpPr>
          <p:cNvPr id="6" name="Pfeil: gestreift nach rechts 5">
            <a:hlinkClick r:id="rId3" action="ppaction://hlinksldjump"/>
            <a:extLst>
              <a:ext uri="{FF2B5EF4-FFF2-40B4-BE49-F238E27FC236}">
                <a16:creationId xmlns:a16="http://schemas.microsoft.com/office/drawing/2014/main" id="{7DC12288-5754-49AA-A9FA-A029221DA8CD}"/>
              </a:ext>
            </a:extLst>
          </p:cNvPr>
          <p:cNvSpPr/>
          <p:nvPr/>
        </p:nvSpPr>
        <p:spPr>
          <a:xfrm rot="16200000">
            <a:off x="11126705" y="757200"/>
            <a:ext cx="483581" cy="349432"/>
          </a:xfrm>
          <a:prstGeom prst="striped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Tree>
    <p:extLst>
      <p:ext uri="{BB962C8B-B14F-4D97-AF65-F5344CB8AC3E}">
        <p14:creationId xmlns:p14="http://schemas.microsoft.com/office/powerpoint/2010/main" val="6271423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el 1">
            <a:extLst>
              <a:ext uri="{FF2B5EF4-FFF2-40B4-BE49-F238E27FC236}">
                <a16:creationId xmlns:a16="http://schemas.microsoft.com/office/drawing/2014/main" id="{CE8EF529-A7EA-4B48-9447-7E861916AF30}"/>
              </a:ext>
            </a:extLst>
          </p:cNvPr>
          <p:cNvSpPr>
            <a:spLocks noGrp="1"/>
          </p:cNvSpPr>
          <p:nvPr>
            <p:ph type="title"/>
          </p:nvPr>
        </p:nvSpPr>
        <p:spPr>
          <a:xfrm>
            <a:off x="838200" y="401221"/>
            <a:ext cx="10515600" cy="1348065"/>
          </a:xfrm>
        </p:spPr>
        <p:txBody>
          <a:bodyPr>
            <a:normAutofit/>
          </a:bodyPr>
          <a:lstStyle/>
          <a:p>
            <a:pPr fontAlgn="base"/>
            <a:r>
              <a:rPr lang="fr-FR" sz="5400" dirty="0">
                <a:solidFill>
                  <a:srgbClr val="FFFFFF"/>
                </a:solidFill>
              </a:rPr>
              <a:t>Ruine </a:t>
            </a:r>
            <a:r>
              <a:rPr lang="fr-FR" sz="5400" dirty="0" err="1">
                <a:solidFill>
                  <a:srgbClr val="FFFFFF"/>
                </a:solidFill>
              </a:rPr>
              <a:t>Neufalkenstein</a:t>
            </a:r>
            <a:r>
              <a:rPr lang="fr-FR" sz="5400" dirty="0">
                <a:solidFill>
                  <a:srgbClr val="FFFFFF"/>
                </a:solidFill>
              </a:rPr>
              <a:t> SO</a:t>
            </a:r>
            <a:endParaRPr lang="de-CH" sz="5400" dirty="0">
              <a:solidFill>
                <a:srgbClr val="FFFFFF"/>
              </a:solidFill>
            </a:endParaRPr>
          </a:p>
        </p:txBody>
      </p:sp>
      <p:sp>
        <p:nvSpPr>
          <p:cNvPr id="3" name="Inhaltsplatzhalter 2">
            <a:extLst>
              <a:ext uri="{FF2B5EF4-FFF2-40B4-BE49-F238E27FC236}">
                <a16:creationId xmlns:a16="http://schemas.microsoft.com/office/drawing/2014/main" id="{0D854E43-192A-4FBF-90DB-75E539C371AC}"/>
              </a:ext>
            </a:extLst>
          </p:cNvPr>
          <p:cNvSpPr>
            <a:spLocks noGrp="1"/>
          </p:cNvSpPr>
          <p:nvPr>
            <p:ph idx="1"/>
          </p:nvPr>
        </p:nvSpPr>
        <p:spPr>
          <a:xfrm>
            <a:off x="838200" y="2586789"/>
            <a:ext cx="10515600" cy="3590174"/>
          </a:xfrm>
        </p:spPr>
        <p:txBody>
          <a:bodyPr>
            <a:normAutofit/>
          </a:bodyPr>
          <a:lstStyle/>
          <a:p>
            <a:pPr marL="0" indent="0">
              <a:buNone/>
            </a:pPr>
            <a:r>
              <a:rPr lang="de-CH" sz="2200"/>
              <a:t>Es gibt wenig schönere Autostrecken als jene über den Passwang und dann hinunter nach Balsthal. Kurz vor dem Dorf macht das Tal an der Klus zu und auf der einen Seite thront die Ruine Neufalkenstein. </a:t>
            </a:r>
          </a:p>
          <a:p>
            <a:pPr marL="0" indent="0">
              <a:buNone/>
            </a:pPr>
            <a:endParaRPr lang="de-CH" sz="2200"/>
          </a:p>
          <a:p>
            <a:pPr marL="0" indent="0">
              <a:buNone/>
            </a:pPr>
            <a:r>
              <a:rPr lang="de-CH" sz="2200"/>
              <a:t>Standort: </a:t>
            </a:r>
            <a:r>
              <a:rPr lang="fr-FR" sz="2200">
                <a:hlinkClick r:id="rId2"/>
              </a:rPr>
              <a:t>Ruine Neufalkenstein SO</a:t>
            </a:r>
            <a:endParaRPr lang="de-CH" sz="2200"/>
          </a:p>
        </p:txBody>
      </p:sp>
      <p:sp>
        <p:nvSpPr>
          <p:cNvPr id="6" name="Pfeil: gestreift nach rechts 5">
            <a:hlinkClick r:id="rId3" action="ppaction://hlinksldjump"/>
            <a:extLst>
              <a:ext uri="{FF2B5EF4-FFF2-40B4-BE49-F238E27FC236}">
                <a16:creationId xmlns:a16="http://schemas.microsoft.com/office/drawing/2014/main" id="{7EFC4499-1A8A-404A-B967-DEF6E5FB4870}"/>
              </a:ext>
            </a:extLst>
          </p:cNvPr>
          <p:cNvSpPr/>
          <p:nvPr/>
        </p:nvSpPr>
        <p:spPr>
          <a:xfrm rot="16200000">
            <a:off x="11126705" y="757200"/>
            <a:ext cx="483581" cy="349432"/>
          </a:xfrm>
          <a:prstGeom prst="striped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Tree>
    <p:extLst>
      <p:ext uri="{BB962C8B-B14F-4D97-AF65-F5344CB8AC3E}">
        <p14:creationId xmlns:p14="http://schemas.microsoft.com/office/powerpoint/2010/main" val="31889016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el 1">
            <a:extLst>
              <a:ext uri="{FF2B5EF4-FFF2-40B4-BE49-F238E27FC236}">
                <a16:creationId xmlns:a16="http://schemas.microsoft.com/office/drawing/2014/main" id="{CE8EF529-A7EA-4B48-9447-7E861916AF30}"/>
              </a:ext>
            </a:extLst>
          </p:cNvPr>
          <p:cNvSpPr>
            <a:spLocks noGrp="1"/>
          </p:cNvSpPr>
          <p:nvPr>
            <p:ph type="title"/>
          </p:nvPr>
        </p:nvSpPr>
        <p:spPr>
          <a:xfrm>
            <a:off x="838200" y="401221"/>
            <a:ext cx="10515600" cy="1348065"/>
          </a:xfrm>
        </p:spPr>
        <p:txBody>
          <a:bodyPr>
            <a:normAutofit/>
          </a:bodyPr>
          <a:lstStyle/>
          <a:p>
            <a:pPr fontAlgn="base"/>
            <a:r>
              <a:rPr lang="fr-FR" sz="5400" dirty="0" err="1">
                <a:solidFill>
                  <a:srgbClr val="FFFFFF"/>
                </a:solidFill>
              </a:rPr>
              <a:t>Soubey</a:t>
            </a:r>
            <a:r>
              <a:rPr lang="fr-FR" sz="5400" dirty="0">
                <a:solidFill>
                  <a:srgbClr val="FFFFFF"/>
                </a:solidFill>
              </a:rPr>
              <a:t> JU</a:t>
            </a:r>
            <a:endParaRPr lang="de-CH" sz="5400" dirty="0">
              <a:solidFill>
                <a:srgbClr val="FFFFFF"/>
              </a:solidFill>
            </a:endParaRPr>
          </a:p>
        </p:txBody>
      </p:sp>
      <p:sp>
        <p:nvSpPr>
          <p:cNvPr id="3" name="Inhaltsplatzhalter 2">
            <a:extLst>
              <a:ext uri="{FF2B5EF4-FFF2-40B4-BE49-F238E27FC236}">
                <a16:creationId xmlns:a16="http://schemas.microsoft.com/office/drawing/2014/main" id="{0D854E43-192A-4FBF-90DB-75E539C371AC}"/>
              </a:ext>
            </a:extLst>
          </p:cNvPr>
          <p:cNvSpPr>
            <a:spLocks noGrp="1"/>
          </p:cNvSpPr>
          <p:nvPr>
            <p:ph idx="1"/>
          </p:nvPr>
        </p:nvSpPr>
        <p:spPr>
          <a:xfrm>
            <a:off x="838200" y="2586789"/>
            <a:ext cx="10515600" cy="3590174"/>
          </a:xfrm>
        </p:spPr>
        <p:txBody>
          <a:bodyPr>
            <a:normAutofit/>
          </a:bodyPr>
          <a:lstStyle/>
          <a:p>
            <a:pPr marL="0" indent="0">
              <a:buNone/>
            </a:pPr>
            <a:r>
              <a:rPr lang="de-CH" sz="2200"/>
              <a:t>Das kleine Soubey am Doubs liegt nahe der französischen Grenze. Die Anfahrt ins Tal hinunter ist spannend, eine Weiterfahrt bis ins bekanntere St-Ursanne zu empfehlen. Und wer noch nicht genug von Wasser hat: Unweit von Soubey lockt der Etang de la Gruère. </a:t>
            </a:r>
          </a:p>
          <a:p>
            <a:pPr marL="0" indent="0">
              <a:buNone/>
            </a:pPr>
            <a:endParaRPr lang="de-CH" sz="2200"/>
          </a:p>
          <a:p>
            <a:pPr marL="0" indent="0">
              <a:buNone/>
            </a:pPr>
            <a:r>
              <a:rPr lang="de-CH" sz="2200"/>
              <a:t>Standort: </a:t>
            </a:r>
            <a:r>
              <a:rPr lang="fr-FR" sz="2200">
                <a:hlinkClick r:id="rId2"/>
              </a:rPr>
              <a:t>Soubey JU</a:t>
            </a:r>
            <a:endParaRPr lang="de-CH" sz="2200"/>
          </a:p>
        </p:txBody>
      </p:sp>
      <p:sp>
        <p:nvSpPr>
          <p:cNvPr id="6" name="Pfeil: gestreift nach rechts 5">
            <a:hlinkClick r:id="rId3" action="ppaction://hlinksldjump"/>
            <a:extLst>
              <a:ext uri="{FF2B5EF4-FFF2-40B4-BE49-F238E27FC236}">
                <a16:creationId xmlns:a16="http://schemas.microsoft.com/office/drawing/2014/main" id="{1B6D6EBA-7797-4501-9EC8-4DBCF2A1E1AD}"/>
              </a:ext>
            </a:extLst>
          </p:cNvPr>
          <p:cNvSpPr/>
          <p:nvPr/>
        </p:nvSpPr>
        <p:spPr>
          <a:xfrm rot="16200000">
            <a:off x="11126705" y="757200"/>
            <a:ext cx="483581" cy="349432"/>
          </a:xfrm>
          <a:prstGeom prst="striped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Tree>
    <p:extLst>
      <p:ext uri="{BB962C8B-B14F-4D97-AF65-F5344CB8AC3E}">
        <p14:creationId xmlns:p14="http://schemas.microsoft.com/office/powerpoint/2010/main" val="6399467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el 1">
            <a:extLst>
              <a:ext uri="{FF2B5EF4-FFF2-40B4-BE49-F238E27FC236}">
                <a16:creationId xmlns:a16="http://schemas.microsoft.com/office/drawing/2014/main" id="{CE8EF529-A7EA-4B48-9447-7E861916AF30}"/>
              </a:ext>
            </a:extLst>
          </p:cNvPr>
          <p:cNvSpPr>
            <a:spLocks noGrp="1"/>
          </p:cNvSpPr>
          <p:nvPr>
            <p:ph type="title"/>
          </p:nvPr>
        </p:nvSpPr>
        <p:spPr>
          <a:xfrm>
            <a:off x="838200" y="401221"/>
            <a:ext cx="10515600" cy="1348065"/>
          </a:xfrm>
        </p:spPr>
        <p:txBody>
          <a:bodyPr>
            <a:normAutofit/>
          </a:bodyPr>
          <a:lstStyle/>
          <a:p>
            <a:pPr fontAlgn="base"/>
            <a:r>
              <a:rPr lang="fr-FR" sz="5400" dirty="0" err="1">
                <a:solidFill>
                  <a:srgbClr val="FFFFFF"/>
                </a:solidFill>
              </a:rPr>
              <a:t>St.Martin</a:t>
            </a:r>
            <a:r>
              <a:rPr lang="fr-FR" sz="5400" dirty="0">
                <a:solidFill>
                  <a:srgbClr val="FFFFFF"/>
                </a:solidFill>
              </a:rPr>
              <a:t> SG</a:t>
            </a:r>
            <a:endParaRPr lang="de-CH" sz="5400" dirty="0">
              <a:solidFill>
                <a:srgbClr val="FFFFFF"/>
              </a:solidFill>
            </a:endParaRPr>
          </a:p>
        </p:txBody>
      </p:sp>
      <p:sp>
        <p:nvSpPr>
          <p:cNvPr id="3" name="Inhaltsplatzhalter 2">
            <a:extLst>
              <a:ext uri="{FF2B5EF4-FFF2-40B4-BE49-F238E27FC236}">
                <a16:creationId xmlns:a16="http://schemas.microsoft.com/office/drawing/2014/main" id="{0D854E43-192A-4FBF-90DB-75E539C371AC}"/>
              </a:ext>
            </a:extLst>
          </p:cNvPr>
          <p:cNvSpPr>
            <a:spLocks noGrp="1"/>
          </p:cNvSpPr>
          <p:nvPr>
            <p:ph idx="1"/>
          </p:nvPr>
        </p:nvSpPr>
        <p:spPr>
          <a:xfrm>
            <a:off x="838200" y="2586789"/>
            <a:ext cx="10515600" cy="3590174"/>
          </a:xfrm>
        </p:spPr>
        <p:txBody>
          <a:bodyPr>
            <a:normAutofit/>
          </a:bodyPr>
          <a:lstStyle/>
          <a:p>
            <a:pPr marL="0" indent="0">
              <a:buNone/>
            </a:pPr>
            <a:r>
              <a:rPr lang="de-CH" sz="2200"/>
              <a:t>Wer bei Bad Ragaz ins Taminatal abbiegt, kommt bald nach Vättis und kann von dort ins Calfeisental hoch. Man erreicht dann bald den grössten See, der ganz im Kanton St.Gallen liegt: der Gigerwaldsee. Es handelt sich dabei zwar um einen Stausee, schön ist er trotzdem – und zwar an beiden Enden. Vorne bei der Staumauer kann man die Aussicht geniessen, hinten liegt die Walsersiedlung St.Martin am Fusse des Ringelspitzes, des höchsten Berges des Kantons St.Gallen. </a:t>
            </a:r>
          </a:p>
          <a:p>
            <a:pPr marL="0" indent="0">
              <a:buNone/>
            </a:pPr>
            <a:endParaRPr lang="de-CH" sz="2200"/>
          </a:p>
          <a:p>
            <a:pPr marL="0" indent="0">
              <a:buNone/>
            </a:pPr>
            <a:r>
              <a:rPr lang="de-CH" sz="2200"/>
              <a:t>Standort: </a:t>
            </a:r>
            <a:r>
              <a:rPr lang="fr-FR" sz="2200">
                <a:hlinkClick r:id="rId2"/>
              </a:rPr>
              <a:t>St.Martin SG</a:t>
            </a:r>
            <a:endParaRPr lang="de-CH" sz="2200"/>
          </a:p>
        </p:txBody>
      </p:sp>
      <p:sp>
        <p:nvSpPr>
          <p:cNvPr id="6" name="Pfeil: gestreift nach rechts 5">
            <a:hlinkClick r:id="rId3" action="ppaction://hlinksldjump"/>
            <a:extLst>
              <a:ext uri="{FF2B5EF4-FFF2-40B4-BE49-F238E27FC236}">
                <a16:creationId xmlns:a16="http://schemas.microsoft.com/office/drawing/2014/main" id="{FC24DCB8-95AE-42FC-8AE7-FCABFFC78CD8}"/>
              </a:ext>
            </a:extLst>
          </p:cNvPr>
          <p:cNvSpPr/>
          <p:nvPr/>
        </p:nvSpPr>
        <p:spPr>
          <a:xfrm rot="16200000">
            <a:off x="11126705" y="757200"/>
            <a:ext cx="483581" cy="349432"/>
          </a:xfrm>
          <a:prstGeom prst="striped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Tree>
    <p:extLst>
      <p:ext uri="{BB962C8B-B14F-4D97-AF65-F5344CB8AC3E}">
        <p14:creationId xmlns:p14="http://schemas.microsoft.com/office/powerpoint/2010/main" val="31664986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el 1">
            <a:extLst>
              <a:ext uri="{FF2B5EF4-FFF2-40B4-BE49-F238E27FC236}">
                <a16:creationId xmlns:a16="http://schemas.microsoft.com/office/drawing/2014/main" id="{CE8EF529-A7EA-4B48-9447-7E861916AF30}"/>
              </a:ext>
            </a:extLst>
          </p:cNvPr>
          <p:cNvSpPr>
            <a:spLocks noGrp="1"/>
          </p:cNvSpPr>
          <p:nvPr>
            <p:ph type="title"/>
          </p:nvPr>
        </p:nvSpPr>
        <p:spPr>
          <a:xfrm>
            <a:off x="838200" y="401221"/>
            <a:ext cx="10515600" cy="1348065"/>
          </a:xfrm>
        </p:spPr>
        <p:txBody>
          <a:bodyPr>
            <a:normAutofit/>
          </a:bodyPr>
          <a:lstStyle/>
          <a:p>
            <a:pPr fontAlgn="base"/>
            <a:r>
              <a:rPr lang="fr-FR" sz="5400" dirty="0">
                <a:solidFill>
                  <a:srgbClr val="FFFFFF"/>
                </a:solidFill>
              </a:rPr>
              <a:t>Tarasp GR</a:t>
            </a:r>
            <a:endParaRPr lang="de-CH" sz="5400" dirty="0">
              <a:solidFill>
                <a:srgbClr val="FFFFFF"/>
              </a:solidFill>
            </a:endParaRPr>
          </a:p>
        </p:txBody>
      </p:sp>
      <p:sp>
        <p:nvSpPr>
          <p:cNvPr id="3" name="Inhaltsplatzhalter 2">
            <a:extLst>
              <a:ext uri="{FF2B5EF4-FFF2-40B4-BE49-F238E27FC236}">
                <a16:creationId xmlns:a16="http://schemas.microsoft.com/office/drawing/2014/main" id="{0D854E43-192A-4FBF-90DB-75E539C371AC}"/>
              </a:ext>
            </a:extLst>
          </p:cNvPr>
          <p:cNvSpPr>
            <a:spLocks noGrp="1"/>
          </p:cNvSpPr>
          <p:nvPr>
            <p:ph idx="1"/>
          </p:nvPr>
        </p:nvSpPr>
        <p:spPr>
          <a:xfrm>
            <a:off x="838200" y="2586789"/>
            <a:ext cx="10515600" cy="3590174"/>
          </a:xfrm>
        </p:spPr>
        <p:txBody>
          <a:bodyPr>
            <a:normAutofit/>
          </a:bodyPr>
          <a:lstStyle/>
          <a:p>
            <a:pPr marL="0" indent="0">
              <a:buNone/>
            </a:pPr>
            <a:r>
              <a:rPr lang="de-CH" sz="2200"/>
              <a:t>Tarasp mit dem imposanten Schloss. Daneben bietet Tarasp nicht nur den Taraspsee, sondern etwas weiter oben – mitten in einem Hochmoor– den Lai Nair, wo Grillstellen zum Verweilen einladen und ein Bad Erfrischung bietet. Allerdings ist dieser nur zu Fuss erreichbar. Durch die dunkle Farbe erwärmt sich das Wasser gut und so sind auch auf rund 1800 Metern über Meer (fast) angenehme Badetemperaturen möglich. </a:t>
            </a:r>
          </a:p>
          <a:p>
            <a:pPr marL="0" indent="0">
              <a:buNone/>
            </a:pPr>
            <a:endParaRPr lang="de-CH" sz="2200"/>
          </a:p>
          <a:p>
            <a:pPr marL="0" indent="0">
              <a:buNone/>
            </a:pPr>
            <a:r>
              <a:rPr lang="de-CH" sz="2200"/>
              <a:t>Standort: </a:t>
            </a:r>
            <a:r>
              <a:rPr lang="fr-FR" sz="2200">
                <a:hlinkClick r:id="rId2"/>
              </a:rPr>
              <a:t>Tarasp GR</a:t>
            </a:r>
            <a:endParaRPr lang="de-CH" sz="2200"/>
          </a:p>
        </p:txBody>
      </p:sp>
      <p:sp>
        <p:nvSpPr>
          <p:cNvPr id="6" name="Pfeil: gestreift nach rechts 5">
            <a:hlinkClick r:id="rId3" action="ppaction://hlinksldjump"/>
            <a:extLst>
              <a:ext uri="{FF2B5EF4-FFF2-40B4-BE49-F238E27FC236}">
                <a16:creationId xmlns:a16="http://schemas.microsoft.com/office/drawing/2014/main" id="{EA1A8489-E73C-42B4-BCE8-1718BABDFFA4}"/>
              </a:ext>
            </a:extLst>
          </p:cNvPr>
          <p:cNvSpPr/>
          <p:nvPr/>
        </p:nvSpPr>
        <p:spPr>
          <a:xfrm rot="16200000">
            <a:off x="11126705" y="757200"/>
            <a:ext cx="483581" cy="349432"/>
          </a:xfrm>
          <a:prstGeom prst="striped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Tree>
    <p:extLst>
      <p:ext uri="{BB962C8B-B14F-4D97-AF65-F5344CB8AC3E}">
        <p14:creationId xmlns:p14="http://schemas.microsoft.com/office/powerpoint/2010/main" val="24074816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14">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16">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el 1">
            <a:extLst>
              <a:ext uri="{FF2B5EF4-FFF2-40B4-BE49-F238E27FC236}">
                <a16:creationId xmlns:a16="http://schemas.microsoft.com/office/drawing/2014/main" id="{CE8EF529-A7EA-4B48-9447-7E861916AF30}"/>
              </a:ext>
            </a:extLst>
          </p:cNvPr>
          <p:cNvSpPr>
            <a:spLocks noGrp="1"/>
          </p:cNvSpPr>
          <p:nvPr>
            <p:ph type="title"/>
          </p:nvPr>
        </p:nvSpPr>
        <p:spPr>
          <a:xfrm>
            <a:off x="838200" y="401221"/>
            <a:ext cx="10515600" cy="1348065"/>
          </a:xfrm>
        </p:spPr>
        <p:txBody>
          <a:bodyPr>
            <a:normAutofit/>
          </a:bodyPr>
          <a:lstStyle/>
          <a:p>
            <a:r>
              <a:rPr lang="de-CH" sz="7200" dirty="0">
                <a:solidFill>
                  <a:srgbClr val="FFFFFF"/>
                </a:solidFill>
              </a:rPr>
              <a:t>Highlights der Schweiz</a:t>
            </a:r>
            <a:endParaRPr lang="de-CH" sz="5400" dirty="0">
              <a:solidFill>
                <a:srgbClr val="FFFFFF"/>
              </a:solidFill>
            </a:endParaRPr>
          </a:p>
        </p:txBody>
      </p:sp>
      <p:sp>
        <p:nvSpPr>
          <p:cNvPr id="3" name="Inhaltsplatzhalter 2">
            <a:extLst>
              <a:ext uri="{FF2B5EF4-FFF2-40B4-BE49-F238E27FC236}">
                <a16:creationId xmlns:a16="http://schemas.microsoft.com/office/drawing/2014/main" id="{0D854E43-192A-4FBF-90DB-75E539C371AC}"/>
              </a:ext>
            </a:extLst>
          </p:cNvPr>
          <p:cNvSpPr>
            <a:spLocks noGrp="1"/>
          </p:cNvSpPr>
          <p:nvPr>
            <p:ph idx="1"/>
          </p:nvPr>
        </p:nvSpPr>
        <p:spPr>
          <a:xfrm>
            <a:off x="838200" y="2586789"/>
            <a:ext cx="10515600" cy="3590174"/>
          </a:xfrm>
        </p:spPr>
        <p:txBody>
          <a:bodyPr>
            <a:normAutofit fontScale="40000" lnSpcReduction="20000"/>
          </a:bodyPr>
          <a:lstStyle/>
          <a:p>
            <a:r>
              <a:rPr lang="de-CH" sz="2200" noProof="1">
                <a:hlinkClick r:id="rId2" action="ppaction://hlinksldjump"/>
              </a:rPr>
              <a:t>Bauen UR</a:t>
            </a:r>
            <a:endParaRPr lang="de-CH" sz="2200" noProof="1"/>
          </a:p>
          <a:p>
            <a:r>
              <a:rPr lang="de-CH" sz="2200" noProof="1">
                <a:hlinkClick r:id="rId3" action="ppaction://hlinksldjump"/>
              </a:rPr>
              <a:t>Breno TI</a:t>
            </a:r>
            <a:endParaRPr lang="de-CH" sz="2200" noProof="1"/>
          </a:p>
          <a:p>
            <a:r>
              <a:rPr lang="de-CH" sz="2200" noProof="1">
                <a:hlinkClick r:id="rId4" action="ppaction://hlinksldjump"/>
              </a:rPr>
              <a:t>Grimentz VS</a:t>
            </a:r>
            <a:endParaRPr lang="de-CH" sz="2200" noProof="1"/>
          </a:p>
          <a:p>
            <a:r>
              <a:rPr lang="de-CH" sz="2200" noProof="1">
                <a:hlinkClick r:id="rId5" action="ppaction://hlinksldjump"/>
              </a:rPr>
              <a:t>Ghöch ZH</a:t>
            </a:r>
            <a:endParaRPr lang="de-CH" sz="2200" noProof="1"/>
          </a:p>
          <a:p>
            <a:r>
              <a:rPr lang="de-CH" sz="2200" noProof="1">
                <a:hlinkClick r:id="rId6" action="ppaction://hlinksldjump"/>
              </a:rPr>
              <a:t>Gorges du Trient VS</a:t>
            </a:r>
            <a:endParaRPr lang="de-CH" sz="2200" noProof="1"/>
          </a:p>
          <a:p>
            <a:r>
              <a:rPr lang="de-CH" sz="2200" noProof="1">
                <a:hlinkClick r:id="rId7" action="ppaction://hlinksldjump"/>
              </a:rPr>
              <a:t>Gottlieben TG</a:t>
            </a:r>
            <a:endParaRPr lang="de-CH" sz="2200" noProof="1"/>
          </a:p>
          <a:p>
            <a:r>
              <a:rPr lang="de-CH" sz="2200" noProof="1">
                <a:hlinkClick r:id="rId8" action="ppaction://hlinksldjump"/>
              </a:rPr>
              <a:t>Illgau SZ</a:t>
            </a:r>
            <a:endParaRPr lang="de-CH" sz="2200" noProof="1"/>
          </a:p>
          <a:p>
            <a:r>
              <a:rPr lang="de-CH" sz="2200" noProof="1">
                <a:hlinkClick r:id="rId9" action="ppaction://hlinksldjump"/>
              </a:rPr>
              <a:t>Iseltwald BE</a:t>
            </a:r>
            <a:endParaRPr lang="de-CH" sz="2200" noProof="1"/>
          </a:p>
          <a:p>
            <a:r>
              <a:rPr lang="de-CH" sz="2200" noProof="1">
                <a:hlinkClick r:id="rId10" action="ppaction://hlinksldjump"/>
              </a:rPr>
              <a:t>La Neuveville BE / Le Landeron NE</a:t>
            </a:r>
            <a:endParaRPr lang="de-CH" sz="2200" noProof="1"/>
          </a:p>
          <a:p>
            <a:r>
              <a:rPr lang="de-CH" sz="2200" noProof="1">
                <a:hlinkClick r:id="rId11" action="ppaction://hlinksldjump"/>
              </a:rPr>
              <a:t>Obersee GL</a:t>
            </a:r>
            <a:endParaRPr lang="de-CH" sz="2200" noProof="1"/>
          </a:p>
          <a:p>
            <a:r>
              <a:rPr lang="de-CH" sz="2200" noProof="1">
                <a:hlinkClick r:id="rId12" action="ppaction://hlinksldjump"/>
              </a:rPr>
              <a:t>Partnun GR</a:t>
            </a:r>
            <a:endParaRPr lang="de-CH" sz="2200" noProof="1"/>
          </a:p>
          <a:p>
            <a:r>
              <a:rPr lang="de-CH" sz="2200" noProof="1">
                <a:hlinkClick r:id="rId13" action="ppaction://hlinksldjump"/>
              </a:rPr>
              <a:t>Romainmôtier-Envy VD</a:t>
            </a:r>
            <a:endParaRPr lang="de-CH" sz="2200" noProof="1"/>
          </a:p>
          <a:p>
            <a:r>
              <a:rPr lang="de-CH" sz="2200" noProof="1">
                <a:hlinkClick r:id="rId14" action="ppaction://hlinksldjump"/>
              </a:rPr>
              <a:t>Ruine Neufalkenstein SO</a:t>
            </a:r>
            <a:endParaRPr lang="de-CH" sz="2200" noProof="1"/>
          </a:p>
          <a:p>
            <a:r>
              <a:rPr lang="de-CH" sz="2200" noProof="1">
                <a:hlinkClick r:id="rId15" action="ppaction://hlinksldjump"/>
              </a:rPr>
              <a:t>Soubey JU</a:t>
            </a:r>
            <a:endParaRPr lang="de-CH" sz="2200" noProof="1"/>
          </a:p>
          <a:p>
            <a:r>
              <a:rPr lang="de-CH" sz="2200" noProof="1">
                <a:hlinkClick r:id="rId16" action="ppaction://hlinksldjump"/>
              </a:rPr>
              <a:t>St.Martin SG</a:t>
            </a:r>
            <a:endParaRPr lang="de-CH" sz="2200" noProof="1"/>
          </a:p>
          <a:p>
            <a:r>
              <a:rPr lang="de-CH" sz="2200" noProof="1">
                <a:hlinkClick r:id="rId17" action="ppaction://hlinksldjump"/>
              </a:rPr>
              <a:t>Tarasp GR</a:t>
            </a:r>
            <a:endParaRPr lang="de-CH" sz="2200" noProof="1"/>
          </a:p>
          <a:p>
            <a:endParaRPr lang="de-CH" sz="2200" dirty="0"/>
          </a:p>
          <a:p>
            <a:endParaRPr lang="de-CH" sz="2200" dirty="0"/>
          </a:p>
          <a:p>
            <a:endParaRPr lang="de-CH" sz="2200" dirty="0"/>
          </a:p>
          <a:p>
            <a:endParaRPr lang="de-CH" sz="2200" dirty="0"/>
          </a:p>
        </p:txBody>
      </p:sp>
    </p:spTree>
    <p:extLst>
      <p:ext uri="{BB962C8B-B14F-4D97-AF65-F5344CB8AC3E}">
        <p14:creationId xmlns:p14="http://schemas.microsoft.com/office/powerpoint/2010/main" val="12214395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14">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16">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el 1">
            <a:extLst>
              <a:ext uri="{FF2B5EF4-FFF2-40B4-BE49-F238E27FC236}">
                <a16:creationId xmlns:a16="http://schemas.microsoft.com/office/drawing/2014/main" id="{CE8EF529-A7EA-4B48-9447-7E861916AF30}"/>
              </a:ext>
            </a:extLst>
          </p:cNvPr>
          <p:cNvSpPr>
            <a:spLocks noGrp="1"/>
          </p:cNvSpPr>
          <p:nvPr>
            <p:ph type="title"/>
          </p:nvPr>
        </p:nvSpPr>
        <p:spPr>
          <a:xfrm>
            <a:off x="838200" y="401221"/>
            <a:ext cx="10515600" cy="1348065"/>
          </a:xfrm>
        </p:spPr>
        <p:txBody>
          <a:bodyPr>
            <a:normAutofit/>
          </a:bodyPr>
          <a:lstStyle/>
          <a:p>
            <a:r>
              <a:rPr lang="de-CH" sz="5400" dirty="0">
                <a:solidFill>
                  <a:srgbClr val="FFFFFF"/>
                </a:solidFill>
              </a:rPr>
              <a:t>Bauen UR</a:t>
            </a:r>
          </a:p>
        </p:txBody>
      </p:sp>
      <p:sp>
        <p:nvSpPr>
          <p:cNvPr id="3" name="Inhaltsplatzhalter 2">
            <a:extLst>
              <a:ext uri="{FF2B5EF4-FFF2-40B4-BE49-F238E27FC236}">
                <a16:creationId xmlns:a16="http://schemas.microsoft.com/office/drawing/2014/main" id="{0D854E43-192A-4FBF-90DB-75E539C371AC}"/>
              </a:ext>
            </a:extLst>
          </p:cNvPr>
          <p:cNvSpPr>
            <a:spLocks noGrp="1"/>
          </p:cNvSpPr>
          <p:nvPr>
            <p:ph idx="1"/>
          </p:nvPr>
        </p:nvSpPr>
        <p:spPr>
          <a:xfrm>
            <a:off x="838200" y="2586789"/>
            <a:ext cx="10515600" cy="3590174"/>
          </a:xfrm>
        </p:spPr>
        <p:txBody>
          <a:bodyPr>
            <a:normAutofit/>
          </a:bodyPr>
          <a:lstStyle/>
          <a:p>
            <a:pPr marL="0" indent="0">
              <a:buNone/>
            </a:pPr>
            <a:r>
              <a:rPr lang="de-CH" sz="2200" dirty="0"/>
              <a:t>Wir fangen nahe am Ursprung der Schweiz an: Das erste Dorf neben dem legendären Rütli am Vierwaldstättersee ist Bauen. Hier hört die Strasse von Seedorf her kommend auf. Zu Fuss geht es aber rund </a:t>
            </a:r>
            <a:br>
              <a:rPr lang="de-CH" sz="2200" dirty="0"/>
            </a:br>
            <a:r>
              <a:rPr lang="de-CH" sz="2200" dirty="0"/>
              <a:t>800 Treppenstufen durch den Wald hoch nach Seelisberg. Bauen hat übrigens dank seiner Lage am Urnersee ein sehr mildes Klima, sodass Palmen und Feigen gedeihen.</a:t>
            </a:r>
          </a:p>
          <a:p>
            <a:pPr marL="0" indent="0">
              <a:buNone/>
            </a:pPr>
            <a:endParaRPr lang="de-CH" sz="2200" dirty="0"/>
          </a:p>
          <a:p>
            <a:pPr marL="0" indent="0">
              <a:buNone/>
            </a:pPr>
            <a:r>
              <a:rPr lang="de-CH" sz="2200" dirty="0"/>
              <a:t>Standort: </a:t>
            </a:r>
            <a:r>
              <a:rPr lang="de-CH" sz="2200" dirty="0">
                <a:hlinkClick r:id="rId2"/>
              </a:rPr>
              <a:t>Bauen UR</a:t>
            </a:r>
            <a:endParaRPr lang="de-CH" sz="2200" dirty="0"/>
          </a:p>
        </p:txBody>
      </p:sp>
      <p:sp>
        <p:nvSpPr>
          <p:cNvPr id="4" name="Pfeil: gestreift nach rechts 3">
            <a:hlinkClick r:id="rId3" action="ppaction://hlinksldjump"/>
            <a:extLst>
              <a:ext uri="{FF2B5EF4-FFF2-40B4-BE49-F238E27FC236}">
                <a16:creationId xmlns:a16="http://schemas.microsoft.com/office/drawing/2014/main" id="{BAF6D212-097E-41C8-9192-1E1C1BF7D3C9}"/>
              </a:ext>
            </a:extLst>
          </p:cNvPr>
          <p:cNvSpPr/>
          <p:nvPr/>
        </p:nvSpPr>
        <p:spPr>
          <a:xfrm rot="16200000">
            <a:off x="11126705" y="757200"/>
            <a:ext cx="483581" cy="349432"/>
          </a:xfrm>
          <a:prstGeom prst="striped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Tree>
    <p:extLst>
      <p:ext uri="{BB962C8B-B14F-4D97-AF65-F5344CB8AC3E}">
        <p14:creationId xmlns:p14="http://schemas.microsoft.com/office/powerpoint/2010/main" val="1437970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el 1">
            <a:extLst>
              <a:ext uri="{FF2B5EF4-FFF2-40B4-BE49-F238E27FC236}">
                <a16:creationId xmlns:a16="http://schemas.microsoft.com/office/drawing/2014/main" id="{CE8EF529-A7EA-4B48-9447-7E861916AF30}"/>
              </a:ext>
            </a:extLst>
          </p:cNvPr>
          <p:cNvSpPr>
            <a:spLocks noGrp="1"/>
          </p:cNvSpPr>
          <p:nvPr>
            <p:ph type="title"/>
          </p:nvPr>
        </p:nvSpPr>
        <p:spPr>
          <a:xfrm>
            <a:off x="838200" y="401221"/>
            <a:ext cx="10515600" cy="1348065"/>
          </a:xfrm>
        </p:spPr>
        <p:txBody>
          <a:bodyPr>
            <a:normAutofit/>
          </a:bodyPr>
          <a:lstStyle/>
          <a:p>
            <a:r>
              <a:rPr lang="de-CH" sz="5400" dirty="0">
                <a:solidFill>
                  <a:srgbClr val="FFFFFF"/>
                </a:solidFill>
              </a:rPr>
              <a:t>Breno TI</a:t>
            </a:r>
          </a:p>
        </p:txBody>
      </p:sp>
      <p:sp>
        <p:nvSpPr>
          <p:cNvPr id="3" name="Inhaltsplatzhalter 2">
            <a:extLst>
              <a:ext uri="{FF2B5EF4-FFF2-40B4-BE49-F238E27FC236}">
                <a16:creationId xmlns:a16="http://schemas.microsoft.com/office/drawing/2014/main" id="{0D854E43-192A-4FBF-90DB-75E539C371AC}"/>
              </a:ext>
            </a:extLst>
          </p:cNvPr>
          <p:cNvSpPr>
            <a:spLocks noGrp="1"/>
          </p:cNvSpPr>
          <p:nvPr>
            <p:ph idx="1"/>
          </p:nvPr>
        </p:nvSpPr>
        <p:spPr>
          <a:xfrm>
            <a:off x="838200" y="2586789"/>
            <a:ext cx="10515600" cy="3590174"/>
          </a:xfrm>
        </p:spPr>
        <p:txBody>
          <a:bodyPr>
            <a:normAutofit/>
          </a:bodyPr>
          <a:lstStyle/>
          <a:p>
            <a:pPr marL="0" indent="0">
              <a:buNone/>
            </a:pPr>
            <a:r>
              <a:rPr lang="de-CH" sz="2200"/>
              <a:t>Apropos mildes Klima: Wir wechseln ins Tessin und dort ins Alto Malcantone. Hier lockt das verträumte Bergkaff Breno mit einem hübschen Altstädtchen und der imposanten Kirche samt Friedhof zuoberst auf dem Hügel. Übrigens: Rundherum gibt's grandiose Wanderungen. Zum Beispiel vom Monte Lema aus, der auf der Grenze zu Italien sitzt und von Miglieglia per Seilbahn bequem erreichbar ist. </a:t>
            </a:r>
          </a:p>
          <a:p>
            <a:pPr marL="0" indent="0">
              <a:buNone/>
            </a:pPr>
            <a:endParaRPr lang="de-CH" sz="2200"/>
          </a:p>
          <a:p>
            <a:pPr marL="0" indent="0">
              <a:buNone/>
            </a:pPr>
            <a:r>
              <a:rPr lang="de-CH" sz="2200"/>
              <a:t>Standort: </a:t>
            </a:r>
            <a:r>
              <a:rPr lang="de-CH" sz="2200">
                <a:hlinkClick r:id="rId2"/>
              </a:rPr>
              <a:t>Breno TI</a:t>
            </a:r>
            <a:endParaRPr lang="de-CH" sz="2200"/>
          </a:p>
        </p:txBody>
      </p:sp>
      <p:sp>
        <p:nvSpPr>
          <p:cNvPr id="6" name="Pfeil: gestreift nach rechts 5">
            <a:hlinkClick r:id="rId3" action="ppaction://hlinksldjump"/>
            <a:extLst>
              <a:ext uri="{FF2B5EF4-FFF2-40B4-BE49-F238E27FC236}">
                <a16:creationId xmlns:a16="http://schemas.microsoft.com/office/drawing/2014/main" id="{84F76C8D-8D9B-40D3-BCE5-C139545C358B}"/>
              </a:ext>
            </a:extLst>
          </p:cNvPr>
          <p:cNvSpPr/>
          <p:nvPr/>
        </p:nvSpPr>
        <p:spPr>
          <a:xfrm rot="16200000">
            <a:off x="11126705" y="757200"/>
            <a:ext cx="483581" cy="349432"/>
          </a:xfrm>
          <a:prstGeom prst="striped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Tree>
    <p:extLst>
      <p:ext uri="{BB962C8B-B14F-4D97-AF65-F5344CB8AC3E}">
        <p14:creationId xmlns:p14="http://schemas.microsoft.com/office/powerpoint/2010/main" val="31888515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el 1">
            <a:extLst>
              <a:ext uri="{FF2B5EF4-FFF2-40B4-BE49-F238E27FC236}">
                <a16:creationId xmlns:a16="http://schemas.microsoft.com/office/drawing/2014/main" id="{CE8EF529-A7EA-4B48-9447-7E861916AF30}"/>
              </a:ext>
            </a:extLst>
          </p:cNvPr>
          <p:cNvSpPr>
            <a:spLocks noGrp="1"/>
          </p:cNvSpPr>
          <p:nvPr>
            <p:ph type="title"/>
          </p:nvPr>
        </p:nvSpPr>
        <p:spPr>
          <a:xfrm>
            <a:off x="838200" y="401221"/>
            <a:ext cx="10515600" cy="1348065"/>
          </a:xfrm>
        </p:spPr>
        <p:txBody>
          <a:bodyPr>
            <a:normAutofit/>
          </a:bodyPr>
          <a:lstStyle/>
          <a:p>
            <a:r>
              <a:rPr lang="de-CH" sz="5400" dirty="0">
                <a:solidFill>
                  <a:srgbClr val="FFFFFF"/>
                </a:solidFill>
              </a:rPr>
              <a:t>Grimentz VS</a:t>
            </a:r>
          </a:p>
        </p:txBody>
      </p:sp>
      <p:sp>
        <p:nvSpPr>
          <p:cNvPr id="3" name="Inhaltsplatzhalter 2">
            <a:extLst>
              <a:ext uri="{FF2B5EF4-FFF2-40B4-BE49-F238E27FC236}">
                <a16:creationId xmlns:a16="http://schemas.microsoft.com/office/drawing/2014/main" id="{0D854E43-192A-4FBF-90DB-75E539C371AC}"/>
              </a:ext>
            </a:extLst>
          </p:cNvPr>
          <p:cNvSpPr>
            <a:spLocks noGrp="1"/>
          </p:cNvSpPr>
          <p:nvPr>
            <p:ph idx="1"/>
          </p:nvPr>
        </p:nvSpPr>
        <p:spPr>
          <a:xfrm>
            <a:off x="838200" y="2586789"/>
            <a:ext cx="10515600" cy="3590174"/>
          </a:xfrm>
        </p:spPr>
        <p:txBody>
          <a:bodyPr>
            <a:normAutofit/>
          </a:bodyPr>
          <a:lstStyle/>
          <a:p>
            <a:pPr marL="0" indent="0">
              <a:buNone/>
            </a:pPr>
            <a:r>
              <a:rPr lang="de-CH" sz="2200"/>
              <a:t>Grimentz ist im französischsprachigen Val d'Anniviers. Das Dorf auf einer Sonnenterrasse auf rund 1500 Metern über Meer besticht durch einen der schönsten alten Ortskerne (autofrei) im Wallis. Im Sommer gibt's unzählige Wander- oder Bike-Möglichkeiten, im Winter hat's ein Skigebiet.</a:t>
            </a:r>
          </a:p>
          <a:p>
            <a:pPr marL="0" indent="0">
              <a:buNone/>
            </a:pPr>
            <a:endParaRPr lang="de-CH" sz="2200"/>
          </a:p>
          <a:p>
            <a:pPr marL="0" indent="0">
              <a:buNone/>
            </a:pPr>
            <a:r>
              <a:rPr lang="de-CH" sz="2200"/>
              <a:t>Standort: </a:t>
            </a:r>
            <a:r>
              <a:rPr lang="de-CH" sz="2200">
                <a:hlinkClick r:id="rId2"/>
              </a:rPr>
              <a:t>Grimentz VS</a:t>
            </a:r>
            <a:endParaRPr lang="de-CH" sz="2200"/>
          </a:p>
        </p:txBody>
      </p:sp>
      <p:sp>
        <p:nvSpPr>
          <p:cNvPr id="6" name="Pfeil: gestreift nach rechts 5">
            <a:hlinkClick r:id="rId3" action="ppaction://hlinksldjump"/>
            <a:extLst>
              <a:ext uri="{FF2B5EF4-FFF2-40B4-BE49-F238E27FC236}">
                <a16:creationId xmlns:a16="http://schemas.microsoft.com/office/drawing/2014/main" id="{E971DAA7-A12A-4957-8EB3-B6B2F9A37B3E}"/>
              </a:ext>
            </a:extLst>
          </p:cNvPr>
          <p:cNvSpPr/>
          <p:nvPr/>
        </p:nvSpPr>
        <p:spPr>
          <a:xfrm rot="16200000">
            <a:off x="11126705" y="757200"/>
            <a:ext cx="483581" cy="349432"/>
          </a:xfrm>
          <a:prstGeom prst="striped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Tree>
    <p:extLst>
      <p:ext uri="{BB962C8B-B14F-4D97-AF65-F5344CB8AC3E}">
        <p14:creationId xmlns:p14="http://schemas.microsoft.com/office/powerpoint/2010/main" val="40920705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el 1">
            <a:extLst>
              <a:ext uri="{FF2B5EF4-FFF2-40B4-BE49-F238E27FC236}">
                <a16:creationId xmlns:a16="http://schemas.microsoft.com/office/drawing/2014/main" id="{CE8EF529-A7EA-4B48-9447-7E861916AF30}"/>
              </a:ext>
            </a:extLst>
          </p:cNvPr>
          <p:cNvSpPr>
            <a:spLocks noGrp="1"/>
          </p:cNvSpPr>
          <p:nvPr>
            <p:ph type="title"/>
          </p:nvPr>
        </p:nvSpPr>
        <p:spPr>
          <a:xfrm>
            <a:off x="838200" y="401221"/>
            <a:ext cx="10515600" cy="1348065"/>
          </a:xfrm>
        </p:spPr>
        <p:txBody>
          <a:bodyPr>
            <a:normAutofit/>
          </a:bodyPr>
          <a:lstStyle/>
          <a:p>
            <a:r>
              <a:rPr lang="de-CH" sz="5400" noProof="1">
                <a:solidFill>
                  <a:srgbClr val="FFFFFF"/>
                </a:solidFill>
              </a:rPr>
              <a:t>Ghöch</a:t>
            </a:r>
            <a:r>
              <a:rPr lang="de-CH" sz="5400" dirty="0">
                <a:solidFill>
                  <a:srgbClr val="FFFFFF"/>
                </a:solidFill>
              </a:rPr>
              <a:t> ZH</a:t>
            </a:r>
          </a:p>
        </p:txBody>
      </p:sp>
      <p:sp>
        <p:nvSpPr>
          <p:cNvPr id="3" name="Inhaltsplatzhalter 2">
            <a:extLst>
              <a:ext uri="{FF2B5EF4-FFF2-40B4-BE49-F238E27FC236}">
                <a16:creationId xmlns:a16="http://schemas.microsoft.com/office/drawing/2014/main" id="{0D854E43-192A-4FBF-90DB-75E539C371AC}"/>
              </a:ext>
            </a:extLst>
          </p:cNvPr>
          <p:cNvSpPr>
            <a:spLocks noGrp="1"/>
          </p:cNvSpPr>
          <p:nvPr>
            <p:ph idx="1"/>
          </p:nvPr>
        </p:nvSpPr>
        <p:spPr>
          <a:xfrm>
            <a:off x="838200" y="2586789"/>
            <a:ext cx="10515600" cy="3590174"/>
          </a:xfrm>
        </p:spPr>
        <p:txBody>
          <a:bodyPr>
            <a:normAutofit/>
          </a:bodyPr>
          <a:lstStyle/>
          <a:p>
            <a:pPr marL="0" indent="0">
              <a:buNone/>
            </a:pPr>
            <a:r>
              <a:rPr lang="de-CH" sz="2200" noProof="1"/>
              <a:t>Das Ghöch oberhalb Bäretswils im Zürcher Oberland bietet wunderbare Blicke in die Glarner Alpen, den Alpstein und das Tössstockgebiet (mit dem höchsten Zürcher, dem Schnebelhorn). Gemütliche und einfache Wanderungen bis hinüber zum Bachtel laden genauso zum Verweilen ein wie ein Drink auf der Sonnenterrasse im Restaurant im Weiler.</a:t>
            </a:r>
          </a:p>
          <a:p>
            <a:pPr marL="0" indent="0">
              <a:buNone/>
            </a:pPr>
            <a:endParaRPr lang="de-CH" sz="2200" dirty="0"/>
          </a:p>
          <a:p>
            <a:pPr marL="0" indent="0">
              <a:buNone/>
            </a:pPr>
            <a:r>
              <a:rPr lang="de-CH" sz="2200" dirty="0"/>
              <a:t>Standort: </a:t>
            </a:r>
            <a:r>
              <a:rPr lang="de-CH" sz="2200" noProof="1">
                <a:hlinkClick r:id="rId2"/>
              </a:rPr>
              <a:t>Ghöch ZH</a:t>
            </a:r>
            <a:endParaRPr lang="de-CH" sz="2200" dirty="0"/>
          </a:p>
        </p:txBody>
      </p:sp>
      <p:sp>
        <p:nvSpPr>
          <p:cNvPr id="6" name="Pfeil: gestreift nach rechts 5">
            <a:hlinkClick r:id="rId3" action="ppaction://hlinksldjump"/>
            <a:extLst>
              <a:ext uri="{FF2B5EF4-FFF2-40B4-BE49-F238E27FC236}">
                <a16:creationId xmlns:a16="http://schemas.microsoft.com/office/drawing/2014/main" id="{12BCD676-3229-4054-849A-BE5094D519A4}"/>
              </a:ext>
            </a:extLst>
          </p:cNvPr>
          <p:cNvSpPr/>
          <p:nvPr/>
        </p:nvSpPr>
        <p:spPr>
          <a:xfrm rot="16200000">
            <a:off x="11126705" y="757200"/>
            <a:ext cx="483581" cy="349432"/>
          </a:xfrm>
          <a:prstGeom prst="striped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Tree>
    <p:extLst>
      <p:ext uri="{BB962C8B-B14F-4D97-AF65-F5344CB8AC3E}">
        <p14:creationId xmlns:p14="http://schemas.microsoft.com/office/powerpoint/2010/main" val="26954704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el 1">
            <a:extLst>
              <a:ext uri="{FF2B5EF4-FFF2-40B4-BE49-F238E27FC236}">
                <a16:creationId xmlns:a16="http://schemas.microsoft.com/office/drawing/2014/main" id="{CE8EF529-A7EA-4B48-9447-7E861916AF30}"/>
              </a:ext>
            </a:extLst>
          </p:cNvPr>
          <p:cNvSpPr>
            <a:spLocks noGrp="1"/>
          </p:cNvSpPr>
          <p:nvPr>
            <p:ph type="title"/>
          </p:nvPr>
        </p:nvSpPr>
        <p:spPr>
          <a:xfrm>
            <a:off x="838200" y="401221"/>
            <a:ext cx="10515600" cy="1348065"/>
          </a:xfrm>
        </p:spPr>
        <p:txBody>
          <a:bodyPr>
            <a:normAutofit/>
          </a:bodyPr>
          <a:lstStyle/>
          <a:p>
            <a:r>
              <a:rPr lang="de-CH" sz="5400" dirty="0">
                <a:solidFill>
                  <a:srgbClr val="FFFFFF"/>
                </a:solidFill>
              </a:rPr>
              <a:t>Gorges du Trient VS</a:t>
            </a:r>
          </a:p>
        </p:txBody>
      </p:sp>
      <p:sp>
        <p:nvSpPr>
          <p:cNvPr id="3" name="Inhaltsplatzhalter 2">
            <a:extLst>
              <a:ext uri="{FF2B5EF4-FFF2-40B4-BE49-F238E27FC236}">
                <a16:creationId xmlns:a16="http://schemas.microsoft.com/office/drawing/2014/main" id="{0D854E43-192A-4FBF-90DB-75E539C371AC}"/>
              </a:ext>
            </a:extLst>
          </p:cNvPr>
          <p:cNvSpPr>
            <a:spLocks noGrp="1"/>
          </p:cNvSpPr>
          <p:nvPr>
            <p:ph idx="1"/>
          </p:nvPr>
        </p:nvSpPr>
        <p:spPr>
          <a:xfrm>
            <a:off x="838200" y="2586789"/>
            <a:ext cx="10515600" cy="3590174"/>
          </a:xfrm>
        </p:spPr>
        <p:txBody>
          <a:bodyPr>
            <a:normAutofit/>
          </a:bodyPr>
          <a:lstStyle/>
          <a:p>
            <a:pPr marL="0" indent="0">
              <a:buNone/>
            </a:pPr>
            <a:r>
              <a:rPr lang="de-CH" sz="2200" noProof="1"/>
              <a:t>Der Eingang zur Gorges du Trient liegt unten im Tal in Vernayaz und lässt einen dem spektakulären Weg entlang staunen. Wer aber schon mal da ist, sollte sich Salvan nicht entgehen lassen und ins Dorf am steilen Hang des Trienttals hoch fahren. Hier ist das Tal zwar weniger spektakulär, aber der Tag lässt sich im kleinen Zoo, dem schönen Freibad (in den Felsen gehauen) oder der Gorges du Triège grandios abrunden.</a:t>
            </a:r>
          </a:p>
          <a:p>
            <a:pPr marL="0" indent="0">
              <a:buNone/>
            </a:pPr>
            <a:endParaRPr lang="de-CH" sz="2200" dirty="0"/>
          </a:p>
          <a:p>
            <a:pPr marL="0" indent="0">
              <a:buNone/>
            </a:pPr>
            <a:r>
              <a:rPr lang="de-CH" sz="2200" dirty="0"/>
              <a:t>Standort: </a:t>
            </a:r>
            <a:r>
              <a:rPr lang="de-CH" sz="2200" dirty="0">
                <a:hlinkClick r:id="rId2"/>
              </a:rPr>
              <a:t>Gorges du Trient VS</a:t>
            </a:r>
            <a:endParaRPr lang="de-CH" sz="2200" dirty="0"/>
          </a:p>
        </p:txBody>
      </p:sp>
      <p:sp>
        <p:nvSpPr>
          <p:cNvPr id="6" name="Pfeil: gestreift nach rechts 5">
            <a:hlinkClick r:id="rId3" action="ppaction://hlinksldjump"/>
            <a:extLst>
              <a:ext uri="{FF2B5EF4-FFF2-40B4-BE49-F238E27FC236}">
                <a16:creationId xmlns:a16="http://schemas.microsoft.com/office/drawing/2014/main" id="{B771D61A-DE52-4311-979B-D4AE0615260F}"/>
              </a:ext>
            </a:extLst>
          </p:cNvPr>
          <p:cNvSpPr/>
          <p:nvPr/>
        </p:nvSpPr>
        <p:spPr>
          <a:xfrm rot="16200000">
            <a:off x="11126705" y="757200"/>
            <a:ext cx="483581" cy="349432"/>
          </a:xfrm>
          <a:prstGeom prst="striped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Tree>
    <p:extLst>
      <p:ext uri="{BB962C8B-B14F-4D97-AF65-F5344CB8AC3E}">
        <p14:creationId xmlns:p14="http://schemas.microsoft.com/office/powerpoint/2010/main" val="2593457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el 1">
            <a:extLst>
              <a:ext uri="{FF2B5EF4-FFF2-40B4-BE49-F238E27FC236}">
                <a16:creationId xmlns:a16="http://schemas.microsoft.com/office/drawing/2014/main" id="{CE8EF529-A7EA-4B48-9447-7E861916AF30}"/>
              </a:ext>
            </a:extLst>
          </p:cNvPr>
          <p:cNvSpPr>
            <a:spLocks noGrp="1"/>
          </p:cNvSpPr>
          <p:nvPr>
            <p:ph type="title"/>
          </p:nvPr>
        </p:nvSpPr>
        <p:spPr>
          <a:xfrm>
            <a:off x="838200" y="401221"/>
            <a:ext cx="10515600" cy="1348065"/>
          </a:xfrm>
        </p:spPr>
        <p:txBody>
          <a:bodyPr>
            <a:normAutofit/>
          </a:bodyPr>
          <a:lstStyle/>
          <a:p>
            <a:r>
              <a:rPr lang="de-CH" sz="5400" dirty="0">
                <a:solidFill>
                  <a:srgbClr val="FFFFFF"/>
                </a:solidFill>
              </a:rPr>
              <a:t>Gottlieben TG</a:t>
            </a:r>
          </a:p>
        </p:txBody>
      </p:sp>
      <p:sp>
        <p:nvSpPr>
          <p:cNvPr id="3" name="Inhaltsplatzhalter 2">
            <a:extLst>
              <a:ext uri="{FF2B5EF4-FFF2-40B4-BE49-F238E27FC236}">
                <a16:creationId xmlns:a16="http://schemas.microsoft.com/office/drawing/2014/main" id="{0D854E43-192A-4FBF-90DB-75E539C371AC}"/>
              </a:ext>
            </a:extLst>
          </p:cNvPr>
          <p:cNvSpPr>
            <a:spLocks noGrp="1"/>
          </p:cNvSpPr>
          <p:nvPr>
            <p:ph idx="1"/>
          </p:nvPr>
        </p:nvSpPr>
        <p:spPr>
          <a:xfrm>
            <a:off x="838200" y="2586789"/>
            <a:ext cx="10515600" cy="3590174"/>
          </a:xfrm>
        </p:spPr>
        <p:txBody>
          <a:bodyPr>
            <a:normAutofit/>
          </a:bodyPr>
          <a:lstStyle/>
          <a:p>
            <a:pPr marL="0" indent="0">
              <a:buNone/>
            </a:pPr>
            <a:r>
              <a:rPr lang="de-CH" sz="2200"/>
              <a:t>Weg von der Schlucht, hin an den Rhein. Wir befinden uns in der kleinsten Gemeinde des Kantons Thurgau. Die alten Riegelhäuser und die Restaurants am Seerhein sorgen für Ferienstimmung.</a:t>
            </a:r>
          </a:p>
          <a:p>
            <a:pPr marL="0" indent="0">
              <a:buNone/>
            </a:pPr>
            <a:r>
              <a:rPr lang="de-CH" sz="2200"/>
              <a:t> </a:t>
            </a:r>
          </a:p>
          <a:p>
            <a:pPr marL="0" indent="0">
              <a:buNone/>
            </a:pPr>
            <a:r>
              <a:rPr lang="de-CH" sz="2200"/>
              <a:t>Standort: </a:t>
            </a:r>
            <a:r>
              <a:rPr lang="de-CH" sz="2200">
                <a:hlinkClick r:id="rId2"/>
              </a:rPr>
              <a:t>Gottlieben TG</a:t>
            </a:r>
            <a:endParaRPr lang="de-CH" sz="2200"/>
          </a:p>
        </p:txBody>
      </p:sp>
      <p:sp>
        <p:nvSpPr>
          <p:cNvPr id="6" name="Pfeil: gestreift nach rechts 5">
            <a:hlinkClick r:id="rId3" action="ppaction://hlinksldjump"/>
            <a:extLst>
              <a:ext uri="{FF2B5EF4-FFF2-40B4-BE49-F238E27FC236}">
                <a16:creationId xmlns:a16="http://schemas.microsoft.com/office/drawing/2014/main" id="{E6606DC6-1DE3-4AF2-A4A0-9BE7F01DA23C}"/>
              </a:ext>
            </a:extLst>
          </p:cNvPr>
          <p:cNvSpPr/>
          <p:nvPr/>
        </p:nvSpPr>
        <p:spPr>
          <a:xfrm rot="16200000">
            <a:off x="11126705" y="757200"/>
            <a:ext cx="483581" cy="349432"/>
          </a:xfrm>
          <a:prstGeom prst="striped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Tree>
    <p:extLst>
      <p:ext uri="{BB962C8B-B14F-4D97-AF65-F5344CB8AC3E}">
        <p14:creationId xmlns:p14="http://schemas.microsoft.com/office/powerpoint/2010/main" val="35597131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el 1">
            <a:extLst>
              <a:ext uri="{FF2B5EF4-FFF2-40B4-BE49-F238E27FC236}">
                <a16:creationId xmlns:a16="http://schemas.microsoft.com/office/drawing/2014/main" id="{CE8EF529-A7EA-4B48-9447-7E861916AF30}"/>
              </a:ext>
            </a:extLst>
          </p:cNvPr>
          <p:cNvSpPr>
            <a:spLocks noGrp="1"/>
          </p:cNvSpPr>
          <p:nvPr>
            <p:ph type="title"/>
          </p:nvPr>
        </p:nvSpPr>
        <p:spPr>
          <a:xfrm>
            <a:off x="838200" y="401221"/>
            <a:ext cx="10515600" cy="1348065"/>
          </a:xfrm>
        </p:spPr>
        <p:txBody>
          <a:bodyPr>
            <a:normAutofit/>
          </a:bodyPr>
          <a:lstStyle/>
          <a:p>
            <a:pPr fontAlgn="base"/>
            <a:r>
              <a:rPr lang="de-CH" sz="5400" dirty="0" err="1">
                <a:solidFill>
                  <a:srgbClr val="FFFFFF"/>
                </a:solidFill>
              </a:rPr>
              <a:t>Illgau</a:t>
            </a:r>
            <a:r>
              <a:rPr lang="de-CH" sz="5400" dirty="0">
                <a:solidFill>
                  <a:srgbClr val="FFFFFF"/>
                </a:solidFill>
              </a:rPr>
              <a:t> SZ</a:t>
            </a:r>
          </a:p>
        </p:txBody>
      </p:sp>
      <p:sp>
        <p:nvSpPr>
          <p:cNvPr id="3" name="Inhaltsplatzhalter 2">
            <a:extLst>
              <a:ext uri="{FF2B5EF4-FFF2-40B4-BE49-F238E27FC236}">
                <a16:creationId xmlns:a16="http://schemas.microsoft.com/office/drawing/2014/main" id="{0D854E43-192A-4FBF-90DB-75E539C371AC}"/>
              </a:ext>
            </a:extLst>
          </p:cNvPr>
          <p:cNvSpPr>
            <a:spLocks noGrp="1"/>
          </p:cNvSpPr>
          <p:nvPr>
            <p:ph idx="1"/>
          </p:nvPr>
        </p:nvSpPr>
        <p:spPr>
          <a:xfrm>
            <a:off x="838200" y="2586789"/>
            <a:ext cx="10515600" cy="3590174"/>
          </a:xfrm>
        </p:spPr>
        <p:txBody>
          <a:bodyPr>
            <a:normAutofit/>
          </a:bodyPr>
          <a:lstStyle/>
          <a:p>
            <a:pPr marL="0" indent="0">
              <a:buNone/>
            </a:pPr>
            <a:r>
              <a:rPr lang="de-CH" sz="2200"/>
              <a:t>Ab auf die nächste Sonnenterrasse. Dieses Mal ist es Illgau oberhalb des Muotathals. Wer von unten anreist, sieht die imposanten Wasserfälle des Bettbachs und Mettelbachs.</a:t>
            </a:r>
          </a:p>
          <a:p>
            <a:pPr marL="0" indent="0">
              <a:buNone/>
            </a:pPr>
            <a:r>
              <a:rPr lang="de-CH" sz="2200"/>
              <a:t> </a:t>
            </a:r>
          </a:p>
          <a:p>
            <a:pPr marL="0" indent="0">
              <a:buNone/>
            </a:pPr>
            <a:r>
              <a:rPr lang="de-CH" sz="2200"/>
              <a:t>Standort: </a:t>
            </a:r>
            <a:r>
              <a:rPr lang="de-CH" sz="2200">
                <a:hlinkClick r:id="rId2"/>
              </a:rPr>
              <a:t>Illgau SZ</a:t>
            </a:r>
            <a:endParaRPr lang="de-CH" sz="2200"/>
          </a:p>
        </p:txBody>
      </p:sp>
      <p:sp>
        <p:nvSpPr>
          <p:cNvPr id="6" name="Pfeil: gestreift nach rechts 5">
            <a:hlinkClick r:id="rId3" action="ppaction://hlinksldjump"/>
            <a:extLst>
              <a:ext uri="{FF2B5EF4-FFF2-40B4-BE49-F238E27FC236}">
                <a16:creationId xmlns:a16="http://schemas.microsoft.com/office/drawing/2014/main" id="{C773C252-E1C9-4DE0-9D29-5D23294A0B78}"/>
              </a:ext>
            </a:extLst>
          </p:cNvPr>
          <p:cNvSpPr/>
          <p:nvPr/>
        </p:nvSpPr>
        <p:spPr>
          <a:xfrm rot="16200000">
            <a:off x="11126705" y="757200"/>
            <a:ext cx="483581" cy="349432"/>
          </a:xfrm>
          <a:prstGeom prst="striped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Tree>
    <p:extLst>
      <p:ext uri="{BB962C8B-B14F-4D97-AF65-F5344CB8AC3E}">
        <p14:creationId xmlns:p14="http://schemas.microsoft.com/office/powerpoint/2010/main" val="3058323724"/>
      </p:ext>
    </p:extLst>
  </p:cSld>
  <p:clrMapOvr>
    <a:masterClrMapping/>
  </p:clrMapOvr>
</p:sld>
</file>

<file path=ppt/theme/theme1.xml><?xml version="1.0" encoding="utf-8"?>
<a:theme xmlns:a="http://schemas.openxmlformats.org/drawingml/2006/main" name="Office">
  <a:themeElements>
    <a:clrScheme name="Benutzerdefiniert 8">
      <a:dk1>
        <a:srgbClr val="000000"/>
      </a:dk1>
      <a:lt1>
        <a:sysClr val="window" lastClr="FFFFFF"/>
      </a:lt1>
      <a:dk2>
        <a:srgbClr val="637052"/>
      </a:dk2>
      <a:lt2>
        <a:srgbClr val="CCDDEA"/>
      </a:lt2>
      <a:accent1>
        <a:srgbClr val="E48312"/>
      </a:accent1>
      <a:accent2>
        <a:srgbClr val="FF0000"/>
      </a:accent2>
      <a:accent3>
        <a:srgbClr val="865640"/>
      </a:accent3>
      <a:accent4>
        <a:srgbClr val="9B8357"/>
      </a:accent4>
      <a:accent5>
        <a:srgbClr val="C2BC80"/>
      </a:accent5>
      <a:accent6>
        <a:srgbClr val="94A088"/>
      </a:accent6>
      <a:hlink>
        <a:srgbClr val="2998E3"/>
      </a:hlink>
      <a:folHlink>
        <a:srgbClr val="8C8C8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LengthInSeconds xmlns="5d36d37b-71b4-4416-b8a2-712a72be7925" xsi:nil="true"/>
    <SharedWithUsers xmlns="e92a2ac5-b25a-46ac-94d3-afeb148eacd8">
      <UserInfo>
        <DisplayName/>
        <AccountId xsi:nil="true"/>
        <AccountType/>
      </UserInfo>
    </SharedWithUsers>
    <TaxCatchAll xmlns="e92a2ac5-b25a-46ac-94d3-afeb148eacd8" xsi:nil="true"/>
    <lcf76f155ced4ddcb4097134ff3c332f xmlns="5d36d37b-71b4-4416-b8a2-712a72be7925">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BE0A218B65CF8F4E9AF05F2AB7592672" ma:contentTypeVersion="19" ma:contentTypeDescription="Ein neues Dokument erstellen." ma:contentTypeScope="" ma:versionID="896d5db0d1d056281e1cba17532560c4">
  <xsd:schema xmlns:xsd="http://www.w3.org/2001/XMLSchema" xmlns:xs="http://www.w3.org/2001/XMLSchema" xmlns:p="http://schemas.microsoft.com/office/2006/metadata/properties" xmlns:ns2="5d36d37b-71b4-4416-b8a2-712a72be7925" xmlns:ns3="e92a2ac5-b25a-46ac-94d3-afeb148eacd8" targetNamespace="http://schemas.microsoft.com/office/2006/metadata/properties" ma:root="true" ma:fieldsID="894d5c3fc7a739f299e410a9e03e8636" ns2:_="" ns3:_="">
    <xsd:import namespace="5d36d37b-71b4-4416-b8a2-712a72be7925"/>
    <xsd:import namespace="e92a2ac5-b25a-46ac-94d3-afeb148eacd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AutoKeyPoints" minOccurs="0"/>
                <xsd:element ref="ns2:MediaServiceKeyPoint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36d37b-71b4-4416-b8a2-712a72be792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dmarkierungen" ma:readOnly="false" ma:fieldId="{5cf76f15-5ced-4ddc-b409-7134ff3c332f}" ma:taxonomyMulti="true" ma:sspId="37208fab-4dc0-401f-83e0-c7b9bb7a639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92a2ac5-b25a-46ac-94d3-afeb148eacd8" elementFormDefault="qualified">
    <xsd:import namespace="http://schemas.microsoft.com/office/2006/documentManagement/types"/>
    <xsd:import namespace="http://schemas.microsoft.com/office/infopath/2007/PartnerControls"/>
    <xsd:element name="SharedWithUsers" ma:index="15"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Freigegeben für - Details" ma:internalName="SharedWithDetails" ma:readOnly="true">
      <xsd:simpleType>
        <xsd:restriction base="dms:Note">
          <xsd:maxLength value="255"/>
        </xsd:restriction>
      </xsd:simpleType>
    </xsd:element>
    <xsd:element name="TaxCatchAll" ma:index="23" nillable="true" ma:displayName="Taxonomy Catch All Column" ma:hidden="true" ma:list="{effe5ca1-ef84-4dab-a378-9389cdd71f7b}" ma:internalName="TaxCatchAll" ma:showField="CatchAllData" ma:web="e92a2ac5-b25a-46ac-94d3-afeb148eacd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EAD1C9A-2C17-40E7-9239-AE08441E1490}">
  <ds:schemaRefs>
    <ds:schemaRef ds:uri="http://schemas.microsoft.com/office/2006/metadata/properties"/>
    <ds:schemaRef ds:uri="http://schemas.microsoft.com/office/infopath/2007/PartnerControls"/>
    <ds:schemaRef ds:uri="5d36d37b-71b4-4416-b8a2-712a72be7925"/>
    <ds:schemaRef ds:uri="e92a2ac5-b25a-46ac-94d3-afeb148eacd8"/>
  </ds:schemaRefs>
</ds:datastoreItem>
</file>

<file path=customXml/itemProps2.xml><?xml version="1.0" encoding="utf-8"?>
<ds:datastoreItem xmlns:ds="http://schemas.openxmlformats.org/officeDocument/2006/customXml" ds:itemID="{9C975D27-C9F6-402A-A2A4-BFF1BE2F7CE7}">
  <ds:schemaRefs>
    <ds:schemaRef ds:uri="http://schemas.microsoft.com/sharepoint/v3/contenttype/forms"/>
  </ds:schemaRefs>
</ds:datastoreItem>
</file>

<file path=customXml/itemProps3.xml><?xml version="1.0" encoding="utf-8"?>
<ds:datastoreItem xmlns:ds="http://schemas.openxmlformats.org/officeDocument/2006/customXml" ds:itemID="{52901CA8-1B54-42DE-9FB4-233CA12EF28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d36d37b-71b4-4416-b8a2-712a72be7925"/>
    <ds:schemaRef ds:uri="e92a2ac5-b25a-46ac-94d3-afeb148eacd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1069</Words>
  <Application>Microsoft Office PowerPoint</Application>
  <PresentationFormat>Breitbild</PresentationFormat>
  <Paragraphs>85</Paragraphs>
  <Slides>18</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18</vt:i4>
      </vt:variant>
    </vt:vector>
  </HeadingPairs>
  <TitlesOfParts>
    <vt:vector size="22" baseType="lpstr">
      <vt:lpstr>Arial</vt:lpstr>
      <vt:lpstr>Calibri</vt:lpstr>
      <vt:lpstr>Calibri Light</vt:lpstr>
      <vt:lpstr>Office</vt:lpstr>
      <vt:lpstr>Unbekannten Highlights der Schweiz</vt:lpstr>
      <vt:lpstr>Highlights der Schweiz</vt:lpstr>
      <vt:lpstr>Bauen UR</vt:lpstr>
      <vt:lpstr>Breno TI</vt:lpstr>
      <vt:lpstr>Grimentz VS</vt:lpstr>
      <vt:lpstr>Ghöch ZH</vt:lpstr>
      <vt:lpstr>Gorges du Trient VS</vt:lpstr>
      <vt:lpstr>Gottlieben TG</vt:lpstr>
      <vt:lpstr>Illgau SZ</vt:lpstr>
      <vt:lpstr>Iseltwald BE</vt:lpstr>
      <vt:lpstr>La Neuveville BE / Le Landeron NE</vt:lpstr>
      <vt:lpstr>Obersee GL</vt:lpstr>
      <vt:lpstr>Partnun GR</vt:lpstr>
      <vt:lpstr>Romainmôtier-Envy VD</vt:lpstr>
      <vt:lpstr>Ruine Neufalkenstein SO</vt:lpstr>
      <vt:lpstr>Soubey JU</vt:lpstr>
      <vt:lpstr>St.Martin SG</vt:lpstr>
      <vt:lpstr>Tarasp GR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Unbekannten Highlights der Schweiz</dc:title>
  <dc:creator>Georges Wyttenbach</dc:creator>
  <cp:lastModifiedBy>Doris Keller</cp:lastModifiedBy>
  <cp:revision>8</cp:revision>
  <dcterms:created xsi:type="dcterms:W3CDTF">2021-10-25T09:43:35Z</dcterms:created>
  <dcterms:modified xsi:type="dcterms:W3CDTF">2025-05-07T12:20:18Z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0x010100BE0A218B65CF8F4E9AF05F2AB7592672</vt:lpwstr>
  </property>
  <property fmtid="{D5CDD505-2E9C-101B-9397-08002B2CF9AE}" pid="3" name="Order">
    <vt:r8>660800</vt:r8>
  </property>
  <property fmtid="{D5CDD505-2E9C-101B-9397-08002B2CF9AE}" pid="4" name="xd_ProgID">
    <vt:lpwstr/>
  </property>
  <property fmtid="{D5CDD505-2E9C-101B-9397-08002B2CF9AE}" pid="5" name="ComplianceAssetId">
    <vt:lpwstr/>
  </property>
  <property fmtid="{D5CDD505-2E9C-101B-9397-08002B2CF9AE}" pid="6" name="TemplateUrl">
    <vt:lpwstr/>
  </property>
  <property fmtid="{D5CDD505-2E9C-101B-9397-08002B2CF9AE}" pid="7" name="_ExtendedDescription">
    <vt:lpwstr/>
  </property>
  <property fmtid="{D5CDD505-2E9C-101B-9397-08002B2CF9AE}" pid="8" name="TriggerFlowInfo">
    <vt:lpwstr/>
  </property>
  <property fmtid="{D5CDD505-2E9C-101B-9397-08002B2CF9AE}" pid="9" name="xd_Signature">
    <vt:bool>false</vt:bool>
  </property>
  <property fmtid="{D5CDD505-2E9C-101B-9397-08002B2CF9AE}" pid="10" name="_SourceUrl">
    <vt:lpwstr/>
  </property>
  <property fmtid="{D5CDD505-2E9C-101B-9397-08002B2CF9AE}" pid="11" name="_SharedFileIndex">
    <vt:lpwstr/>
  </property>
  <property fmtid="{D5CDD505-2E9C-101B-9397-08002B2CF9AE}" pid="12" name="MediaServiceImageTags">
    <vt:lpwstr/>
  </property>
</Properties>
</file>