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59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4" r:id="rId17"/>
    <p:sldId id="275" r:id="rId1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09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rdi" userId="92b4cbf6-8681-468a-854f-e0b8b48a16bd" providerId="ADAL" clId="{44C6975C-96E4-47A2-A3A2-0A4F22FA1CA2}"/>
    <pc:docChg chg="custSel modSld">
      <pc:chgData name="Christine Jordi" userId="92b4cbf6-8681-468a-854f-e0b8b48a16bd" providerId="ADAL" clId="{44C6975C-96E4-47A2-A3A2-0A4F22FA1CA2}" dt="2021-11-27T14:57:02.356" v="53" actId="20577"/>
      <pc:docMkLst>
        <pc:docMk/>
      </pc:docMkLst>
      <pc:sldChg chg="modSp">
        <pc:chgData name="Christine Jordi" userId="92b4cbf6-8681-468a-854f-e0b8b48a16bd" providerId="ADAL" clId="{44C6975C-96E4-47A2-A3A2-0A4F22FA1CA2}" dt="2021-11-27T14:38:14.738" v="1" actId="20577"/>
        <pc:sldMkLst>
          <pc:docMk/>
          <pc:sldMk cId="3813887582" sldId="256"/>
        </pc:sldMkLst>
        <pc:spChg chg="mod">
          <ac:chgData name="Christine Jordi" userId="92b4cbf6-8681-468a-854f-e0b8b48a16bd" providerId="ADAL" clId="{44C6975C-96E4-47A2-A3A2-0A4F22FA1CA2}" dt="2021-11-27T14:38:14.738" v="1" actId="20577"/>
          <ac:spMkLst>
            <pc:docMk/>
            <pc:sldMk cId="3813887582" sldId="256"/>
            <ac:spMk id="2" creationId="{42295476-C540-4831-82E1-16824F5A8D8F}"/>
          </ac:spMkLst>
        </pc:spChg>
      </pc:sldChg>
      <pc:sldChg chg="modSp mod">
        <pc:chgData name="Christine Jordi" userId="92b4cbf6-8681-468a-854f-e0b8b48a16bd" providerId="ADAL" clId="{44C6975C-96E4-47A2-A3A2-0A4F22FA1CA2}" dt="2021-11-27T14:55:03.630" v="7" actId="20577"/>
        <pc:sldMkLst>
          <pc:docMk/>
          <pc:sldMk cId="2292275674" sldId="258"/>
        </pc:sldMkLst>
        <pc:spChg chg="mod">
          <ac:chgData name="Christine Jordi" userId="92b4cbf6-8681-468a-854f-e0b8b48a16bd" providerId="ADAL" clId="{44C6975C-96E4-47A2-A3A2-0A4F22FA1CA2}" dt="2021-11-27T14:55:03.630" v="7" actId="20577"/>
          <ac:spMkLst>
            <pc:docMk/>
            <pc:sldMk cId="2292275674" sldId="258"/>
            <ac:spMk id="2" creationId="{8A32D816-C26F-43C0-8A24-858DF18C307B}"/>
          </ac:spMkLst>
        </pc:spChg>
      </pc:sldChg>
      <pc:sldChg chg="modSp mod">
        <pc:chgData name="Christine Jordi" userId="92b4cbf6-8681-468a-854f-e0b8b48a16bd" providerId="ADAL" clId="{44C6975C-96E4-47A2-A3A2-0A4F22FA1CA2}" dt="2021-11-27T14:55:16.613" v="12" actId="27636"/>
        <pc:sldMkLst>
          <pc:docMk/>
          <pc:sldMk cId="1003657837" sldId="259"/>
        </pc:sldMkLst>
        <pc:spChg chg="mod">
          <ac:chgData name="Christine Jordi" userId="92b4cbf6-8681-468a-854f-e0b8b48a16bd" providerId="ADAL" clId="{44C6975C-96E4-47A2-A3A2-0A4F22FA1CA2}" dt="2021-11-27T14:55:16.613" v="12" actId="27636"/>
          <ac:spMkLst>
            <pc:docMk/>
            <pc:sldMk cId="1003657837" sldId="259"/>
            <ac:spMk id="2" creationId="{8A32D816-C26F-43C0-8A24-858DF18C307B}"/>
          </ac:spMkLst>
        </pc:spChg>
      </pc:sldChg>
      <pc:sldChg chg="modSp mod">
        <pc:chgData name="Christine Jordi" userId="92b4cbf6-8681-468a-854f-e0b8b48a16bd" providerId="ADAL" clId="{44C6975C-96E4-47A2-A3A2-0A4F22FA1CA2}" dt="2021-11-27T14:55:26.714" v="16" actId="20577"/>
        <pc:sldMkLst>
          <pc:docMk/>
          <pc:sldMk cId="2489473033" sldId="261"/>
        </pc:sldMkLst>
        <pc:spChg chg="mod">
          <ac:chgData name="Christine Jordi" userId="92b4cbf6-8681-468a-854f-e0b8b48a16bd" providerId="ADAL" clId="{44C6975C-96E4-47A2-A3A2-0A4F22FA1CA2}" dt="2021-11-27T14:55:26.714" v="16" actId="20577"/>
          <ac:spMkLst>
            <pc:docMk/>
            <pc:sldMk cId="2489473033" sldId="261"/>
            <ac:spMk id="2" creationId="{8A32D816-C26F-43C0-8A24-858DF18C307B}"/>
          </ac:spMkLst>
        </pc:spChg>
      </pc:sldChg>
      <pc:sldChg chg="modSp mod">
        <pc:chgData name="Christine Jordi" userId="92b4cbf6-8681-468a-854f-e0b8b48a16bd" providerId="ADAL" clId="{44C6975C-96E4-47A2-A3A2-0A4F22FA1CA2}" dt="2021-11-27T14:55:33.296" v="20" actId="20577"/>
        <pc:sldMkLst>
          <pc:docMk/>
          <pc:sldMk cId="4212113517" sldId="262"/>
        </pc:sldMkLst>
        <pc:spChg chg="mod">
          <ac:chgData name="Christine Jordi" userId="92b4cbf6-8681-468a-854f-e0b8b48a16bd" providerId="ADAL" clId="{44C6975C-96E4-47A2-A3A2-0A4F22FA1CA2}" dt="2021-11-27T14:55:33.296" v="20" actId="20577"/>
          <ac:spMkLst>
            <pc:docMk/>
            <pc:sldMk cId="4212113517" sldId="262"/>
            <ac:spMk id="2" creationId="{8A32D816-C26F-43C0-8A24-858DF18C307B}"/>
          </ac:spMkLst>
        </pc:spChg>
      </pc:sldChg>
      <pc:sldChg chg="modSp mod">
        <pc:chgData name="Christine Jordi" userId="92b4cbf6-8681-468a-854f-e0b8b48a16bd" providerId="ADAL" clId="{44C6975C-96E4-47A2-A3A2-0A4F22FA1CA2}" dt="2021-11-27T14:55:46.655" v="25" actId="20577"/>
        <pc:sldMkLst>
          <pc:docMk/>
          <pc:sldMk cId="2446226183" sldId="264"/>
        </pc:sldMkLst>
        <pc:spChg chg="mod">
          <ac:chgData name="Christine Jordi" userId="92b4cbf6-8681-468a-854f-e0b8b48a16bd" providerId="ADAL" clId="{44C6975C-96E4-47A2-A3A2-0A4F22FA1CA2}" dt="2021-11-27T14:55:46.655" v="25" actId="20577"/>
          <ac:spMkLst>
            <pc:docMk/>
            <pc:sldMk cId="2446226183" sldId="264"/>
            <ac:spMk id="2" creationId="{8A32D816-C26F-43C0-8A24-858DF18C307B}"/>
          </ac:spMkLst>
        </pc:spChg>
      </pc:sldChg>
      <pc:sldChg chg="modSp mod">
        <pc:chgData name="Christine Jordi" userId="92b4cbf6-8681-468a-854f-e0b8b48a16bd" providerId="ADAL" clId="{44C6975C-96E4-47A2-A3A2-0A4F22FA1CA2}" dt="2021-11-27T14:39:26.034" v="3" actId="20577"/>
        <pc:sldMkLst>
          <pc:docMk/>
          <pc:sldMk cId="543885156" sldId="265"/>
        </pc:sldMkLst>
        <pc:spChg chg="mod">
          <ac:chgData name="Christine Jordi" userId="92b4cbf6-8681-468a-854f-e0b8b48a16bd" providerId="ADAL" clId="{44C6975C-96E4-47A2-A3A2-0A4F22FA1CA2}" dt="2021-11-27T14:39:26.034" v="3" actId="20577"/>
          <ac:spMkLst>
            <pc:docMk/>
            <pc:sldMk cId="543885156" sldId="265"/>
            <ac:spMk id="4" creationId="{1C5E5295-787F-4CF3-B39F-48F350AE8322}"/>
          </ac:spMkLst>
        </pc:spChg>
      </pc:sldChg>
      <pc:sldChg chg="modSp mod">
        <pc:chgData name="Christine Jordi" userId="92b4cbf6-8681-468a-854f-e0b8b48a16bd" providerId="ADAL" clId="{44C6975C-96E4-47A2-A3A2-0A4F22FA1CA2}" dt="2021-11-27T14:56:07.364" v="29" actId="20577"/>
        <pc:sldMkLst>
          <pc:docMk/>
          <pc:sldMk cId="2735060057" sldId="266"/>
        </pc:sldMkLst>
        <pc:spChg chg="mod">
          <ac:chgData name="Christine Jordi" userId="92b4cbf6-8681-468a-854f-e0b8b48a16bd" providerId="ADAL" clId="{44C6975C-96E4-47A2-A3A2-0A4F22FA1CA2}" dt="2021-11-27T14:56:07.364" v="29" actId="20577"/>
          <ac:spMkLst>
            <pc:docMk/>
            <pc:sldMk cId="2735060057" sldId="266"/>
            <ac:spMk id="4" creationId="{5FFCA317-0E07-4AD6-8BC5-43F36AFA1F95}"/>
          </ac:spMkLst>
        </pc:spChg>
      </pc:sldChg>
      <pc:sldChg chg="modSp mod">
        <pc:chgData name="Christine Jordi" userId="92b4cbf6-8681-468a-854f-e0b8b48a16bd" providerId="ADAL" clId="{44C6975C-96E4-47A2-A3A2-0A4F22FA1CA2}" dt="2021-11-27T14:56:17.739" v="36" actId="27636"/>
        <pc:sldMkLst>
          <pc:docMk/>
          <pc:sldMk cId="1141778540" sldId="267"/>
        </pc:sldMkLst>
        <pc:spChg chg="mod">
          <ac:chgData name="Christine Jordi" userId="92b4cbf6-8681-468a-854f-e0b8b48a16bd" providerId="ADAL" clId="{44C6975C-96E4-47A2-A3A2-0A4F22FA1CA2}" dt="2021-11-27T14:56:17.739" v="36" actId="27636"/>
          <ac:spMkLst>
            <pc:docMk/>
            <pc:sldMk cId="1141778540" sldId="267"/>
            <ac:spMk id="4" creationId="{5FFCA317-0E07-4AD6-8BC5-43F36AFA1F95}"/>
          </ac:spMkLst>
        </pc:spChg>
      </pc:sldChg>
      <pc:sldChg chg="modSp mod">
        <pc:chgData name="Christine Jordi" userId="92b4cbf6-8681-468a-854f-e0b8b48a16bd" providerId="ADAL" clId="{44C6975C-96E4-47A2-A3A2-0A4F22FA1CA2}" dt="2021-11-27T14:56:27.132" v="40" actId="20577"/>
        <pc:sldMkLst>
          <pc:docMk/>
          <pc:sldMk cId="3947280441" sldId="268"/>
        </pc:sldMkLst>
        <pc:spChg chg="mod">
          <ac:chgData name="Christine Jordi" userId="92b4cbf6-8681-468a-854f-e0b8b48a16bd" providerId="ADAL" clId="{44C6975C-96E4-47A2-A3A2-0A4F22FA1CA2}" dt="2021-11-27T14:56:27.132" v="40" actId="20577"/>
          <ac:spMkLst>
            <pc:docMk/>
            <pc:sldMk cId="3947280441" sldId="268"/>
            <ac:spMk id="4" creationId="{5FFCA317-0E07-4AD6-8BC5-43F36AFA1F95}"/>
          </ac:spMkLst>
        </pc:spChg>
      </pc:sldChg>
      <pc:sldChg chg="modSp mod">
        <pc:chgData name="Christine Jordi" userId="92b4cbf6-8681-468a-854f-e0b8b48a16bd" providerId="ADAL" clId="{44C6975C-96E4-47A2-A3A2-0A4F22FA1CA2}" dt="2021-11-27T14:56:35.617" v="45" actId="20577"/>
        <pc:sldMkLst>
          <pc:docMk/>
          <pc:sldMk cId="2505273457" sldId="271"/>
        </pc:sldMkLst>
        <pc:spChg chg="mod">
          <ac:chgData name="Christine Jordi" userId="92b4cbf6-8681-468a-854f-e0b8b48a16bd" providerId="ADAL" clId="{44C6975C-96E4-47A2-A3A2-0A4F22FA1CA2}" dt="2021-11-27T14:56:35.617" v="45" actId="20577"/>
          <ac:spMkLst>
            <pc:docMk/>
            <pc:sldMk cId="2505273457" sldId="271"/>
            <ac:spMk id="4" creationId="{5FFCA317-0E07-4AD6-8BC5-43F36AFA1F95}"/>
          </ac:spMkLst>
        </pc:spChg>
      </pc:sldChg>
      <pc:sldChg chg="modSp mod">
        <pc:chgData name="Christine Jordi" userId="92b4cbf6-8681-468a-854f-e0b8b48a16bd" providerId="ADAL" clId="{44C6975C-96E4-47A2-A3A2-0A4F22FA1CA2}" dt="2021-11-27T14:56:54.117" v="49" actId="20577"/>
        <pc:sldMkLst>
          <pc:docMk/>
          <pc:sldMk cId="2470785375" sldId="274"/>
        </pc:sldMkLst>
        <pc:spChg chg="mod">
          <ac:chgData name="Christine Jordi" userId="92b4cbf6-8681-468a-854f-e0b8b48a16bd" providerId="ADAL" clId="{44C6975C-96E4-47A2-A3A2-0A4F22FA1CA2}" dt="2021-11-27T14:56:54.117" v="49" actId="20577"/>
          <ac:spMkLst>
            <pc:docMk/>
            <pc:sldMk cId="2470785375" sldId="274"/>
            <ac:spMk id="4" creationId="{5FFCA317-0E07-4AD6-8BC5-43F36AFA1F95}"/>
          </ac:spMkLst>
        </pc:spChg>
      </pc:sldChg>
      <pc:sldChg chg="modSp mod">
        <pc:chgData name="Christine Jordi" userId="92b4cbf6-8681-468a-854f-e0b8b48a16bd" providerId="ADAL" clId="{44C6975C-96E4-47A2-A3A2-0A4F22FA1CA2}" dt="2021-11-27T14:57:02.356" v="53" actId="20577"/>
        <pc:sldMkLst>
          <pc:docMk/>
          <pc:sldMk cId="2778872692" sldId="275"/>
        </pc:sldMkLst>
        <pc:spChg chg="mod">
          <ac:chgData name="Christine Jordi" userId="92b4cbf6-8681-468a-854f-e0b8b48a16bd" providerId="ADAL" clId="{44C6975C-96E4-47A2-A3A2-0A4F22FA1CA2}" dt="2021-11-27T14:57:02.356" v="53" actId="20577"/>
          <ac:spMkLst>
            <pc:docMk/>
            <pc:sldMk cId="2778872692" sldId="275"/>
            <ac:spMk id="4" creationId="{5FFCA317-0E07-4AD6-8BC5-43F36AFA1F9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8B8DC1B-D0EB-43C1-874E-91AD12A3AB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B5CB638-BD69-49B9-B154-1E9908C5EE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FB2D95E-6B99-4CC5-891E-4BC9438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459CE4-3D53-49C5-9F6C-1E54072DB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6373726-D762-4B5C-9711-17E7D816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83138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BEDBB0-874A-4EE4-AFDE-FC8CEF4BC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8B4EAF8-AB94-4F74-977A-47937B5DC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13E2ACC-9F7F-4C98-9B76-7CDFFF623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EE966A-0A5D-41C2-BB9A-3DC1BA6AF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B04372-DA47-4181-9A8A-C638AB20F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1071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E011749-0BC1-4FF0-942A-20704F508B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DB65E3D-752A-4A20-9F1F-8C916838A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89EF19-97B1-4C87-979F-0FB761087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D7BC06-D8E8-4F58-B8B6-8CF22F835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DD9175-86CD-487E-820A-F1F827766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43885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A5A9FA-4B66-43A2-A2C9-43BAE414F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1BACA9-264A-44F6-B5DE-9109B1892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6553DC-991A-46E9-AF21-DDA91A975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AD7A4F2-AB3F-40B1-A58B-1483DBC33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DA505CE-21CB-432B-9395-E94CBA267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15529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8B8673-20AF-4C7B-8ED1-CE3EC0F5A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D9BB8C-D377-48ED-AF83-B241144F9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91114E-4553-430B-BFA8-A939F54CB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8AC140-CA7F-4D74-B7C1-026C6B496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BDC29E-CC38-4890-B0D2-3FC81EF8E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41327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93F00F-7BC7-4AB9-B044-9AB442299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F65B0EE-F458-47CA-A4AB-1A993A06F3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5B7736D-09A1-473D-8B28-5598CA501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69AFB97-0EA6-4B7C-955E-4DDAAF8A0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5829D3-CD78-4D5C-9DCC-D1DC6813E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ED4D66-B276-40F1-B384-1905BB009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036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D32909-F7A4-47B8-8F16-6F8C04595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8051BE4-9F48-4606-909F-BF8F2CC6FB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38B0F12-9BEC-444A-AF21-FDA687F29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D9E8A26-7669-4F28-A844-11C5EB58D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5BBEB06-720F-4127-8E0B-2F78AB746D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124EA5B-617D-4C8B-90F5-51340B850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3970B59-D5A2-4177-8DBE-0315441A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D114857F-8857-4528-B696-F6582EE31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668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038C21-468D-4D33-AB37-9F0F54810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2441095-64B2-4892-A2D1-190A7852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22E6330-796F-466F-84A7-C8433864B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76E8F400-5741-4183-BD80-EFF062C6A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46615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7120BCB-FDAA-4C96-BD39-CB45A573D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D917921-8C5C-4B2D-9C63-70FE4A6E7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2E83562-9D41-4C9D-A8ED-71176449A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32774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BDA4A5-C710-4BB5-B0A2-B20366BB1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762929-72DC-4899-AE3B-421E2E95A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2DF0B2F-1A77-4902-B375-0715F3150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EE67D4-369B-49F8-9DE4-F2D9347BA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E83A66-356B-4B54-B5F2-8C8B184B8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C5D904-D315-429C-BF92-F78FB1D4B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268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BAF2F9-9441-4706-95CA-E06691618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50C525D-0FAD-4F9C-948C-AB0FE95550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0ABDEC0-9084-4178-A141-EDCD9BC223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0E384E3-1458-4719-B676-36C04312B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0C845D2-CB6C-403F-B135-57046C391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1D162A3-17A1-4C2A-BD3B-543235138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10797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CB0224-82BB-4FC5-863E-0A97B7064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A5B7D09-819A-4EDF-9EE3-7CBAE6E4EC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AD46741-0EE7-492D-9F1F-8413BADBD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01F0E-1805-4BB4-8481-5225E48C77E3}" type="datetimeFigureOut">
              <a:rPr lang="de-CH" smtClean="0"/>
              <a:t>07.10.2022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71B6FD5-0011-49F1-8E68-74FB159451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C930E3-EBE7-4974-A62F-E8CE2EE9D3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85AFC-2340-4923-9AB0-E3D390B510F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7439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295476-C540-4831-82E1-16824F5A8D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de-CH" sz="4800" dirty="0"/>
              <a:t>Die 10 grössten Länder</a:t>
            </a:r>
            <a:endParaRPr lang="de-CH" sz="4800" baseline="300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BEBACF50-9E97-4B29-BEDA-87BBEF1D7F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de-CH" sz="2000" dirty="0"/>
              <a:t>Fläche km</a:t>
            </a:r>
            <a:r>
              <a:rPr lang="de-CH" sz="2000" baseline="30000" dirty="0"/>
              <a:t>2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Nahaufnahme eines Lineals">
            <a:extLst>
              <a:ext uri="{FF2B5EF4-FFF2-40B4-BE49-F238E27FC236}">
                <a16:creationId xmlns:a16="http://schemas.microsoft.com/office/drawing/2014/main" id="{6BE0A36B-D1E2-4A18-AC90-923727D40D9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8138875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FFCA317-0E07-4AD6-8BC5-43F36AFA1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/>
              <a:t>Die 10 grössten Länder in Afrika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9A7CA78-E5EA-4067-913E-80265501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de-CH" sz="2000" dirty="0"/>
              <a:t>Einwohnerzahl</a:t>
            </a:r>
          </a:p>
          <a:p>
            <a:pPr marL="0" indent="0">
              <a:buNone/>
            </a:pPr>
            <a:endParaRPr lang="de-CH" sz="1500" dirty="0"/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Nigeria, 206 Millionen</a:t>
            </a:r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Äthiopien, 110 Millionen</a:t>
            </a:r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Ägypten, 102 Millionen</a:t>
            </a:r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Demokratische Republik Kongo, 90 Millionen</a:t>
            </a:r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Tansania, 60 Millionen</a:t>
            </a:r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Südafrika, 59 Millionen</a:t>
            </a:r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Kenia, 54 Millionen</a:t>
            </a:r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Uganda, 46 Millionen</a:t>
            </a:r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Algerien, 44 Millionen</a:t>
            </a:r>
          </a:p>
          <a:p>
            <a:pPr marL="400050" indent="-400050">
              <a:buFont typeface="+mj-lt"/>
              <a:buAutoNum type="romanLcPeriod"/>
            </a:pPr>
            <a:r>
              <a:rPr lang="de-CH" sz="1500" dirty="0"/>
              <a:t>Sudan, 43 Millionen</a:t>
            </a:r>
          </a:p>
        </p:txBody>
      </p:sp>
    </p:spTree>
    <p:extLst>
      <p:ext uri="{BB962C8B-B14F-4D97-AF65-F5344CB8AC3E}">
        <p14:creationId xmlns:p14="http://schemas.microsoft.com/office/powerpoint/2010/main" val="39472804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FFCA317-0E07-4AD6-8BC5-43F36AFA1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de-CH" dirty="0"/>
              <a:t>Die 10 grössten Länder in Amerika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9A7CA78-E5EA-4067-913E-80265501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de-CH" sz="2000" dirty="0"/>
              <a:t>Einwohnerzahl</a:t>
            </a:r>
          </a:p>
          <a:p>
            <a:pPr marL="0" indent="0">
              <a:buNone/>
            </a:pPr>
            <a:endParaRPr lang="de-CH" sz="1500" dirty="0"/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USA, 330 Millionen</a:t>
            </a:r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Brasilien, 212 Millionen</a:t>
            </a:r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Mexiko, 128 Millionen</a:t>
            </a:r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Kolumbien, 46 Millionen</a:t>
            </a:r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Argentinien, 45 Millionen</a:t>
            </a:r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Kanada, 38 Millionen</a:t>
            </a:r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Peru, 30 Millionen</a:t>
            </a:r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Venezuela, 29 Millionen</a:t>
            </a:r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Chile, 18 Millionen</a:t>
            </a:r>
          </a:p>
          <a:p>
            <a:pPr>
              <a:buFont typeface="Wingdings" panose="05000000000000000000" pitchFamily="2" charset="2"/>
              <a:buChar char=""/>
            </a:pPr>
            <a:r>
              <a:rPr lang="de-CH" sz="1500" dirty="0"/>
              <a:t>Ecuador, 16 Millionen</a:t>
            </a:r>
          </a:p>
        </p:txBody>
      </p:sp>
    </p:spTree>
    <p:extLst>
      <p:ext uri="{BB962C8B-B14F-4D97-AF65-F5344CB8AC3E}">
        <p14:creationId xmlns:p14="http://schemas.microsoft.com/office/powerpoint/2010/main" val="25052734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EFA9B6C6-A247-48A8-9A1C-1E36FA945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4089D910-D5B8-4D58-B1CA-87226FD1C1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1261" y="590062"/>
            <a:ext cx="9650757" cy="2838938"/>
          </a:xfrm>
        </p:spPr>
        <p:txBody>
          <a:bodyPr>
            <a:normAutofit/>
          </a:bodyPr>
          <a:lstStyle/>
          <a:p>
            <a:pPr algn="l"/>
            <a:r>
              <a:rPr lang="de-CH" sz="5600" dirty="0">
                <a:solidFill>
                  <a:srgbClr val="FFFFFF"/>
                </a:solidFill>
              </a:rPr>
              <a:t>Die 10 reichsten und die </a:t>
            </a:r>
            <a:br>
              <a:rPr lang="de-CH" sz="5600" dirty="0">
                <a:solidFill>
                  <a:srgbClr val="FFFFFF"/>
                </a:solidFill>
              </a:rPr>
            </a:br>
            <a:r>
              <a:rPr lang="de-CH" sz="5600" dirty="0">
                <a:solidFill>
                  <a:srgbClr val="FFFFFF"/>
                </a:solidFill>
              </a:rPr>
              <a:t>10 ärmsten Länder der Welt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3071F99D-3B3D-43D9-B69E-FD21C4DF7F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42044" y="4698614"/>
            <a:ext cx="5088650" cy="1198120"/>
          </a:xfrm>
        </p:spPr>
        <p:txBody>
          <a:bodyPr>
            <a:normAutofit/>
          </a:bodyPr>
          <a:lstStyle/>
          <a:p>
            <a:pPr algn="r"/>
            <a:endParaRPr lang="de-CH" sz="2000">
              <a:solidFill>
                <a:srgbClr val="FFFFFF"/>
              </a:solidFill>
            </a:endParaRPr>
          </a:p>
        </p:txBody>
      </p:sp>
      <p:sp>
        <p:nvSpPr>
          <p:cNvPr id="12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17602" y="2744546"/>
            <a:ext cx="139038" cy="139038"/>
          </a:xfrm>
          <a:custGeom>
            <a:avLst/>
            <a:gdLst>
              <a:gd name="connsiteX0" fmla="*/ 129601 w 139038"/>
              <a:gd name="connsiteY0" fmla="*/ 60082 h 139038"/>
              <a:gd name="connsiteX1" fmla="*/ 78956 w 139038"/>
              <a:gd name="connsiteY1" fmla="*/ 60082 h 139038"/>
              <a:gd name="connsiteX2" fmla="*/ 78956 w 139038"/>
              <a:gd name="connsiteY2" fmla="*/ 9437 h 139038"/>
              <a:gd name="connsiteX3" fmla="*/ 69519 w 139038"/>
              <a:gd name="connsiteY3" fmla="*/ 0 h 139038"/>
              <a:gd name="connsiteX4" fmla="*/ 60082 w 139038"/>
              <a:gd name="connsiteY4" fmla="*/ 9437 h 139038"/>
              <a:gd name="connsiteX5" fmla="*/ 60082 w 139038"/>
              <a:gd name="connsiteY5" fmla="*/ 60082 h 139038"/>
              <a:gd name="connsiteX6" fmla="*/ 9437 w 139038"/>
              <a:gd name="connsiteY6" fmla="*/ 60082 h 139038"/>
              <a:gd name="connsiteX7" fmla="*/ 0 w 139038"/>
              <a:gd name="connsiteY7" fmla="*/ 69519 h 139038"/>
              <a:gd name="connsiteX8" fmla="*/ 9437 w 139038"/>
              <a:gd name="connsiteY8" fmla="*/ 78956 h 139038"/>
              <a:gd name="connsiteX9" fmla="*/ 60082 w 139038"/>
              <a:gd name="connsiteY9" fmla="*/ 78956 h 139038"/>
              <a:gd name="connsiteX10" fmla="*/ 60082 w 139038"/>
              <a:gd name="connsiteY10" fmla="*/ 129601 h 139038"/>
              <a:gd name="connsiteX11" fmla="*/ 69519 w 139038"/>
              <a:gd name="connsiteY11" fmla="*/ 139038 h 139038"/>
              <a:gd name="connsiteX12" fmla="*/ 78956 w 139038"/>
              <a:gd name="connsiteY12" fmla="*/ 129601 h 139038"/>
              <a:gd name="connsiteX13" fmla="*/ 78956 w 139038"/>
              <a:gd name="connsiteY13" fmla="*/ 78956 h 139038"/>
              <a:gd name="connsiteX14" fmla="*/ 129601 w 139038"/>
              <a:gd name="connsiteY14" fmla="*/ 78956 h 139038"/>
              <a:gd name="connsiteX15" fmla="*/ 139038 w 139038"/>
              <a:gd name="connsiteY15" fmla="*/ 69519 h 139038"/>
              <a:gd name="connsiteX16" fmla="*/ 129601 w 139038"/>
              <a:gd name="connsiteY16" fmla="*/ 60082 h 139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8" h="139038">
                <a:moveTo>
                  <a:pt x="129601" y="60082"/>
                </a:moveTo>
                <a:lnTo>
                  <a:pt x="78956" y="60082"/>
                </a:lnTo>
                <a:lnTo>
                  <a:pt x="78956" y="9437"/>
                </a:lnTo>
                <a:cubicBezTo>
                  <a:pt x="78956" y="4225"/>
                  <a:pt x="74731" y="0"/>
                  <a:pt x="69519" y="0"/>
                </a:cubicBezTo>
                <a:cubicBezTo>
                  <a:pt x="64307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7"/>
                  <a:pt x="0" y="69519"/>
                </a:cubicBezTo>
                <a:cubicBezTo>
                  <a:pt x="0" y="74731"/>
                  <a:pt x="4225" y="78956"/>
                  <a:pt x="9437" y="78956"/>
                </a:cubicBezTo>
                <a:lnTo>
                  <a:pt x="60082" y="78956"/>
                </a:lnTo>
                <a:lnTo>
                  <a:pt x="60082" y="129601"/>
                </a:lnTo>
                <a:cubicBezTo>
                  <a:pt x="60082" y="134813"/>
                  <a:pt x="64307" y="139038"/>
                  <a:pt x="69519" y="139038"/>
                </a:cubicBezTo>
                <a:cubicBezTo>
                  <a:pt x="74731" y="139038"/>
                  <a:pt x="78956" y="134813"/>
                  <a:pt x="78956" y="129601"/>
                </a:cubicBezTo>
                <a:lnTo>
                  <a:pt x="78956" y="78956"/>
                </a:lnTo>
                <a:lnTo>
                  <a:pt x="129601" y="78956"/>
                </a:lnTo>
                <a:cubicBezTo>
                  <a:pt x="134813" y="78956"/>
                  <a:pt x="139038" y="74731"/>
                  <a:pt x="139038" y="69519"/>
                </a:cubicBezTo>
                <a:cubicBezTo>
                  <a:pt x="139038" y="64307"/>
                  <a:pt x="134813" y="60082"/>
                  <a:pt x="129601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76380" y="29738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2062" y="3198265"/>
            <a:ext cx="127713" cy="127713"/>
          </a:xfrm>
          <a:custGeom>
            <a:avLst/>
            <a:gdLst>
              <a:gd name="connsiteX0" fmla="*/ 63857 w 127713"/>
              <a:gd name="connsiteY0" fmla="*/ 18874 h 127713"/>
              <a:gd name="connsiteX1" fmla="*/ 108839 w 127713"/>
              <a:gd name="connsiteY1" fmla="*/ 63857 h 127713"/>
              <a:gd name="connsiteX2" fmla="*/ 63857 w 127713"/>
              <a:gd name="connsiteY2" fmla="*/ 108839 h 127713"/>
              <a:gd name="connsiteX3" fmla="*/ 18874 w 127713"/>
              <a:gd name="connsiteY3" fmla="*/ 63857 h 127713"/>
              <a:gd name="connsiteX4" fmla="*/ 63857 w 127713"/>
              <a:gd name="connsiteY4" fmla="*/ 18874 h 127713"/>
              <a:gd name="connsiteX5" fmla="*/ 63857 w 127713"/>
              <a:gd name="connsiteY5" fmla="*/ 0 h 127713"/>
              <a:gd name="connsiteX6" fmla="*/ 0 w 127713"/>
              <a:gd name="connsiteY6" fmla="*/ 63857 h 127713"/>
              <a:gd name="connsiteX7" fmla="*/ 63857 w 127713"/>
              <a:gd name="connsiteY7" fmla="*/ 127713 h 127713"/>
              <a:gd name="connsiteX8" fmla="*/ 127713 w 127713"/>
              <a:gd name="connsiteY8" fmla="*/ 63857 h 127713"/>
              <a:gd name="connsiteX9" fmla="*/ 63857 w 127713"/>
              <a:gd name="connsiteY9" fmla="*/ 0 h 127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3" h="127713">
                <a:moveTo>
                  <a:pt x="63857" y="18874"/>
                </a:moveTo>
                <a:cubicBezTo>
                  <a:pt x="88700" y="18874"/>
                  <a:pt x="108839" y="39013"/>
                  <a:pt x="108839" y="63857"/>
                </a:cubicBezTo>
                <a:cubicBezTo>
                  <a:pt x="108839" y="88700"/>
                  <a:pt x="88700" y="108839"/>
                  <a:pt x="63857" y="108839"/>
                </a:cubicBezTo>
                <a:cubicBezTo>
                  <a:pt x="39013" y="108839"/>
                  <a:pt x="18874" y="88700"/>
                  <a:pt x="18874" y="63857"/>
                </a:cubicBezTo>
                <a:cubicBezTo>
                  <a:pt x="18898" y="39023"/>
                  <a:pt x="39023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3"/>
                  <a:pt x="63857" y="127713"/>
                </a:cubicBezTo>
                <a:cubicBezTo>
                  <a:pt x="99124" y="127713"/>
                  <a:pt x="127713" y="99124"/>
                  <a:pt x="127713" y="63857"/>
                </a:cubicBezTo>
                <a:cubicBezTo>
                  <a:pt x="127713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301262" y="3496322"/>
            <a:ext cx="0" cy="335280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654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FFCA317-0E07-4AD6-8BC5-43F36AFA1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/>
              <a:t>Die 10 reichsten Länder der Welt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9A7CA78-E5EA-4067-913E-80265501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de-CH" sz="2000" dirty="0"/>
              <a:t>Bruttoinlandsprodukt pro Kopf in US-Dollar</a:t>
            </a:r>
          </a:p>
          <a:p>
            <a:pPr marL="0" indent="0">
              <a:buNone/>
            </a:pPr>
            <a:endParaRPr lang="de-CH" sz="1500" dirty="0"/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Luxemburg, 115’838 $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Schweiz, 82’438 $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Irland, 80’504 $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Macau, 79’251 $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Norwegen, 75’294 $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Island, 67’857 $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USA, 65’253 $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Singapur, 65’233 $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Katar, 62’918 $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Dänemark, 59’770 $</a:t>
            </a:r>
          </a:p>
        </p:txBody>
      </p:sp>
    </p:spTree>
    <p:extLst>
      <p:ext uri="{BB962C8B-B14F-4D97-AF65-F5344CB8AC3E}">
        <p14:creationId xmlns:p14="http://schemas.microsoft.com/office/powerpoint/2010/main" val="2470785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FFCA317-0E07-4AD6-8BC5-43F36AFA1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/>
              <a:t>Die 10 ärmsten Länder der Welt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9A7CA78-E5EA-4067-913E-80265501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de-CH" sz="2000" dirty="0"/>
              <a:t>Bruttoinlandsprodukt pro Kopf in US-Dollar</a:t>
            </a:r>
          </a:p>
          <a:p>
            <a:pPr marL="0" indent="0">
              <a:buNone/>
            </a:pPr>
            <a:endParaRPr lang="de-CH" sz="1500" dirty="0"/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Burundi (Afrika), 270 $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Südsudan (Afrika), 369 $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Malawi (Afrika), 378 $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Zentralafrikanische Republik, 480 $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Mosambik (Afrika), 488 $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Afghanistan (Südasien), 507 $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Demokratische Republik Kongo (Afrika), 509 $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Madagaskar (Afrika), 525 $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Sierra Leone (Afrika), 539 $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1500" dirty="0"/>
              <a:t>Niger (Afrika), 554 $</a:t>
            </a:r>
          </a:p>
        </p:txBody>
      </p:sp>
    </p:spTree>
    <p:extLst>
      <p:ext uri="{BB962C8B-B14F-4D97-AF65-F5344CB8AC3E}">
        <p14:creationId xmlns:p14="http://schemas.microsoft.com/office/powerpoint/2010/main" val="2778872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A32D816-C26F-43C0-8A24-858DF18C3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/>
              <a:t>Die 10 grössten Länder der Welt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C42CD6-A6F6-4FA4-B2A0-ABC2598A8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e-CH" sz="2000" dirty="0"/>
              <a:t>Fläche in km</a:t>
            </a:r>
            <a:r>
              <a:rPr lang="de-CH" sz="2000" baseline="30000" dirty="0"/>
              <a:t>2</a:t>
            </a:r>
          </a:p>
          <a:p>
            <a:endParaRPr lang="de-CH" sz="1500" dirty="0"/>
          </a:p>
          <a:p>
            <a:r>
              <a:rPr lang="de-CH" sz="1500" dirty="0"/>
              <a:t>Russland, </a:t>
            </a:r>
            <a:r>
              <a:rPr lang="de-CH" sz="1500" dirty="0">
                <a:effectLst/>
              </a:rPr>
              <a:t>17.098.242, </a:t>
            </a:r>
            <a:r>
              <a:rPr lang="de-CH" sz="1500" dirty="0"/>
              <a:t>Kanada, </a:t>
            </a:r>
            <a:r>
              <a:rPr lang="de-CH" sz="1500" dirty="0">
                <a:effectLst/>
              </a:rPr>
              <a:t>9.984.670, </a:t>
            </a:r>
            <a:r>
              <a:rPr lang="de-CH" sz="1500" dirty="0"/>
              <a:t>China, </a:t>
            </a:r>
            <a:r>
              <a:rPr lang="de-CH" sz="1500" dirty="0">
                <a:effectLst/>
              </a:rPr>
              <a:t>9.596.960, </a:t>
            </a:r>
            <a:r>
              <a:rPr lang="de-CH" sz="1500" dirty="0"/>
              <a:t>USA, </a:t>
            </a:r>
            <a:r>
              <a:rPr lang="de-CH" sz="1500" dirty="0">
                <a:effectLst/>
              </a:rPr>
              <a:t>9.525.067, </a:t>
            </a:r>
            <a:r>
              <a:rPr lang="de-CH" sz="1500" dirty="0"/>
              <a:t>Brasilien, </a:t>
            </a:r>
            <a:r>
              <a:rPr lang="de-CH" sz="1500" dirty="0">
                <a:effectLst/>
              </a:rPr>
              <a:t>8.515.770, </a:t>
            </a:r>
            <a:r>
              <a:rPr lang="de-CH" sz="1500" dirty="0"/>
              <a:t>Australien, </a:t>
            </a:r>
            <a:r>
              <a:rPr lang="de-CH" sz="1500" dirty="0">
                <a:effectLst/>
              </a:rPr>
              <a:t>7.741.220, </a:t>
            </a:r>
            <a:r>
              <a:rPr lang="de-CH" sz="1500" dirty="0"/>
              <a:t>Indien, </a:t>
            </a:r>
            <a:r>
              <a:rPr lang="de-CH" sz="1500" dirty="0">
                <a:effectLst/>
              </a:rPr>
              <a:t>3.287.263, </a:t>
            </a:r>
            <a:r>
              <a:rPr lang="de-CH" sz="1500" dirty="0"/>
              <a:t>Argentinien, </a:t>
            </a:r>
            <a:r>
              <a:rPr lang="de-CH" sz="1500" dirty="0">
                <a:effectLst/>
              </a:rPr>
              <a:t>2.780.400, </a:t>
            </a:r>
            <a:r>
              <a:rPr lang="de-CH" sz="1500" dirty="0"/>
              <a:t>Kasachstan </a:t>
            </a:r>
            <a:r>
              <a:rPr lang="de-CH" sz="1500" dirty="0">
                <a:effectLst/>
              </a:rPr>
              <a:t>2.724.900, </a:t>
            </a:r>
            <a:r>
              <a:rPr lang="de-CH" sz="1500" dirty="0"/>
              <a:t>Algerien, </a:t>
            </a:r>
            <a:r>
              <a:rPr lang="de-CH" sz="1500" dirty="0">
                <a:effectLst/>
              </a:rPr>
              <a:t>2.381.740</a:t>
            </a:r>
            <a:endParaRPr lang="de-CH" sz="1500" dirty="0"/>
          </a:p>
          <a:p>
            <a:endParaRPr lang="de-CH" sz="1500" dirty="0"/>
          </a:p>
          <a:p>
            <a:endParaRPr lang="de-CH" sz="1500" dirty="0"/>
          </a:p>
        </p:txBody>
      </p:sp>
    </p:spTree>
    <p:extLst>
      <p:ext uri="{BB962C8B-B14F-4D97-AF65-F5344CB8AC3E}">
        <p14:creationId xmlns:p14="http://schemas.microsoft.com/office/powerpoint/2010/main" val="22922756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A32D816-C26F-43C0-8A24-858DF18C3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de-CH" dirty="0"/>
              <a:t>Die 10 grössten Länder in Europa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C42CD6-A6F6-4FA4-B2A0-ABC2598A8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e-CH" sz="2000" dirty="0"/>
              <a:t>Fläche in km</a:t>
            </a:r>
            <a:r>
              <a:rPr lang="de-CH" sz="2000" baseline="30000" dirty="0"/>
              <a:t>2</a:t>
            </a:r>
          </a:p>
          <a:p>
            <a:endParaRPr lang="de-CH" sz="1500" dirty="0"/>
          </a:p>
          <a:p>
            <a:pPr marL="0" indent="0">
              <a:buNone/>
            </a:pPr>
            <a:r>
              <a:rPr lang="de-CH" sz="1500" dirty="0"/>
              <a:t>Türkei, 783.562, Frankreich, 643.801, Ukraine, 603.550, Schweden, 450.295, Deutschland, 357.022, Norwegen, 323.802, Polen, 312.685, Italien, 301.340</a:t>
            </a:r>
          </a:p>
          <a:p>
            <a:endParaRPr lang="de-CH" sz="1500" dirty="0"/>
          </a:p>
          <a:p>
            <a:endParaRPr lang="de-CH" sz="1500" dirty="0"/>
          </a:p>
        </p:txBody>
      </p:sp>
    </p:spTree>
    <p:extLst>
      <p:ext uri="{BB962C8B-B14F-4D97-AF65-F5344CB8AC3E}">
        <p14:creationId xmlns:p14="http://schemas.microsoft.com/office/powerpoint/2010/main" val="10036578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A32D816-C26F-43C0-8A24-858DF18C3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/>
              <a:t>Die 10 grössten Länder in Afrika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C42CD6-A6F6-4FA4-B2A0-ABC2598A8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de-CH" sz="2000" dirty="0"/>
              <a:t>Fläche in km</a:t>
            </a:r>
            <a:r>
              <a:rPr lang="de-CH" sz="2000" baseline="30000" dirty="0"/>
              <a:t>2</a:t>
            </a:r>
          </a:p>
          <a:p>
            <a:endParaRPr lang="de-CH" sz="1500" dirty="0"/>
          </a:p>
          <a:p>
            <a:pPr marL="0" indent="0">
              <a:buNone/>
            </a:pPr>
            <a:r>
              <a:rPr lang="de-CH" sz="1500" dirty="0"/>
              <a:t>Niger, 1.267.000</a:t>
            </a:r>
          </a:p>
          <a:p>
            <a:pPr marL="0" indent="0">
              <a:buNone/>
            </a:pPr>
            <a:r>
              <a:rPr lang="de-CH" sz="1500" dirty="0"/>
              <a:t>Algerien, 2.381.741</a:t>
            </a:r>
          </a:p>
          <a:p>
            <a:pPr marL="0" indent="0">
              <a:buNone/>
            </a:pPr>
            <a:r>
              <a:rPr lang="de-CH" sz="1500" dirty="0"/>
              <a:t>Demokratische Republik Kongo, 2.344.858 </a:t>
            </a:r>
          </a:p>
          <a:p>
            <a:pPr marL="0" indent="0">
              <a:buNone/>
            </a:pPr>
            <a:r>
              <a:rPr lang="de-CH" sz="1500" dirty="0"/>
              <a:t>Südafrika, 1.219.090</a:t>
            </a:r>
          </a:p>
          <a:p>
            <a:pPr marL="0" indent="0">
              <a:buNone/>
            </a:pPr>
            <a:r>
              <a:rPr lang="de-CH" sz="1500" dirty="0"/>
              <a:t>Libyen, 1.759.540</a:t>
            </a:r>
          </a:p>
          <a:p>
            <a:pPr marL="0" indent="0">
              <a:buNone/>
            </a:pPr>
            <a:r>
              <a:rPr lang="de-CH" sz="1500" dirty="0"/>
              <a:t>Tschad, 1.284.000</a:t>
            </a:r>
          </a:p>
          <a:p>
            <a:pPr marL="0" indent="0">
              <a:buNone/>
            </a:pPr>
            <a:r>
              <a:rPr lang="de-CH" sz="1500" dirty="0"/>
              <a:t>Äthiopien, 1.104.300</a:t>
            </a:r>
          </a:p>
          <a:p>
            <a:pPr marL="0" indent="0">
              <a:buNone/>
            </a:pPr>
            <a:r>
              <a:rPr lang="de-CH" sz="1500" dirty="0"/>
              <a:t>Angola, 1.246.700</a:t>
            </a:r>
          </a:p>
          <a:p>
            <a:pPr marL="0" indent="0">
              <a:buNone/>
            </a:pPr>
            <a:r>
              <a:rPr lang="de-CH" sz="1500" dirty="0"/>
              <a:t>Mali, 1.240.192</a:t>
            </a:r>
          </a:p>
          <a:p>
            <a:pPr marL="0" indent="0">
              <a:buNone/>
            </a:pPr>
            <a:r>
              <a:rPr lang="de-CH" sz="1500" dirty="0"/>
              <a:t>Sudan, 1.861.484</a:t>
            </a:r>
          </a:p>
          <a:p>
            <a:pPr marL="0" indent="0">
              <a:buNone/>
            </a:pPr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</p:txBody>
      </p:sp>
    </p:spTree>
    <p:extLst>
      <p:ext uri="{BB962C8B-B14F-4D97-AF65-F5344CB8AC3E}">
        <p14:creationId xmlns:p14="http://schemas.microsoft.com/office/powerpoint/2010/main" val="24894730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A32D816-C26F-43C0-8A24-858DF18C3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/>
              <a:t>Die 10 grössten Länder in Asien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C42CD6-A6F6-4FA4-B2A0-ABC2598A8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de-CH" sz="2000" dirty="0"/>
              <a:t>Fläche in km</a:t>
            </a:r>
            <a:r>
              <a:rPr lang="de-CH" sz="2000" baseline="30000" dirty="0"/>
              <a:t>2</a:t>
            </a:r>
          </a:p>
          <a:p>
            <a:endParaRPr lang="de-CH" sz="1500" dirty="0"/>
          </a:p>
          <a:p>
            <a:pPr marL="0" indent="0">
              <a:buNone/>
            </a:pPr>
            <a:r>
              <a:rPr lang="de-CH" sz="1500" dirty="0"/>
              <a:t>Russland, 17.098.242</a:t>
            </a:r>
          </a:p>
          <a:p>
            <a:pPr marL="0" indent="0">
              <a:buNone/>
            </a:pPr>
            <a:r>
              <a:rPr lang="de-CH" sz="1500" dirty="0"/>
              <a:t>China, 9.596.961 </a:t>
            </a:r>
          </a:p>
          <a:p>
            <a:pPr marL="0" indent="0">
              <a:buNone/>
            </a:pPr>
            <a:r>
              <a:rPr lang="de-CH" sz="1500" dirty="0"/>
              <a:t>Indien, 3.287.263</a:t>
            </a:r>
          </a:p>
          <a:p>
            <a:pPr marL="0" indent="0">
              <a:buNone/>
            </a:pPr>
            <a:r>
              <a:rPr lang="de-CH" sz="1500" dirty="0"/>
              <a:t>Kasachstan, 2.724.900</a:t>
            </a:r>
          </a:p>
          <a:p>
            <a:pPr marL="0" indent="0">
              <a:buNone/>
            </a:pPr>
            <a:r>
              <a:rPr lang="de-CH" sz="1500" dirty="0"/>
              <a:t>Saudia-Arabien, 2.149.690</a:t>
            </a:r>
          </a:p>
          <a:p>
            <a:pPr marL="0" indent="0">
              <a:buNone/>
            </a:pPr>
            <a:r>
              <a:rPr lang="de-CH" sz="1500" dirty="0"/>
              <a:t>Indonesien, 1.904.569</a:t>
            </a:r>
          </a:p>
          <a:p>
            <a:pPr marL="0" indent="0">
              <a:buNone/>
            </a:pPr>
            <a:r>
              <a:rPr lang="de-CH" sz="1500" dirty="0"/>
              <a:t>Iran, 1.648.195</a:t>
            </a:r>
          </a:p>
          <a:p>
            <a:pPr marL="0" indent="0">
              <a:buNone/>
            </a:pPr>
            <a:r>
              <a:rPr lang="de-CH" sz="1500" dirty="0"/>
              <a:t>Mongolei, 1.564.116</a:t>
            </a:r>
          </a:p>
          <a:p>
            <a:pPr marL="0" indent="0">
              <a:buNone/>
            </a:pPr>
            <a:r>
              <a:rPr lang="de-CH" sz="1500" dirty="0"/>
              <a:t>Ägypten, 1.001.450</a:t>
            </a:r>
          </a:p>
          <a:p>
            <a:pPr marL="0" indent="0">
              <a:buNone/>
            </a:pPr>
            <a:r>
              <a:rPr lang="de-CH" sz="1500" dirty="0"/>
              <a:t>Pakistan, 796.095</a:t>
            </a:r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</p:txBody>
      </p:sp>
    </p:spTree>
    <p:extLst>
      <p:ext uri="{BB962C8B-B14F-4D97-AF65-F5344CB8AC3E}">
        <p14:creationId xmlns:p14="http://schemas.microsoft.com/office/powerpoint/2010/main" val="42121135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A32D816-C26F-43C0-8A24-858DF18C3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de-CH" dirty="0"/>
              <a:t>Die 10 grössten Länder in Amerika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CC42CD6-A6F6-4FA4-B2A0-ABC2598A84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de-CH" sz="2000" dirty="0"/>
              <a:t>Fläche in km</a:t>
            </a:r>
            <a:r>
              <a:rPr lang="de-CH" sz="2000" baseline="30000" dirty="0"/>
              <a:t>2</a:t>
            </a:r>
          </a:p>
          <a:p>
            <a:endParaRPr lang="de-CH" sz="1500" dirty="0"/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Kanada, 9.984.670</a:t>
            </a:r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USA, 9.826.675</a:t>
            </a:r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Brasilien, 8.514.215</a:t>
            </a:r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Argentinien, 2.780.400</a:t>
            </a:r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Mexiko, 1.972.550</a:t>
            </a:r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Peru, 1.285.220</a:t>
            </a:r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Kolumbien, 1.138.748</a:t>
            </a:r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Bolivien, 1.098.581</a:t>
            </a:r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Venezuela, 916.445</a:t>
            </a:r>
          </a:p>
          <a:p>
            <a:pPr marL="0" indent="0">
              <a:buClr>
                <a:srgbClr val="FFFF00"/>
              </a:buClr>
              <a:buNone/>
            </a:pPr>
            <a:r>
              <a:rPr lang="de-CH" sz="1500" dirty="0"/>
              <a:t>Chile, 755.696</a:t>
            </a:r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  <a:p>
            <a:endParaRPr lang="de-CH" sz="1500" dirty="0"/>
          </a:p>
        </p:txBody>
      </p:sp>
    </p:spTree>
    <p:extLst>
      <p:ext uri="{BB962C8B-B14F-4D97-AF65-F5344CB8AC3E}">
        <p14:creationId xmlns:p14="http://schemas.microsoft.com/office/powerpoint/2010/main" val="24462261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solidFill>
            <a:srgbClr val="E3411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900758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4786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500244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4836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C5E5295-787F-4CF3-B39F-48F350AE8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9743" y="2530063"/>
            <a:ext cx="4996329" cy="1936752"/>
          </a:xfrm>
        </p:spPr>
        <p:txBody>
          <a:bodyPr>
            <a:normAutofit/>
          </a:bodyPr>
          <a:lstStyle/>
          <a:p>
            <a:r>
              <a:rPr lang="de-CH" sz="5600" dirty="0">
                <a:solidFill>
                  <a:srgbClr val="FFFFFF"/>
                </a:solidFill>
              </a:rPr>
              <a:t>Die 10 grössten Staaten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51412523-6A94-46C4-990F-1978DA871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9743" y="4632160"/>
            <a:ext cx="4996328" cy="1068293"/>
          </a:xfrm>
        </p:spPr>
        <p:txBody>
          <a:bodyPr>
            <a:normAutofit/>
          </a:bodyPr>
          <a:lstStyle/>
          <a:p>
            <a:r>
              <a:rPr lang="de-CH" dirty="0">
                <a:solidFill>
                  <a:srgbClr val="FFFFFF"/>
                </a:solidFill>
              </a:rPr>
              <a:t>Einwohnerzahl</a:t>
            </a:r>
          </a:p>
        </p:txBody>
      </p:sp>
    </p:spTree>
    <p:extLst>
      <p:ext uri="{BB962C8B-B14F-4D97-AF65-F5344CB8AC3E}">
        <p14:creationId xmlns:p14="http://schemas.microsoft.com/office/powerpoint/2010/main" val="5438851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FFCA317-0E07-4AD6-8BC5-43F36AFA1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de-CH" dirty="0"/>
              <a:t>Die 10 grössten Länder der Welt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9A7CA78-E5EA-4067-913E-80265501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 lnSpcReduction="10000"/>
          </a:bodyPr>
          <a:lstStyle/>
          <a:p>
            <a:pPr marL="0" indent="0">
              <a:buNone/>
            </a:pPr>
            <a:r>
              <a:rPr lang="de-CH" sz="2000" dirty="0"/>
              <a:t>Einwohnerzahl</a:t>
            </a:r>
            <a:endParaRPr lang="de-CH" sz="2000" baseline="30000" dirty="0"/>
          </a:p>
          <a:p>
            <a:pPr marL="0" indent="0">
              <a:buNone/>
            </a:pPr>
            <a:endParaRPr lang="de-CH" sz="1500" dirty="0"/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China, 1.440 Milliarden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Indien, 1.382 Milliarden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USA, 330 Millionen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Indonesien, 270 Millionen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Brasilien, 212 Millionen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Pakistan, 208 Millionen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Nigeria, 206 Millionen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Bangladesch, 168 Millionen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Russland, 147 Millionen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de-CH" sz="1500" dirty="0"/>
              <a:t>Japan, 126 Millionen</a:t>
            </a:r>
          </a:p>
        </p:txBody>
      </p:sp>
    </p:spTree>
    <p:extLst>
      <p:ext uri="{BB962C8B-B14F-4D97-AF65-F5344CB8AC3E}">
        <p14:creationId xmlns:p14="http://schemas.microsoft.com/office/powerpoint/2010/main" val="27350600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FFCA317-0E07-4AD6-8BC5-43F36AFA1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de-CH" dirty="0"/>
              <a:t>Die 10 grössten Länder in Europa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19A7CA78-E5EA-4067-913E-80265501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de-CH" sz="2000" dirty="0"/>
              <a:t>Einwohnerzahl</a:t>
            </a:r>
          </a:p>
          <a:p>
            <a:pPr marL="0" indent="0">
              <a:buNone/>
            </a:pPr>
            <a:endParaRPr lang="de-CH" sz="1500" baseline="30000" dirty="0"/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Russland in Europa, 104 Millionen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Deutschland, 83 Millionen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Vereinigtes Königreich, 66 Millionen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Frankreich, 65 Millionen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Italien, 60 Millionen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Spanien,  47 Millionen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Ukraine, 42 Millionen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Polen, 38 Millionen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Rumänien, 20 Millionen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de-CH" sz="1500" dirty="0"/>
              <a:t>Niederlande, 17 Millionen</a:t>
            </a:r>
          </a:p>
        </p:txBody>
      </p:sp>
    </p:spTree>
    <p:extLst>
      <p:ext uri="{BB962C8B-B14F-4D97-AF65-F5344CB8AC3E}">
        <p14:creationId xmlns:p14="http://schemas.microsoft.com/office/powerpoint/2010/main" val="11417785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</documentManagement>
</p:properties>
</file>

<file path=customXml/itemProps1.xml><?xml version="1.0" encoding="utf-8"?>
<ds:datastoreItem xmlns:ds="http://schemas.openxmlformats.org/officeDocument/2006/customXml" ds:itemID="{604A0B3B-18C6-49FB-A94E-5841AD7BF20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181B07-3B23-44DE-AA12-C33D9558A325}"/>
</file>

<file path=customXml/itemProps3.xml><?xml version="1.0" encoding="utf-8"?>
<ds:datastoreItem xmlns:ds="http://schemas.openxmlformats.org/officeDocument/2006/customXml" ds:itemID="{0BED85B8-4620-479F-8AF7-9FE2B51EF775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545</Words>
  <Application>Microsoft Office PowerPoint</Application>
  <PresentationFormat>Breitbild</PresentationFormat>
  <Paragraphs>145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Wingdings</vt:lpstr>
      <vt:lpstr>Office</vt:lpstr>
      <vt:lpstr>Die 10 grössten Länder</vt:lpstr>
      <vt:lpstr>Die 10 grössten Länder der Welt</vt:lpstr>
      <vt:lpstr>Die 10 grössten Länder in Europa</vt:lpstr>
      <vt:lpstr>Die 10 grössten Länder in Afrika</vt:lpstr>
      <vt:lpstr>Die 10 grössten Länder in Asien</vt:lpstr>
      <vt:lpstr>Die 10 grössten Länder in Amerika</vt:lpstr>
      <vt:lpstr>Die 10 grössten Staaten</vt:lpstr>
      <vt:lpstr>Die 10 grössten Länder der Welt</vt:lpstr>
      <vt:lpstr>Die 10 grössten Länder in Europa</vt:lpstr>
      <vt:lpstr>Die 10 grössten Länder in Afrika</vt:lpstr>
      <vt:lpstr>Die 10 grössten Länder in Amerika</vt:lpstr>
      <vt:lpstr>Die 10 reichsten und die  10 ärmsten Länder der Welt</vt:lpstr>
      <vt:lpstr>Die 10 reichsten Länder der Welt</vt:lpstr>
      <vt:lpstr>Die 10 ärmsten Länder der Welt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Georges Wyttenbach</dc:creator>
  <cp:lastModifiedBy>Doris Keller</cp:lastModifiedBy>
  <cp:revision>6</cp:revision>
  <dcterms:created xsi:type="dcterms:W3CDTF">2021-10-21T06:10:16Z</dcterms:created>
  <dcterms:modified xsi:type="dcterms:W3CDTF">2022-10-07T16:52:27Z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MediaServiceImageTags">
    <vt:lpwstr/>
  </property>
</Properties>
</file>