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8" r:id="rId6"/>
    <p:sldId id="25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66" r:id="rId19"/>
  </p:sldIdLst>
  <p:sldSz cx="12192000" cy="6858000"/>
  <p:notesSz cx="7104063" cy="10234613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5375" autoAdjust="0"/>
  </p:normalViewPr>
  <p:slideViewPr>
    <p:cSldViewPr snapToGrid="0">
      <p:cViewPr varScale="1">
        <p:scale>
          <a:sx n="54" d="100"/>
          <a:sy n="54" d="100"/>
        </p:scale>
        <p:origin x="75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61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B022A2D-42FA-4553-8772-8DAE87B769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5" y="7"/>
            <a:ext cx="3078427" cy="513509"/>
          </a:xfrm>
          <a:prstGeom prst="rect">
            <a:avLst/>
          </a:prstGeom>
        </p:spPr>
        <p:txBody>
          <a:bodyPr vert="horz" lIns="99047" tIns="49524" rIns="99047" bIns="49524" rtlCol="0"/>
          <a:lstStyle>
            <a:lvl1pPr algn="l">
              <a:defRPr sz="13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DD895D-FAE0-4BCC-A867-FF4B70D9BF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5" y="7"/>
            <a:ext cx="3078427" cy="513509"/>
          </a:xfrm>
          <a:prstGeom prst="rect">
            <a:avLst/>
          </a:prstGeom>
        </p:spPr>
        <p:txBody>
          <a:bodyPr vert="horz" lIns="99047" tIns="49524" rIns="99047" bIns="49524" rtlCol="0"/>
          <a:lstStyle>
            <a:lvl1pPr algn="r">
              <a:defRPr sz="1300"/>
            </a:lvl1pPr>
          </a:lstStyle>
          <a:p>
            <a:pPr rtl="0"/>
            <a:fld id="{0309B56C-F287-4B87-855A-C03192529BDC}" type="datetime1">
              <a:rPr lang="de-DE" smtClean="0"/>
              <a:t>28.05.2025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C4706EC-595E-4FD0-9EC4-968864CC93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5" y="9721114"/>
            <a:ext cx="3078427" cy="513507"/>
          </a:xfrm>
          <a:prstGeom prst="rect">
            <a:avLst/>
          </a:prstGeom>
        </p:spPr>
        <p:txBody>
          <a:bodyPr vert="horz" lIns="99047" tIns="49524" rIns="99047" bIns="49524" rtlCol="0" anchor="b"/>
          <a:lstStyle>
            <a:lvl1pPr algn="l">
              <a:defRPr sz="13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F699D8E-A980-43D3-BFB9-0812FFA36A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5" y="9721114"/>
            <a:ext cx="3078427" cy="513507"/>
          </a:xfrm>
          <a:prstGeom prst="rect">
            <a:avLst/>
          </a:prstGeom>
        </p:spPr>
        <p:txBody>
          <a:bodyPr vert="horz" lIns="99047" tIns="49524" rIns="99047" bIns="49524" rtlCol="0" anchor="b"/>
          <a:lstStyle>
            <a:lvl1pPr algn="r">
              <a:defRPr sz="1300"/>
            </a:lvl1pPr>
          </a:lstStyle>
          <a:p>
            <a:pPr rtl="0"/>
            <a:fld id="{5C4EE72E-E5A5-44ED-A736-DB8D8EE9B4C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61741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7"/>
            <a:ext cx="3078427" cy="513509"/>
          </a:xfrm>
          <a:prstGeom prst="rect">
            <a:avLst/>
          </a:prstGeom>
        </p:spPr>
        <p:txBody>
          <a:bodyPr vert="horz" lIns="99047" tIns="49524" rIns="99047" bIns="49524" rtlCol="0"/>
          <a:lstStyle>
            <a:lvl1pPr algn="l">
              <a:defRPr sz="13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5" y="7"/>
            <a:ext cx="3078427" cy="513509"/>
          </a:xfrm>
          <a:prstGeom prst="rect">
            <a:avLst/>
          </a:prstGeom>
        </p:spPr>
        <p:txBody>
          <a:bodyPr vert="horz" lIns="99047" tIns="49524" rIns="99047" bIns="49524" rtlCol="0"/>
          <a:lstStyle>
            <a:lvl1pPr algn="r">
              <a:defRPr sz="1300"/>
            </a:lvl1pPr>
          </a:lstStyle>
          <a:p>
            <a:pPr rtl="0"/>
            <a:fld id="{FFB3F711-5E92-4550-BD24-B6FFAAD328B6}" type="datetime1">
              <a:rPr lang="de-DE" noProof="0" smtClean="0"/>
              <a:t>28.05.2025</a:t>
            </a:fld>
            <a:endParaRPr lang="de-DE" noProof="0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7" tIns="49524" rIns="99047" bIns="49524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8" y="4925411"/>
            <a:ext cx="5683250" cy="4029879"/>
          </a:xfrm>
          <a:prstGeom prst="rect">
            <a:avLst/>
          </a:prstGeom>
        </p:spPr>
        <p:txBody>
          <a:bodyPr vert="horz" lIns="99047" tIns="49524" rIns="99047" bIns="49524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5" y="9721114"/>
            <a:ext cx="3078427" cy="513507"/>
          </a:xfrm>
          <a:prstGeom prst="rect">
            <a:avLst/>
          </a:prstGeom>
        </p:spPr>
        <p:txBody>
          <a:bodyPr vert="horz" lIns="99047" tIns="49524" rIns="99047" bIns="49524" rtlCol="0" anchor="b"/>
          <a:lstStyle>
            <a:lvl1pPr algn="l">
              <a:defRPr sz="13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5" y="9721114"/>
            <a:ext cx="3078427" cy="513507"/>
          </a:xfrm>
          <a:prstGeom prst="rect">
            <a:avLst/>
          </a:prstGeom>
        </p:spPr>
        <p:txBody>
          <a:bodyPr vert="horz" lIns="99047" tIns="49524" rIns="99047" bIns="49524" rtlCol="0" anchor="b"/>
          <a:lstStyle>
            <a:lvl1pPr algn="r">
              <a:defRPr sz="1300"/>
            </a:lvl1pPr>
          </a:lstStyle>
          <a:p>
            <a:pPr rtl="0"/>
            <a:fld id="{8D942FC2-A162-47B3-989B-571A62414964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891327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942FC2-A162-47B3-989B-571A62414964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4765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Wie auch bei den Haien besteht das Skelett </a:t>
            </a:r>
            <a:r>
              <a:rPr lang="de-CH" b="0" i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des </a:t>
            </a:r>
            <a:r>
              <a:rPr lang="de-CH" b="0" i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Stachelrochens</a:t>
            </a:r>
            <a:r>
              <a:rPr lang="de-CH" b="0" i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de-CH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nicht aus Knochen, sondern aus Knorpeln.</a:t>
            </a:r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942FC2-A162-47B3-989B-571A62414964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1785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Kommt sowohl im Stadtgebiet als auch in der Umgebung von Sydney vor.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942FC2-A162-47B3-989B-571A62414964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3891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Die äussere Erscheinungsform der Portugiesischen Galeere ähnelt zwar stark einer </a:t>
            </a:r>
            <a:r>
              <a:rPr lang="de-CH" b="0" i="0" u="none" strike="noStrike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Qualle.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942FC2-A162-47B3-989B-571A62414964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8968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Die Tiere erreichen Körperlängen von 1 bis 10 Zentimetern.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942FC2-A162-47B3-989B-571A62414964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5508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Die Kegelschnecken sind räuberische Schnecken, die mit nur wenigen Ausnahmen in tropischen Meeren leben. 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942FC2-A162-47B3-989B-571A62414964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2747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D942FC2-A162-47B3-989B-571A62414964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6002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942FC2-A162-47B3-989B-571A62414964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1222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622"/>
            <a:r>
              <a:rPr lang="de-CH" dirty="0">
                <a:solidFill>
                  <a:srgbClr val="111111"/>
                </a:solidFill>
                <a:latin typeface="Roboto" panose="02000000000000000000" pitchFamily="2" charset="0"/>
              </a:rPr>
              <a:t>Die </a:t>
            </a:r>
            <a:r>
              <a:rPr lang="de-CH" dirty="0" err="1">
                <a:solidFill>
                  <a:srgbClr val="111111"/>
                </a:solidFill>
                <a:latin typeface="Roboto" panose="02000000000000000000" pitchFamily="2" charset="0"/>
              </a:rPr>
              <a:t>Seewespe</a:t>
            </a:r>
            <a:r>
              <a:rPr lang="de-CH" dirty="0">
                <a:solidFill>
                  <a:srgbClr val="111111"/>
                </a:solidFill>
                <a:latin typeface="Roboto" panose="02000000000000000000" pitchFamily="2" charset="0"/>
              </a:rPr>
              <a:t> ist an den pazifischen Stränden Nordaustraliens beheimatet und wird aufgrund ihres Giftes gefürchtet.</a:t>
            </a:r>
            <a:endParaRPr lang="de-DE" dirty="0">
              <a:solidFill>
                <a:srgbClr val="111111"/>
              </a:solidFill>
              <a:latin typeface="Roboto" panose="02000000000000000000" pitchFamily="2" charset="0"/>
            </a:endParaRPr>
          </a:p>
          <a:p>
            <a:endParaRPr lang="de-DE" b="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942FC2-A162-47B3-989B-571A62414964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99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Gilt als eines der giftigsten Tiere und als die giftigste Froschart. </a:t>
            </a:r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942FC2-A162-47B3-989B-571A62414964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0938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Sie ist vorwiegend im Südosten Brasiliens, stellenweise im Norden Argentiniens, in Paraguay und mittlerweile ebenso in Uruguay verbreitet. 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942FC2-A162-47B3-989B-571A62414964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5040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Sind eine weltweit verbreitete, aber nur sehr unzureichend untersuchte Ordnung der Blumentiere.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942FC2-A162-47B3-989B-571A62414964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8912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Der Inlandtaipan kann als einzige Schlange Australiens seine Farbe ändern. 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942FC2-A162-47B3-989B-571A62414964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0554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>
                <a:solidFill>
                  <a:srgbClr val="111111"/>
                </a:solidFill>
                <a:latin typeface="Roboto" panose="02000000000000000000" pitchFamily="2" charset="0"/>
              </a:rPr>
              <a:t>Die Königskobra (Ophiophagus hannah) ist eine Schlangenart aus der Familie der Giftnattern.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942FC2-A162-47B3-989B-571A62414964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9277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Er ist auch für den Menschen gefährlich, ein Stich kann für Kinder tödlich sein.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942FC2-A162-47B3-989B-571A62414964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0524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0C47B699-08C0-4851-8BAE-384C14E4E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050" y="1079500"/>
            <a:ext cx="3884962" cy="2138400"/>
          </a:xfrm>
        </p:spPr>
        <p:txBody>
          <a:bodyPr rtlCol="0" anchor="b"/>
          <a:lstStyle>
            <a:lvl1pPr algn="ctr">
              <a:defRPr/>
            </a:lvl1pPr>
          </a:lstStyle>
          <a:p>
            <a:pPr rtl="0"/>
            <a:r>
              <a:rPr lang="de-DE" noProof="0"/>
              <a:t>Mastertitelformat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84917A2-B37A-4655-9D10-50C6FD698F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6051" y="4113213"/>
            <a:ext cx="3884961" cy="1655762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 i="1"/>
            </a:lvl1pPr>
          </a:lstStyle>
          <a:p>
            <a:pPr rtl="0"/>
            <a:r>
              <a:rPr lang="de-DE" noProof="0"/>
              <a:t>Master-Untertitelformat bearbeiten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88EE5317-4FED-4CB5-85EE-6DAD46C28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438531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Bildplatzhalter 8">
            <a:extLst>
              <a:ext uri="{FF2B5EF4-FFF2-40B4-BE49-F238E27FC236}">
                <a16:creationId xmlns:a16="http://schemas.microsoft.com/office/drawing/2014/main" id="{22C5EA6D-CE5E-44F2-95E5-1E87F504AD3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1338" y="539750"/>
            <a:ext cx="6670675" cy="575945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/>
              <a:t>Zum Hinzufügen eines Fotos klicken</a:t>
            </a:r>
          </a:p>
        </p:txBody>
      </p:sp>
    </p:spTree>
    <p:extLst>
      <p:ext uri="{BB962C8B-B14F-4D97-AF65-F5344CB8AC3E}">
        <p14:creationId xmlns:p14="http://schemas.microsoft.com/office/powerpoint/2010/main" val="3124714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55FC5AD6-5EA9-4D31-BA29-EE3AABE22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75" y="531815"/>
            <a:ext cx="10026650" cy="696910"/>
          </a:xfrm>
        </p:spPr>
        <p:txBody>
          <a:bodyPr wrap="square" rtlCol="0" anchor="b" anchorCtr="0">
            <a:normAutofit/>
          </a:bodyPr>
          <a:lstStyle>
            <a:lvl1pPr algn="ctr">
              <a:defRPr/>
            </a:lvl1pPr>
          </a:lstStyle>
          <a:p>
            <a:pPr algn="ctr" rtl="0"/>
            <a:r>
              <a:rPr lang="de-DE" noProof="0"/>
              <a:t>Mastertitelformat bearbeiten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1664AFF-309D-433B-B3F0-84A98A207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19649" y="1680433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platzhalter 23">
            <a:extLst>
              <a:ext uri="{FF2B5EF4-FFF2-40B4-BE49-F238E27FC236}">
                <a16:creationId xmlns:a16="http://schemas.microsoft.com/office/drawing/2014/main" id="{11FC24B6-E967-42A6-8F96-DBB1BFE196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4793" y="2119211"/>
            <a:ext cx="4360512" cy="552450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+mn-lt"/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22" name="Textplatzhalter 25">
            <a:extLst>
              <a:ext uri="{FF2B5EF4-FFF2-40B4-BE49-F238E27FC236}">
                <a16:creationId xmlns:a16="http://schemas.microsoft.com/office/drawing/2014/main" id="{227584E0-1796-45AE-A691-1918676D9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64443" y="2671626"/>
            <a:ext cx="4360862" cy="3215781"/>
          </a:xfrm>
        </p:spPr>
        <p:txBody>
          <a:bodyPr rtlCol="0">
            <a:normAutofit/>
          </a:bodyPr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 dirty="0"/>
              <a:t>Klicken, um Text einzufügen.</a:t>
            </a:r>
          </a:p>
        </p:txBody>
      </p:sp>
      <p:sp>
        <p:nvSpPr>
          <p:cNvPr id="23" name="Textplatzhalter 23">
            <a:extLst>
              <a:ext uri="{FF2B5EF4-FFF2-40B4-BE49-F238E27FC236}">
                <a16:creationId xmlns:a16="http://schemas.microsoft.com/office/drawing/2014/main" id="{C7E3698B-A426-409C-94D0-F06ECD410B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9649" y="2119211"/>
            <a:ext cx="4360512" cy="552450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+mn-lt"/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24" name="Textplatzhalter 25">
            <a:extLst>
              <a:ext uri="{FF2B5EF4-FFF2-40B4-BE49-F238E27FC236}">
                <a16:creationId xmlns:a16="http://schemas.microsoft.com/office/drawing/2014/main" id="{D2F2C5F3-51E6-4531-9805-221591315C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59299" y="2671626"/>
            <a:ext cx="4360862" cy="3215781"/>
          </a:xfrm>
        </p:spPr>
        <p:txBody>
          <a:bodyPr rtlCol="0">
            <a:normAutofit/>
          </a:bodyPr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 dirty="0"/>
              <a:t>Klicken, um Text einzufügen.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85D87A86-18DB-4F48-991B-B96728C9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720AE1BF-81F8-4452-A62A-33F484A95320}" type="datetime1">
              <a:rPr lang="de-CH" noProof="0" smtClean="0">
                <a:solidFill>
                  <a:prstClr val="white">
                    <a:alpha val="70000"/>
                  </a:prstClr>
                </a:solidFill>
              </a:rPr>
              <a:t>28.05.2025</a:t>
            </a:fld>
            <a:endParaRPr lang="de-DE" noProof="0" dirty="0">
              <a:solidFill>
                <a:prstClr val="white">
                  <a:alpha val="70000"/>
                </a:prstClr>
              </a:solidFill>
            </a:endParaRP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E9F77D95-7E8B-48BA-B550-76A5C297F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000" b="0" i="0" u="none" strike="noStrike" kern="1200" cap="all" spc="300" normalizeH="0" noProof="0" dirty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Das sind die giftigsten Tiere der Welt</a:t>
            </a:r>
            <a:endParaRPr lang="de-DE" sz="1000" b="0" i="0" u="none" strike="noStrike" kern="1200" cap="all" spc="300" normalizeH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5510D382-212F-47D7-A76F-181F22622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07A7-8386-47DB-8578-DDEDD194E5D4}" type="slidenum">
              <a:rPr kumimoji="0" lang="de-DE" sz="1000" b="0" i="0" u="none" strike="noStrike" kern="1200" cap="all" spc="300" normalizeH="0" baseline="0" noProof="0" smtClean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00" b="0" i="0" u="none" strike="noStrike" kern="1200" cap="all" spc="300" normalizeH="0" baseline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E9465D8-1640-4D12-B086-59416AFCB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3072531" y="-2496283"/>
            <a:ext cx="6034235" cy="11610702"/>
            <a:chOff x="443748" y="446254"/>
            <a:chExt cx="3330000" cy="5760000"/>
          </a:xfrm>
        </p:grpSpPr>
        <p:sp>
          <p:nvSpPr>
            <p:cNvPr id="13" name="Rechteck 5">
              <a:extLst>
                <a:ext uri="{FF2B5EF4-FFF2-40B4-BE49-F238E27FC236}">
                  <a16:creationId xmlns:a16="http://schemas.microsoft.com/office/drawing/2014/main" id="{E7BE05B2-64AC-4F56-A098-D3A324E9D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V="1">
              <a:off x="443748" y="446254"/>
              <a:ext cx="3330000" cy="5760000"/>
            </a:xfrm>
            <a:custGeom>
              <a:avLst/>
              <a:gdLst>
                <a:gd name="connsiteX0" fmla="*/ 0 w 6660000"/>
                <a:gd name="connsiteY0" fmla="*/ 0 h 5760000"/>
                <a:gd name="connsiteX1" fmla="*/ 6660000 w 6660000"/>
                <a:gd name="connsiteY1" fmla="*/ 0 h 5760000"/>
                <a:gd name="connsiteX2" fmla="*/ 6660000 w 6660000"/>
                <a:gd name="connsiteY2" fmla="*/ 5760000 h 5760000"/>
                <a:gd name="connsiteX3" fmla="*/ 0 w 6660000"/>
                <a:gd name="connsiteY3" fmla="*/ 5760000 h 5760000"/>
                <a:gd name="connsiteX4" fmla="*/ 0 w 6660000"/>
                <a:gd name="connsiteY4" fmla="*/ 0 h 5760000"/>
                <a:gd name="connsiteX0" fmla="*/ 6660000 w 6751440"/>
                <a:gd name="connsiteY0" fmla="*/ 0 h 5760000"/>
                <a:gd name="connsiteX1" fmla="*/ 6660000 w 6751440"/>
                <a:gd name="connsiteY1" fmla="*/ 5760000 h 5760000"/>
                <a:gd name="connsiteX2" fmla="*/ 0 w 6751440"/>
                <a:gd name="connsiteY2" fmla="*/ 5760000 h 5760000"/>
                <a:gd name="connsiteX3" fmla="*/ 0 w 6751440"/>
                <a:gd name="connsiteY3" fmla="*/ 0 h 5760000"/>
                <a:gd name="connsiteX4" fmla="*/ 6751440 w 6751440"/>
                <a:gd name="connsiteY4" fmla="*/ 91440 h 5760000"/>
                <a:gd name="connsiteX0" fmla="*/ 6660000 w 6660000"/>
                <a:gd name="connsiteY0" fmla="*/ 0 h 5760000"/>
                <a:gd name="connsiteX1" fmla="*/ 6660000 w 6660000"/>
                <a:gd name="connsiteY1" fmla="*/ 5760000 h 5760000"/>
                <a:gd name="connsiteX2" fmla="*/ 0 w 6660000"/>
                <a:gd name="connsiteY2" fmla="*/ 5760000 h 5760000"/>
                <a:gd name="connsiteX3" fmla="*/ 0 w 6660000"/>
                <a:gd name="connsiteY3" fmla="*/ 0 h 5760000"/>
                <a:gd name="connsiteX4" fmla="*/ 5068690 w 6660000"/>
                <a:gd name="connsiteY4" fmla="*/ 224790 h 5760000"/>
                <a:gd name="connsiteX0" fmla="*/ 6660000 w 6660000"/>
                <a:gd name="connsiteY0" fmla="*/ 0 h 5760000"/>
                <a:gd name="connsiteX1" fmla="*/ 6660000 w 6660000"/>
                <a:gd name="connsiteY1" fmla="*/ 5760000 h 5760000"/>
                <a:gd name="connsiteX2" fmla="*/ 0 w 6660000"/>
                <a:gd name="connsiteY2" fmla="*/ 5760000 h 5760000"/>
                <a:gd name="connsiteX3" fmla="*/ 0 w 6660000"/>
                <a:gd name="connsiteY3" fmla="*/ 0 h 5760000"/>
                <a:gd name="connsiteX0" fmla="*/ 6660000 w 6660000"/>
                <a:gd name="connsiteY0" fmla="*/ 5760000 h 5760000"/>
                <a:gd name="connsiteX1" fmla="*/ 0 w 6660000"/>
                <a:gd name="connsiteY1" fmla="*/ 5760000 h 5760000"/>
                <a:gd name="connsiteX2" fmla="*/ 0 w 6660000"/>
                <a:gd name="connsiteY2" fmla="*/ 0 h 57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0000" h="5760000">
                  <a:moveTo>
                    <a:pt x="6660000" y="5760000"/>
                  </a:moveTo>
                  <a:lnTo>
                    <a:pt x="0" y="576000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15" name="Rechteck 5">
              <a:extLst>
                <a:ext uri="{FF2B5EF4-FFF2-40B4-BE49-F238E27FC236}">
                  <a16:creationId xmlns:a16="http://schemas.microsoft.com/office/drawing/2014/main" id="{CFB6CFD5-710B-4FF7-B75B-0174B9B72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 flipV="1">
              <a:off x="443748" y="6206254"/>
              <a:ext cx="3330000" cy="0"/>
            </a:xfrm>
            <a:custGeom>
              <a:avLst/>
              <a:gdLst>
                <a:gd name="connsiteX0" fmla="*/ 0 w 6660000"/>
                <a:gd name="connsiteY0" fmla="*/ 0 h 5760000"/>
                <a:gd name="connsiteX1" fmla="*/ 6660000 w 6660000"/>
                <a:gd name="connsiteY1" fmla="*/ 0 h 5760000"/>
                <a:gd name="connsiteX2" fmla="*/ 6660000 w 6660000"/>
                <a:gd name="connsiteY2" fmla="*/ 5760000 h 5760000"/>
                <a:gd name="connsiteX3" fmla="*/ 0 w 6660000"/>
                <a:gd name="connsiteY3" fmla="*/ 5760000 h 5760000"/>
                <a:gd name="connsiteX4" fmla="*/ 0 w 6660000"/>
                <a:gd name="connsiteY4" fmla="*/ 0 h 5760000"/>
                <a:gd name="connsiteX0" fmla="*/ 6660000 w 6751440"/>
                <a:gd name="connsiteY0" fmla="*/ 0 h 5760000"/>
                <a:gd name="connsiteX1" fmla="*/ 6660000 w 6751440"/>
                <a:gd name="connsiteY1" fmla="*/ 5760000 h 5760000"/>
                <a:gd name="connsiteX2" fmla="*/ 0 w 6751440"/>
                <a:gd name="connsiteY2" fmla="*/ 5760000 h 5760000"/>
                <a:gd name="connsiteX3" fmla="*/ 0 w 6751440"/>
                <a:gd name="connsiteY3" fmla="*/ 0 h 5760000"/>
                <a:gd name="connsiteX4" fmla="*/ 6751440 w 6751440"/>
                <a:gd name="connsiteY4" fmla="*/ 91440 h 5760000"/>
                <a:gd name="connsiteX0" fmla="*/ 6660000 w 6660000"/>
                <a:gd name="connsiteY0" fmla="*/ 0 h 5760000"/>
                <a:gd name="connsiteX1" fmla="*/ 6660000 w 6660000"/>
                <a:gd name="connsiteY1" fmla="*/ 5760000 h 5760000"/>
                <a:gd name="connsiteX2" fmla="*/ 0 w 6660000"/>
                <a:gd name="connsiteY2" fmla="*/ 5760000 h 5760000"/>
                <a:gd name="connsiteX3" fmla="*/ 0 w 6660000"/>
                <a:gd name="connsiteY3" fmla="*/ 0 h 5760000"/>
                <a:gd name="connsiteX4" fmla="*/ 5068690 w 6660000"/>
                <a:gd name="connsiteY4" fmla="*/ 224790 h 5760000"/>
                <a:gd name="connsiteX0" fmla="*/ 6660000 w 6660000"/>
                <a:gd name="connsiteY0" fmla="*/ 0 h 5760000"/>
                <a:gd name="connsiteX1" fmla="*/ 6660000 w 6660000"/>
                <a:gd name="connsiteY1" fmla="*/ 5760000 h 5760000"/>
                <a:gd name="connsiteX2" fmla="*/ 0 w 6660000"/>
                <a:gd name="connsiteY2" fmla="*/ 5760000 h 5760000"/>
                <a:gd name="connsiteX3" fmla="*/ 0 w 6660000"/>
                <a:gd name="connsiteY3" fmla="*/ 0 h 5760000"/>
                <a:gd name="connsiteX0" fmla="*/ 6660000 w 6660000"/>
                <a:gd name="connsiteY0" fmla="*/ 5760000 h 5760000"/>
                <a:gd name="connsiteX1" fmla="*/ 0 w 6660000"/>
                <a:gd name="connsiteY1" fmla="*/ 5760000 h 5760000"/>
                <a:gd name="connsiteX2" fmla="*/ 0 w 6660000"/>
                <a:gd name="connsiteY2" fmla="*/ 0 h 5760000"/>
                <a:gd name="connsiteX0" fmla="*/ 6660000 w 6660000"/>
                <a:gd name="connsiteY0" fmla="*/ 0 h 0"/>
                <a:gd name="connsiteX1" fmla="*/ 0 w 66600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0000">
                  <a:moveTo>
                    <a:pt x="6660000" y="0"/>
                  </a:moveTo>
                  <a:lnTo>
                    <a:pt x="0" y="0"/>
                  </a:lnTo>
                </a:path>
              </a:pathLst>
            </a:custGeom>
            <a:solidFill>
              <a:schemeClr val="tx2">
                <a:alpha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  <p:sp>
          <p:nvSpPr>
            <p:cNvPr id="17" name="Rechteck 5">
              <a:extLst>
                <a:ext uri="{FF2B5EF4-FFF2-40B4-BE49-F238E27FC236}">
                  <a16:creationId xmlns:a16="http://schemas.microsoft.com/office/drawing/2014/main" id="{66A28EB2-7446-4114-8BD6-4CB90B849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 flipV="1">
              <a:off x="3773748" y="446254"/>
              <a:ext cx="0" cy="5760000"/>
            </a:xfrm>
            <a:custGeom>
              <a:avLst/>
              <a:gdLst>
                <a:gd name="connsiteX0" fmla="*/ 0 w 6660000"/>
                <a:gd name="connsiteY0" fmla="*/ 0 h 5760000"/>
                <a:gd name="connsiteX1" fmla="*/ 6660000 w 6660000"/>
                <a:gd name="connsiteY1" fmla="*/ 0 h 5760000"/>
                <a:gd name="connsiteX2" fmla="*/ 6660000 w 6660000"/>
                <a:gd name="connsiteY2" fmla="*/ 5760000 h 5760000"/>
                <a:gd name="connsiteX3" fmla="*/ 0 w 6660000"/>
                <a:gd name="connsiteY3" fmla="*/ 5760000 h 5760000"/>
                <a:gd name="connsiteX4" fmla="*/ 0 w 6660000"/>
                <a:gd name="connsiteY4" fmla="*/ 0 h 5760000"/>
                <a:gd name="connsiteX0" fmla="*/ 6660000 w 6751440"/>
                <a:gd name="connsiteY0" fmla="*/ 0 h 5760000"/>
                <a:gd name="connsiteX1" fmla="*/ 6660000 w 6751440"/>
                <a:gd name="connsiteY1" fmla="*/ 5760000 h 5760000"/>
                <a:gd name="connsiteX2" fmla="*/ 0 w 6751440"/>
                <a:gd name="connsiteY2" fmla="*/ 5760000 h 5760000"/>
                <a:gd name="connsiteX3" fmla="*/ 0 w 6751440"/>
                <a:gd name="connsiteY3" fmla="*/ 0 h 5760000"/>
                <a:gd name="connsiteX4" fmla="*/ 6751440 w 6751440"/>
                <a:gd name="connsiteY4" fmla="*/ 91440 h 5760000"/>
                <a:gd name="connsiteX0" fmla="*/ 6660000 w 6660000"/>
                <a:gd name="connsiteY0" fmla="*/ 0 h 5760000"/>
                <a:gd name="connsiteX1" fmla="*/ 6660000 w 6660000"/>
                <a:gd name="connsiteY1" fmla="*/ 5760000 h 5760000"/>
                <a:gd name="connsiteX2" fmla="*/ 0 w 6660000"/>
                <a:gd name="connsiteY2" fmla="*/ 5760000 h 5760000"/>
                <a:gd name="connsiteX3" fmla="*/ 0 w 6660000"/>
                <a:gd name="connsiteY3" fmla="*/ 0 h 5760000"/>
                <a:gd name="connsiteX4" fmla="*/ 5068690 w 6660000"/>
                <a:gd name="connsiteY4" fmla="*/ 224790 h 5760000"/>
                <a:gd name="connsiteX0" fmla="*/ 6660000 w 6660000"/>
                <a:gd name="connsiteY0" fmla="*/ 0 h 5760000"/>
                <a:gd name="connsiteX1" fmla="*/ 6660000 w 6660000"/>
                <a:gd name="connsiteY1" fmla="*/ 5760000 h 5760000"/>
                <a:gd name="connsiteX2" fmla="*/ 0 w 6660000"/>
                <a:gd name="connsiteY2" fmla="*/ 5760000 h 5760000"/>
                <a:gd name="connsiteX3" fmla="*/ 0 w 6660000"/>
                <a:gd name="connsiteY3" fmla="*/ 0 h 5760000"/>
                <a:gd name="connsiteX0" fmla="*/ 6660000 w 6660000"/>
                <a:gd name="connsiteY0" fmla="*/ 5760000 h 5760000"/>
                <a:gd name="connsiteX1" fmla="*/ 0 w 6660000"/>
                <a:gd name="connsiteY1" fmla="*/ 5760000 h 5760000"/>
                <a:gd name="connsiteX2" fmla="*/ 0 w 6660000"/>
                <a:gd name="connsiteY2" fmla="*/ 0 h 5760000"/>
                <a:gd name="connsiteX0" fmla="*/ 0 w 0"/>
                <a:gd name="connsiteY0" fmla="*/ 5760000 h 5760000"/>
                <a:gd name="connsiteX1" fmla="*/ 0 w 0"/>
                <a:gd name="connsiteY1" fmla="*/ 0 h 57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760000">
                  <a:moveTo>
                    <a:pt x="0" y="5760000"/>
                  </a:moveTo>
                  <a:lnTo>
                    <a:pt x="0" y="0"/>
                  </a:lnTo>
                </a:path>
              </a:pathLst>
            </a:custGeom>
            <a:solidFill>
              <a:schemeClr val="tx2">
                <a:alpha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5068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2DA6CE13-49E5-47C2-B720-1F236BBB5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75" y="531815"/>
            <a:ext cx="10026650" cy="696910"/>
          </a:xfrm>
        </p:spPr>
        <p:txBody>
          <a:bodyPr wrap="square" rtlCol="0" anchor="b" anchorCtr="0">
            <a:normAutofit/>
          </a:bodyPr>
          <a:lstStyle>
            <a:lvl1pPr algn="ctr">
              <a:defRPr/>
            </a:lvl1pPr>
          </a:lstStyle>
          <a:p>
            <a:pPr algn="ctr" rtl="0"/>
            <a:r>
              <a:rPr lang="de-DE" noProof="0"/>
              <a:t>Mastertitelformat bearbeiten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CBA75683-8D5A-4D7B-AA95-90826766F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19649" y="1680433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platzhalter 23">
            <a:extLst>
              <a:ext uri="{FF2B5EF4-FFF2-40B4-BE49-F238E27FC236}">
                <a16:creationId xmlns:a16="http://schemas.microsoft.com/office/drawing/2014/main" id="{0014AA73-5311-4055-A626-89D8E23FF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1992" y="2112353"/>
            <a:ext cx="3303394" cy="552450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929F4BD4-95C1-49C1-8ADF-A14CD56758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641" y="2664768"/>
            <a:ext cx="3303659" cy="3215781"/>
          </a:xfrm>
        </p:spPr>
        <p:txBody>
          <a:bodyPr rtlCol="0">
            <a:normAutofit/>
          </a:bodyPr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 dirty="0"/>
              <a:t>Klicken, um Text einzufügen.</a:t>
            </a:r>
          </a:p>
        </p:txBody>
      </p:sp>
      <p:sp>
        <p:nvSpPr>
          <p:cNvPr id="48" name="Textplatzhalter 23">
            <a:extLst>
              <a:ext uri="{FF2B5EF4-FFF2-40B4-BE49-F238E27FC236}">
                <a16:creationId xmlns:a16="http://schemas.microsoft.com/office/drawing/2014/main" id="{92C6830C-1F44-4F12-B457-A08A9A6E53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53829" y="2112353"/>
            <a:ext cx="3303394" cy="552450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31" name="Textplatzhalter 25">
            <a:extLst>
              <a:ext uri="{FF2B5EF4-FFF2-40B4-BE49-F238E27FC236}">
                <a16:creationId xmlns:a16="http://schemas.microsoft.com/office/drawing/2014/main" id="{631066C0-5869-41D5-A6B8-519CA72AC0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53478" y="2664768"/>
            <a:ext cx="3303659" cy="3215781"/>
          </a:xfrm>
        </p:spPr>
        <p:txBody>
          <a:bodyPr rtlCol="0">
            <a:normAutofit/>
          </a:bodyPr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 dirty="0"/>
              <a:t>Klicken, um Text einzufügen.</a:t>
            </a:r>
          </a:p>
        </p:txBody>
      </p:sp>
      <p:sp>
        <p:nvSpPr>
          <p:cNvPr id="49" name="Textplatzhalter 23">
            <a:extLst>
              <a:ext uri="{FF2B5EF4-FFF2-40B4-BE49-F238E27FC236}">
                <a16:creationId xmlns:a16="http://schemas.microsoft.com/office/drawing/2014/main" id="{A05C520D-F031-4A59-B3AB-15CD169C1B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05931" y="2112353"/>
            <a:ext cx="3303394" cy="552450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33" name="Textplatzhalter 25">
            <a:extLst>
              <a:ext uri="{FF2B5EF4-FFF2-40B4-BE49-F238E27FC236}">
                <a16:creationId xmlns:a16="http://schemas.microsoft.com/office/drawing/2014/main" id="{918F424D-F90F-4352-B45D-8E23B4BA14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05666" y="2651053"/>
            <a:ext cx="3303659" cy="3215781"/>
          </a:xfrm>
        </p:spPr>
        <p:txBody>
          <a:bodyPr rtlCol="0">
            <a:normAutofit/>
          </a:bodyPr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Klicken, um Text einzufügen.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6CF1492E-55F0-4EDA-9C49-A4A834F401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1424B864-8F8D-41B3-9F87-943869E9282F}" type="datetime1">
              <a:rPr lang="de-CH" noProof="0" smtClean="0">
                <a:solidFill>
                  <a:prstClr val="white">
                    <a:alpha val="70000"/>
                  </a:prstClr>
                </a:solidFill>
              </a:rPr>
              <a:t>28.05.2025</a:t>
            </a:fld>
            <a:endParaRPr lang="de-DE" noProof="0" dirty="0">
              <a:solidFill>
                <a:prstClr val="white">
                  <a:alpha val="70000"/>
                </a:prstClr>
              </a:solidFill>
            </a:endParaRP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928D135F-F70E-4CF5-8CAB-4B58BA02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000" b="0" i="0" u="none" strike="noStrike" kern="1200" cap="all" spc="300" normalizeH="0" noProof="0" dirty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Das sind die giftigsten Tiere der Welt</a:t>
            </a:r>
            <a:endParaRPr lang="de-DE" sz="1000" b="0" i="0" u="none" strike="noStrike" kern="1200" cap="all" spc="300" normalizeH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B0B1F2E7-88D6-4A13-81A3-A31E4E8D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07A7-8386-47DB-8578-DDEDD194E5D4}" type="slidenum">
              <a:rPr kumimoji="0" lang="de-DE" sz="1000" b="0" i="0" u="none" strike="noStrike" kern="1200" cap="all" spc="300" normalizeH="0" baseline="0" noProof="0" smtClean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00" b="0" i="0" u="none" strike="noStrike" kern="1200" cap="all" spc="300" normalizeH="0" baseline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4A548AA1-D42E-4FED-9B69-F476E2648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3072531" y="-2496283"/>
            <a:ext cx="6034235" cy="11610702"/>
            <a:chOff x="443748" y="446254"/>
            <a:chExt cx="3330000" cy="5760000"/>
          </a:xfrm>
        </p:grpSpPr>
        <p:sp>
          <p:nvSpPr>
            <p:cNvPr id="51" name="Rechteck 5">
              <a:extLst>
                <a:ext uri="{FF2B5EF4-FFF2-40B4-BE49-F238E27FC236}">
                  <a16:creationId xmlns:a16="http://schemas.microsoft.com/office/drawing/2014/main" id="{8C03BD57-8867-4998-B3F3-82125EA37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V="1">
              <a:off x="443748" y="446254"/>
              <a:ext cx="3330000" cy="5760000"/>
            </a:xfrm>
            <a:custGeom>
              <a:avLst/>
              <a:gdLst>
                <a:gd name="connsiteX0" fmla="*/ 0 w 6660000"/>
                <a:gd name="connsiteY0" fmla="*/ 0 h 5760000"/>
                <a:gd name="connsiteX1" fmla="*/ 6660000 w 6660000"/>
                <a:gd name="connsiteY1" fmla="*/ 0 h 5760000"/>
                <a:gd name="connsiteX2" fmla="*/ 6660000 w 6660000"/>
                <a:gd name="connsiteY2" fmla="*/ 5760000 h 5760000"/>
                <a:gd name="connsiteX3" fmla="*/ 0 w 6660000"/>
                <a:gd name="connsiteY3" fmla="*/ 5760000 h 5760000"/>
                <a:gd name="connsiteX4" fmla="*/ 0 w 6660000"/>
                <a:gd name="connsiteY4" fmla="*/ 0 h 5760000"/>
                <a:gd name="connsiteX0" fmla="*/ 6660000 w 6751440"/>
                <a:gd name="connsiteY0" fmla="*/ 0 h 5760000"/>
                <a:gd name="connsiteX1" fmla="*/ 6660000 w 6751440"/>
                <a:gd name="connsiteY1" fmla="*/ 5760000 h 5760000"/>
                <a:gd name="connsiteX2" fmla="*/ 0 w 6751440"/>
                <a:gd name="connsiteY2" fmla="*/ 5760000 h 5760000"/>
                <a:gd name="connsiteX3" fmla="*/ 0 w 6751440"/>
                <a:gd name="connsiteY3" fmla="*/ 0 h 5760000"/>
                <a:gd name="connsiteX4" fmla="*/ 6751440 w 6751440"/>
                <a:gd name="connsiteY4" fmla="*/ 91440 h 5760000"/>
                <a:gd name="connsiteX0" fmla="*/ 6660000 w 6660000"/>
                <a:gd name="connsiteY0" fmla="*/ 0 h 5760000"/>
                <a:gd name="connsiteX1" fmla="*/ 6660000 w 6660000"/>
                <a:gd name="connsiteY1" fmla="*/ 5760000 h 5760000"/>
                <a:gd name="connsiteX2" fmla="*/ 0 w 6660000"/>
                <a:gd name="connsiteY2" fmla="*/ 5760000 h 5760000"/>
                <a:gd name="connsiteX3" fmla="*/ 0 w 6660000"/>
                <a:gd name="connsiteY3" fmla="*/ 0 h 5760000"/>
                <a:gd name="connsiteX4" fmla="*/ 5068690 w 6660000"/>
                <a:gd name="connsiteY4" fmla="*/ 224790 h 5760000"/>
                <a:gd name="connsiteX0" fmla="*/ 6660000 w 6660000"/>
                <a:gd name="connsiteY0" fmla="*/ 0 h 5760000"/>
                <a:gd name="connsiteX1" fmla="*/ 6660000 w 6660000"/>
                <a:gd name="connsiteY1" fmla="*/ 5760000 h 5760000"/>
                <a:gd name="connsiteX2" fmla="*/ 0 w 6660000"/>
                <a:gd name="connsiteY2" fmla="*/ 5760000 h 5760000"/>
                <a:gd name="connsiteX3" fmla="*/ 0 w 6660000"/>
                <a:gd name="connsiteY3" fmla="*/ 0 h 5760000"/>
                <a:gd name="connsiteX0" fmla="*/ 6660000 w 6660000"/>
                <a:gd name="connsiteY0" fmla="*/ 5760000 h 5760000"/>
                <a:gd name="connsiteX1" fmla="*/ 0 w 6660000"/>
                <a:gd name="connsiteY1" fmla="*/ 5760000 h 5760000"/>
                <a:gd name="connsiteX2" fmla="*/ 0 w 6660000"/>
                <a:gd name="connsiteY2" fmla="*/ 0 h 57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0000" h="5760000">
                  <a:moveTo>
                    <a:pt x="6660000" y="5760000"/>
                  </a:moveTo>
                  <a:lnTo>
                    <a:pt x="0" y="576000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52" name="Rechteck 5">
              <a:extLst>
                <a:ext uri="{FF2B5EF4-FFF2-40B4-BE49-F238E27FC236}">
                  <a16:creationId xmlns:a16="http://schemas.microsoft.com/office/drawing/2014/main" id="{AF4847DD-9F53-4840-86F2-4ADCD66C1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 flipV="1">
              <a:off x="443748" y="6206254"/>
              <a:ext cx="3330000" cy="0"/>
            </a:xfrm>
            <a:custGeom>
              <a:avLst/>
              <a:gdLst>
                <a:gd name="connsiteX0" fmla="*/ 0 w 6660000"/>
                <a:gd name="connsiteY0" fmla="*/ 0 h 5760000"/>
                <a:gd name="connsiteX1" fmla="*/ 6660000 w 6660000"/>
                <a:gd name="connsiteY1" fmla="*/ 0 h 5760000"/>
                <a:gd name="connsiteX2" fmla="*/ 6660000 w 6660000"/>
                <a:gd name="connsiteY2" fmla="*/ 5760000 h 5760000"/>
                <a:gd name="connsiteX3" fmla="*/ 0 w 6660000"/>
                <a:gd name="connsiteY3" fmla="*/ 5760000 h 5760000"/>
                <a:gd name="connsiteX4" fmla="*/ 0 w 6660000"/>
                <a:gd name="connsiteY4" fmla="*/ 0 h 5760000"/>
                <a:gd name="connsiteX0" fmla="*/ 6660000 w 6751440"/>
                <a:gd name="connsiteY0" fmla="*/ 0 h 5760000"/>
                <a:gd name="connsiteX1" fmla="*/ 6660000 w 6751440"/>
                <a:gd name="connsiteY1" fmla="*/ 5760000 h 5760000"/>
                <a:gd name="connsiteX2" fmla="*/ 0 w 6751440"/>
                <a:gd name="connsiteY2" fmla="*/ 5760000 h 5760000"/>
                <a:gd name="connsiteX3" fmla="*/ 0 w 6751440"/>
                <a:gd name="connsiteY3" fmla="*/ 0 h 5760000"/>
                <a:gd name="connsiteX4" fmla="*/ 6751440 w 6751440"/>
                <a:gd name="connsiteY4" fmla="*/ 91440 h 5760000"/>
                <a:gd name="connsiteX0" fmla="*/ 6660000 w 6660000"/>
                <a:gd name="connsiteY0" fmla="*/ 0 h 5760000"/>
                <a:gd name="connsiteX1" fmla="*/ 6660000 w 6660000"/>
                <a:gd name="connsiteY1" fmla="*/ 5760000 h 5760000"/>
                <a:gd name="connsiteX2" fmla="*/ 0 w 6660000"/>
                <a:gd name="connsiteY2" fmla="*/ 5760000 h 5760000"/>
                <a:gd name="connsiteX3" fmla="*/ 0 w 6660000"/>
                <a:gd name="connsiteY3" fmla="*/ 0 h 5760000"/>
                <a:gd name="connsiteX4" fmla="*/ 5068690 w 6660000"/>
                <a:gd name="connsiteY4" fmla="*/ 224790 h 5760000"/>
                <a:gd name="connsiteX0" fmla="*/ 6660000 w 6660000"/>
                <a:gd name="connsiteY0" fmla="*/ 0 h 5760000"/>
                <a:gd name="connsiteX1" fmla="*/ 6660000 w 6660000"/>
                <a:gd name="connsiteY1" fmla="*/ 5760000 h 5760000"/>
                <a:gd name="connsiteX2" fmla="*/ 0 w 6660000"/>
                <a:gd name="connsiteY2" fmla="*/ 5760000 h 5760000"/>
                <a:gd name="connsiteX3" fmla="*/ 0 w 6660000"/>
                <a:gd name="connsiteY3" fmla="*/ 0 h 5760000"/>
                <a:gd name="connsiteX0" fmla="*/ 6660000 w 6660000"/>
                <a:gd name="connsiteY0" fmla="*/ 5760000 h 5760000"/>
                <a:gd name="connsiteX1" fmla="*/ 0 w 6660000"/>
                <a:gd name="connsiteY1" fmla="*/ 5760000 h 5760000"/>
                <a:gd name="connsiteX2" fmla="*/ 0 w 6660000"/>
                <a:gd name="connsiteY2" fmla="*/ 0 h 5760000"/>
                <a:gd name="connsiteX0" fmla="*/ 6660000 w 6660000"/>
                <a:gd name="connsiteY0" fmla="*/ 0 h 0"/>
                <a:gd name="connsiteX1" fmla="*/ 0 w 66600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0000">
                  <a:moveTo>
                    <a:pt x="6660000" y="0"/>
                  </a:moveTo>
                  <a:lnTo>
                    <a:pt x="0" y="0"/>
                  </a:lnTo>
                </a:path>
              </a:pathLst>
            </a:custGeom>
            <a:solidFill>
              <a:schemeClr val="tx2">
                <a:alpha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  <p:sp>
          <p:nvSpPr>
            <p:cNvPr id="53" name="Rechteck 5">
              <a:extLst>
                <a:ext uri="{FF2B5EF4-FFF2-40B4-BE49-F238E27FC236}">
                  <a16:creationId xmlns:a16="http://schemas.microsoft.com/office/drawing/2014/main" id="{881FA255-D3EB-4D06-BDCA-3627242D6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 flipV="1">
              <a:off x="3773748" y="446254"/>
              <a:ext cx="0" cy="5760000"/>
            </a:xfrm>
            <a:custGeom>
              <a:avLst/>
              <a:gdLst>
                <a:gd name="connsiteX0" fmla="*/ 0 w 6660000"/>
                <a:gd name="connsiteY0" fmla="*/ 0 h 5760000"/>
                <a:gd name="connsiteX1" fmla="*/ 6660000 w 6660000"/>
                <a:gd name="connsiteY1" fmla="*/ 0 h 5760000"/>
                <a:gd name="connsiteX2" fmla="*/ 6660000 w 6660000"/>
                <a:gd name="connsiteY2" fmla="*/ 5760000 h 5760000"/>
                <a:gd name="connsiteX3" fmla="*/ 0 w 6660000"/>
                <a:gd name="connsiteY3" fmla="*/ 5760000 h 5760000"/>
                <a:gd name="connsiteX4" fmla="*/ 0 w 6660000"/>
                <a:gd name="connsiteY4" fmla="*/ 0 h 5760000"/>
                <a:gd name="connsiteX0" fmla="*/ 6660000 w 6751440"/>
                <a:gd name="connsiteY0" fmla="*/ 0 h 5760000"/>
                <a:gd name="connsiteX1" fmla="*/ 6660000 w 6751440"/>
                <a:gd name="connsiteY1" fmla="*/ 5760000 h 5760000"/>
                <a:gd name="connsiteX2" fmla="*/ 0 w 6751440"/>
                <a:gd name="connsiteY2" fmla="*/ 5760000 h 5760000"/>
                <a:gd name="connsiteX3" fmla="*/ 0 w 6751440"/>
                <a:gd name="connsiteY3" fmla="*/ 0 h 5760000"/>
                <a:gd name="connsiteX4" fmla="*/ 6751440 w 6751440"/>
                <a:gd name="connsiteY4" fmla="*/ 91440 h 5760000"/>
                <a:gd name="connsiteX0" fmla="*/ 6660000 w 6660000"/>
                <a:gd name="connsiteY0" fmla="*/ 0 h 5760000"/>
                <a:gd name="connsiteX1" fmla="*/ 6660000 w 6660000"/>
                <a:gd name="connsiteY1" fmla="*/ 5760000 h 5760000"/>
                <a:gd name="connsiteX2" fmla="*/ 0 w 6660000"/>
                <a:gd name="connsiteY2" fmla="*/ 5760000 h 5760000"/>
                <a:gd name="connsiteX3" fmla="*/ 0 w 6660000"/>
                <a:gd name="connsiteY3" fmla="*/ 0 h 5760000"/>
                <a:gd name="connsiteX4" fmla="*/ 5068690 w 6660000"/>
                <a:gd name="connsiteY4" fmla="*/ 224790 h 5760000"/>
                <a:gd name="connsiteX0" fmla="*/ 6660000 w 6660000"/>
                <a:gd name="connsiteY0" fmla="*/ 0 h 5760000"/>
                <a:gd name="connsiteX1" fmla="*/ 6660000 w 6660000"/>
                <a:gd name="connsiteY1" fmla="*/ 5760000 h 5760000"/>
                <a:gd name="connsiteX2" fmla="*/ 0 w 6660000"/>
                <a:gd name="connsiteY2" fmla="*/ 5760000 h 5760000"/>
                <a:gd name="connsiteX3" fmla="*/ 0 w 6660000"/>
                <a:gd name="connsiteY3" fmla="*/ 0 h 5760000"/>
                <a:gd name="connsiteX0" fmla="*/ 6660000 w 6660000"/>
                <a:gd name="connsiteY0" fmla="*/ 5760000 h 5760000"/>
                <a:gd name="connsiteX1" fmla="*/ 0 w 6660000"/>
                <a:gd name="connsiteY1" fmla="*/ 5760000 h 5760000"/>
                <a:gd name="connsiteX2" fmla="*/ 0 w 6660000"/>
                <a:gd name="connsiteY2" fmla="*/ 0 h 5760000"/>
                <a:gd name="connsiteX0" fmla="*/ 0 w 0"/>
                <a:gd name="connsiteY0" fmla="*/ 5760000 h 5760000"/>
                <a:gd name="connsiteX1" fmla="*/ 0 w 0"/>
                <a:gd name="connsiteY1" fmla="*/ 0 h 57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760000">
                  <a:moveTo>
                    <a:pt x="0" y="5760000"/>
                  </a:moveTo>
                  <a:lnTo>
                    <a:pt x="0" y="0"/>
                  </a:lnTo>
                </a:path>
              </a:pathLst>
            </a:custGeom>
            <a:solidFill>
              <a:schemeClr val="tx2">
                <a:alpha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7604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3036F7FC-6006-4472-BC70-30C283AB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3345950" cy="2303213"/>
          </a:xfrm>
        </p:spPr>
        <p:txBody>
          <a:bodyPr rtlCol="0" anchor="ctr" anchorCtr="0"/>
          <a:lstStyle>
            <a:lvl1pPr algn="ctr">
              <a:defRPr/>
            </a:lvl1pPr>
          </a:lstStyle>
          <a:p>
            <a:pPr algn="ctr" rtl="0"/>
            <a:r>
              <a:rPr lang="de-DE" noProof="0"/>
              <a:t>Mastertitelformat bearbeiten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265A73B-104E-43C7-BBEC-C2B3D52E1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4714750" y="1691606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FE0F1ED-567A-464B-A7AB-53B58F510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3552" y="540000"/>
            <a:ext cx="6107460" cy="2303213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/>
            </a:lvl1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6745F42-F11E-4295-BA16-71120E66B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3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3" name="Bildplatzhalter 18">
            <a:extLst>
              <a:ext uri="{FF2B5EF4-FFF2-40B4-BE49-F238E27FC236}">
                <a16:creationId xmlns:a16="http://schemas.microsoft.com/office/drawing/2014/main" id="{49B51FEE-9706-46CF-8CEF-5E1F009FFF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1338" y="4011613"/>
            <a:ext cx="2578100" cy="2303462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/>
              <a:t>Zum Hinzufügen eines Fotos klicken</a:t>
            </a:r>
          </a:p>
        </p:txBody>
      </p:sp>
      <p:sp>
        <p:nvSpPr>
          <p:cNvPr id="24" name="Bildplatzhalter 18">
            <a:extLst>
              <a:ext uri="{FF2B5EF4-FFF2-40B4-BE49-F238E27FC236}">
                <a16:creationId xmlns:a16="http://schemas.microsoft.com/office/drawing/2014/main" id="{C2EE5695-74F8-4071-8805-A537486F22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4863" y="4011331"/>
            <a:ext cx="2578100" cy="2303462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/>
              <a:t>Zum Hinzufügen eines Fotos klicken</a:t>
            </a:r>
          </a:p>
        </p:txBody>
      </p:sp>
      <p:sp>
        <p:nvSpPr>
          <p:cNvPr id="25" name="Bildplatzhalter 18">
            <a:extLst>
              <a:ext uri="{FF2B5EF4-FFF2-40B4-BE49-F238E27FC236}">
                <a16:creationId xmlns:a16="http://schemas.microsoft.com/office/drawing/2014/main" id="{426DBDB7-E494-4BDA-BD74-10D41918C0A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8887" y="4011331"/>
            <a:ext cx="2578100" cy="2303462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/>
              <a:t>Zum Hinzufügen eines Fotos klicken</a:t>
            </a:r>
          </a:p>
        </p:txBody>
      </p:sp>
      <p:sp>
        <p:nvSpPr>
          <p:cNvPr id="26" name="Bildplatzhalter 18">
            <a:extLst>
              <a:ext uri="{FF2B5EF4-FFF2-40B4-BE49-F238E27FC236}">
                <a16:creationId xmlns:a16="http://schemas.microsoft.com/office/drawing/2014/main" id="{110C3059-EF0D-4175-A421-E59E738E9AA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72912" y="4011331"/>
            <a:ext cx="2578100" cy="2303462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/>
              <a:t>Zum Hinzufügen eines Fotos klicken</a:t>
            </a:r>
          </a:p>
        </p:txBody>
      </p: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F23808ED-A697-419E-B2B9-925BC8046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28EADAE3-35E4-4363-A6EC-9F8E8A618DCD}" type="datetime1">
              <a:rPr lang="de-CH" noProof="0" smtClean="0">
                <a:solidFill>
                  <a:prstClr val="white">
                    <a:alpha val="70000"/>
                  </a:prstClr>
                </a:solidFill>
              </a:rPr>
              <a:t>28.05.2025</a:t>
            </a:fld>
            <a:endParaRPr lang="de-DE" noProof="0" dirty="0">
              <a:solidFill>
                <a:prstClr val="white">
                  <a:alpha val="70000"/>
                </a:prstClr>
              </a:solidFill>
            </a:endParaRPr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82CBC00E-8DBE-41F7-B5EC-A273F7184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000" b="0" i="0" u="none" strike="noStrike" kern="1200" cap="all" spc="300" normalizeH="0" noProof="0" dirty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Das sind die giftigsten Tiere der Welt</a:t>
            </a:r>
            <a:endParaRPr lang="de-DE" sz="1000" b="0" i="0" u="none" strike="noStrike" kern="1200" cap="all" spc="300" normalizeH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EC8BA04E-DB40-4D07-9B73-37122A90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07A7-8386-47DB-8578-DDEDD194E5D4}" type="slidenum">
              <a:rPr kumimoji="0" lang="de-DE" sz="1000" b="0" i="0" u="none" strike="noStrike" kern="1200" cap="all" spc="300" normalizeH="0" baseline="0" noProof="0" smtClean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00" b="0" i="0" u="none" strike="noStrike" kern="1200" cap="all" spc="300" normalizeH="0" baseline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74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6EF848A-75B5-49A0-A26E-E3931F22D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0326" y="1089025"/>
            <a:ext cx="4451349" cy="1532951"/>
          </a:xfrm>
        </p:spPr>
        <p:txBody>
          <a:bodyPr rtlCol="0" anchor="b"/>
          <a:lstStyle>
            <a:lvl1pPr algn="ctr">
              <a:defRPr/>
            </a:lvl1pPr>
          </a:lstStyle>
          <a:p>
            <a:pPr rtl="0"/>
            <a:r>
              <a:rPr lang="de-DE" noProof="0"/>
              <a:t>Mastertitelformat bearbeiten</a:t>
            </a:r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0D20A319-635D-423F-BBAC-55CDC17856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0326" y="4248000"/>
            <a:ext cx="4451349" cy="1520975"/>
          </a:xfrm>
        </p:spPr>
        <p:txBody>
          <a:bodyPr rtlCol="0"/>
          <a:lstStyle>
            <a:lvl1pPr marL="0" indent="0" algn="ctr">
              <a:buNone/>
              <a:defRPr i="1"/>
            </a:lvl1pPr>
          </a:lstStyle>
          <a:p>
            <a:pPr rtl="0"/>
            <a:r>
              <a:rPr lang="de-DE" noProof="0"/>
              <a:t>Master-Untertitelformat bearbeiten</a:t>
            </a:r>
          </a:p>
        </p:txBody>
      </p:sp>
      <p:sp>
        <p:nvSpPr>
          <p:cNvPr id="31" name="Bildplatzhalter 28">
            <a:extLst>
              <a:ext uri="{FF2B5EF4-FFF2-40B4-BE49-F238E27FC236}">
                <a16:creationId xmlns:a16="http://schemas.microsoft.com/office/drawing/2014/main" id="{2A95A91B-7863-4D63-9D9B-EB1E440C1D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9750" y="539750"/>
            <a:ext cx="2768600" cy="57785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/>
              <a:t>Zum Hinzufügen eines Fotos klicken</a:t>
            </a:r>
          </a:p>
        </p:txBody>
      </p:sp>
      <p:sp>
        <p:nvSpPr>
          <p:cNvPr id="32" name="Bildplatzhalter 28">
            <a:extLst>
              <a:ext uri="{FF2B5EF4-FFF2-40B4-BE49-F238E27FC236}">
                <a16:creationId xmlns:a16="http://schemas.microsoft.com/office/drawing/2014/main" id="{AC55B2B7-A24A-4F78-B673-918F440A12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83400" y="540000"/>
            <a:ext cx="2768600" cy="57785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/>
              <a:t>Zum Hinzufügen eines Fotos klicken</a:t>
            </a:r>
          </a:p>
        </p:txBody>
      </p:sp>
      <p:sp>
        <p:nvSpPr>
          <p:cNvPr id="25" name="Datumsplatzhalter 3">
            <a:extLst>
              <a:ext uri="{FF2B5EF4-FFF2-40B4-BE49-F238E27FC236}">
                <a16:creationId xmlns:a16="http://schemas.microsoft.com/office/drawing/2014/main" id="{F2472D78-AA98-4F36-B6D6-73FDDFEDE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9389A6FE-C250-41CF-BA6B-F9170B5C0291}" type="datetime1">
              <a:rPr lang="de-CH" noProof="0" smtClean="0">
                <a:solidFill>
                  <a:prstClr val="white">
                    <a:alpha val="70000"/>
                  </a:prstClr>
                </a:solidFill>
              </a:rPr>
              <a:t>28.05.2025</a:t>
            </a:fld>
            <a:endParaRPr lang="de-DE" noProof="0" dirty="0">
              <a:solidFill>
                <a:prstClr val="white">
                  <a:alpha val="70000"/>
                </a:prstClr>
              </a:solidFill>
            </a:endParaRPr>
          </a:p>
        </p:txBody>
      </p:sp>
      <p:sp>
        <p:nvSpPr>
          <p:cNvPr id="26" name="Fußzeilenplatzhalter 4">
            <a:extLst>
              <a:ext uri="{FF2B5EF4-FFF2-40B4-BE49-F238E27FC236}">
                <a16:creationId xmlns:a16="http://schemas.microsoft.com/office/drawing/2014/main" id="{389A6CF9-7AEC-41F9-B68D-D7919EE08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000" b="0" i="0" u="none" strike="noStrike" kern="1200" cap="all" spc="300" normalizeH="0" noProof="0" dirty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Das sind die giftigsten Tiere der Welt</a:t>
            </a:r>
            <a:endParaRPr lang="de-DE" sz="1000" b="0" i="0" u="none" strike="noStrike" kern="1200" cap="all" spc="300" normalizeH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7" name="Foliennummernplatzhalter 5">
            <a:extLst>
              <a:ext uri="{FF2B5EF4-FFF2-40B4-BE49-F238E27FC236}">
                <a16:creationId xmlns:a16="http://schemas.microsoft.com/office/drawing/2014/main" id="{D01CF4E0-7641-49C6-B4CE-27534439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07A7-8386-47DB-8578-DDEDD194E5D4}" type="slidenum">
              <a:rPr kumimoji="0" lang="de-DE" sz="1000" b="0" i="0" u="none" strike="noStrike" kern="1200" cap="all" spc="300" normalizeH="0" baseline="0" noProof="0" smtClean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00" b="0" i="0" u="none" strike="noStrike" kern="1200" cap="all" spc="300" normalizeH="0" baseline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1AFB269-EE5A-41D3-BCD6-D9F59CE69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54952" y="3043393"/>
            <a:ext cx="1481845" cy="787628"/>
            <a:chOff x="4987925" y="2840038"/>
            <a:chExt cx="2216150" cy="1177924"/>
          </a:xfrm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45469245-EBD6-4BF4-B555-140F59F51604}"/>
                </a:ext>
              </a:extLst>
            </p:cNvPr>
            <p:cNvSpPr/>
            <p:nvPr/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469BCC58-7D38-43ED-B78C-2D780660AA2B}"/>
                </a:ext>
              </a:extLst>
            </p:cNvPr>
            <p:cNvSpPr/>
            <p:nvPr/>
          </p:nvSpPr>
          <p:spPr>
            <a:xfrm>
              <a:off x="5750208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0A8F2EBB-150B-4044-A215-E7B7EAD7429A}"/>
                </a:ext>
              </a:extLst>
            </p:cNvPr>
            <p:cNvSpPr/>
            <p:nvPr/>
          </p:nvSpPr>
          <p:spPr>
            <a:xfrm flipH="1">
              <a:off x="5469335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E3CC0AD8-7413-4C81-9A62-702945CC3BE8}"/>
                </a:ext>
              </a:extLst>
            </p:cNvPr>
            <p:cNvGrpSpPr/>
            <p:nvPr/>
          </p:nvGrpSpPr>
          <p:grpSpPr>
            <a:xfrm>
              <a:off x="5614944" y="3117662"/>
              <a:ext cx="1009280" cy="464739"/>
              <a:chOff x="4432859" y="3200647"/>
              <a:chExt cx="1009280" cy="464739"/>
            </a:xfrm>
          </p:grpSpPr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2502799B-0C00-4D54-A631-1E79EAA52AFC}"/>
                  </a:ext>
                </a:extLst>
              </p:cNvPr>
              <p:cNvSpPr/>
              <p:nvPr/>
            </p:nvSpPr>
            <p:spPr>
              <a:xfrm rot="16200000" flipH="1" flipV="1">
                <a:off x="4977400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Light"/>
                  <a:ea typeface="+mn-ea"/>
                  <a:cs typeface="+mn-cs"/>
                </a:endParaRPr>
              </a:p>
            </p:txBody>
          </p:sp>
          <p:sp>
            <p:nvSpPr>
              <p:cNvPr id="42" name="Freihandform: Form 41">
                <a:extLst>
                  <a:ext uri="{FF2B5EF4-FFF2-40B4-BE49-F238E27FC236}">
                    <a16:creationId xmlns:a16="http://schemas.microsoft.com/office/drawing/2014/main" id="{64E9F509-6627-4770-8A74-970F83C54B15}"/>
                  </a:ext>
                </a:extLst>
              </p:cNvPr>
              <p:cNvSpPr/>
              <p:nvPr/>
            </p:nvSpPr>
            <p:spPr>
              <a:xfrm rot="5400000" flipV="1">
                <a:off x="4432859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5C187A2A-8F72-40F1-B320-D3B624B54859}"/>
                </a:ext>
              </a:extLst>
            </p:cNvPr>
            <p:cNvGrpSpPr/>
            <p:nvPr/>
          </p:nvGrpSpPr>
          <p:grpSpPr>
            <a:xfrm>
              <a:off x="5679979" y="2915338"/>
              <a:ext cx="1080000" cy="1080000"/>
              <a:chOff x="4497894" y="2998323"/>
              <a:chExt cx="1080000" cy="1080000"/>
            </a:xfrm>
          </p:grpSpPr>
          <p:grpSp>
            <p:nvGrpSpPr>
              <p:cNvPr id="35" name="Gruppieren 34">
                <a:extLst>
                  <a:ext uri="{FF2B5EF4-FFF2-40B4-BE49-F238E27FC236}">
                    <a16:creationId xmlns:a16="http://schemas.microsoft.com/office/drawing/2014/main" id="{038DCBEB-9435-4A10-828C-CBFA74A08708}"/>
                  </a:ext>
                </a:extLst>
              </p:cNvPr>
              <p:cNvGrpSpPr/>
              <p:nvPr/>
            </p:nvGrpSpPr>
            <p:grpSpPr>
              <a:xfrm rot="13500000">
                <a:off x="4805524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39" name="Freihandform: Form 38">
                  <a:extLst>
                    <a:ext uri="{FF2B5EF4-FFF2-40B4-BE49-F238E27FC236}">
                      <a16:creationId xmlns:a16="http://schemas.microsoft.com/office/drawing/2014/main" id="{A8CE8E01-DABF-4783-A397-EDB1A91E2950}"/>
                    </a:ext>
                  </a:extLst>
                </p:cNvPr>
                <p:cNvSpPr/>
                <p:nvPr/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 Light"/>
                    <a:ea typeface="+mn-ea"/>
                    <a:cs typeface="+mn-cs"/>
                  </a:endParaRPr>
                </a:p>
              </p:txBody>
            </p:sp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6401896A-2EF5-4843-9DC5-ECC0D6F6A7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FB7C02DC-3E0A-45D2-859A-86EB5A3CF979}"/>
                  </a:ext>
                </a:extLst>
              </p:cNvPr>
              <p:cNvGrpSpPr/>
              <p:nvPr/>
            </p:nvGrpSpPr>
            <p:grpSpPr>
              <a:xfrm rot="8100000" flipH="1">
                <a:off x="4542572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37" name="Freihandform: Form 36">
                  <a:extLst>
                    <a:ext uri="{FF2B5EF4-FFF2-40B4-BE49-F238E27FC236}">
                      <a16:creationId xmlns:a16="http://schemas.microsoft.com/office/drawing/2014/main" id="{C5170D8C-ECD3-41D1-83F4-8C2A4AEC277D}"/>
                    </a:ext>
                  </a:extLst>
                </p:cNvPr>
                <p:cNvSpPr/>
                <p:nvPr/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 Light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" name="Gerader Verbinder 37">
                  <a:extLst>
                    <a:ext uri="{FF2B5EF4-FFF2-40B4-BE49-F238E27FC236}">
                      <a16:creationId xmlns:a16="http://schemas.microsoft.com/office/drawing/2014/main" id="{BADB4C03-0F86-4580-B0C9-48DD4B3B67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07699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esordn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50C1D561-971B-43DB-A5A7-63A887A0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4426782" cy="1331637"/>
          </a:xfrm>
        </p:spPr>
        <p:txBody>
          <a:bodyPr rtlCol="0" anchor="b" anchorCtr="0">
            <a:normAutofit/>
          </a:bodyPr>
          <a:lstStyle>
            <a:lvl1pPr algn="ctr">
              <a:defRPr/>
            </a:lvl1pPr>
          </a:lstStyle>
          <a:p>
            <a:pPr algn="ctr" rtl="0"/>
            <a:r>
              <a:rPr lang="de-DE" noProof="0"/>
              <a:t>Mastertitelformat bearbeiten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CACFD68-412E-48B4-B9EB-FEDC20A81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023391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F0731E0-58E0-4382-ADA7-A9C6DE2E7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4460874" cy="3009899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23D67752-1F0B-4C84-BBA7-A57E2793D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F26BA011-5FE8-46C7-A635-DAD38B3D477A}" type="datetime1">
              <a:rPr lang="de-CH" noProof="0" smtClean="0">
                <a:solidFill>
                  <a:prstClr val="white">
                    <a:alpha val="70000"/>
                  </a:prstClr>
                </a:solidFill>
              </a:rPr>
              <a:t>28.05.2025</a:t>
            </a:fld>
            <a:endParaRPr lang="de-DE" noProof="0" dirty="0">
              <a:solidFill>
                <a:prstClr val="white">
                  <a:alpha val="70000"/>
                </a:prstClr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A4033A0-8E66-4ABA-9E27-744642AA9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54794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2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0" name="Bildplatzhalter 17">
            <a:extLst>
              <a:ext uri="{FF2B5EF4-FFF2-40B4-BE49-F238E27FC236}">
                <a16:creationId xmlns:a16="http://schemas.microsoft.com/office/drawing/2014/main" id="{6A17A7B9-79E8-403B-A59F-FC5E1C5034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12013" y="539750"/>
            <a:ext cx="4438650" cy="27543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/>
              <a:t>Zum Hinzufügen eines Fotos klicken</a:t>
            </a:r>
          </a:p>
        </p:txBody>
      </p:sp>
      <p:sp>
        <p:nvSpPr>
          <p:cNvPr id="21" name="Bildplatzhalter 17">
            <a:extLst>
              <a:ext uri="{FF2B5EF4-FFF2-40B4-BE49-F238E27FC236}">
                <a16:creationId xmlns:a16="http://schemas.microsoft.com/office/drawing/2014/main" id="{F2DFBA6D-4E5F-452E-AB45-0AE0600C5F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12014" y="3563687"/>
            <a:ext cx="4438650" cy="27543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/>
              <a:t>Zum Hinzufügen eines Fotos klicken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E8E05746-2784-43CF-84F7-0175BD65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000" b="0" i="0" u="none" strike="noStrike" kern="1200" cap="all" spc="300" normalizeH="0" noProof="0" dirty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Das sind die giftigsten Tiere der Welt</a:t>
            </a:r>
            <a:endParaRPr lang="de-DE" sz="1000" b="0" i="0" u="none" strike="noStrike" kern="1200" cap="all" spc="300" normalizeH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BB851CC3-3ED8-49E8-B8AC-6D79B036F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07A7-8386-47DB-8578-DDEDD194E5D4}" type="slidenum">
              <a:rPr kumimoji="0" lang="de-DE" sz="1000" b="0" i="0" u="none" strike="noStrike" kern="1200" cap="all" spc="300" normalizeH="0" baseline="0" noProof="0" smtClean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00" b="0" i="0" u="none" strike="noStrike" kern="1200" cap="all" spc="300" normalizeH="0" baseline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593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füh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el 1">
            <a:extLst>
              <a:ext uri="{FF2B5EF4-FFF2-40B4-BE49-F238E27FC236}">
                <a16:creationId xmlns:a16="http://schemas.microsoft.com/office/drawing/2014/main" id="{C2262EB2-92F3-45D5-977D-A254F9DC4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0" y="1011237"/>
            <a:ext cx="6120000" cy="860400"/>
          </a:xfrm>
        </p:spPr>
        <p:txBody>
          <a:bodyPr rtlCol="0" anchor="b" anchorCtr="0"/>
          <a:lstStyle>
            <a:lvl1pPr algn="ctr">
              <a:defRPr/>
            </a:lvl1pPr>
          </a:lstStyle>
          <a:p>
            <a:pPr algn="ctr" rtl="0"/>
            <a:r>
              <a:rPr lang="de-DE" noProof="0"/>
              <a:t>Mastertitelformat bearbeiten</a:t>
            </a:r>
          </a:p>
        </p:txBody>
      </p:sp>
      <p:sp>
        <p:nvSpPr>
          <p:cNvPr id="42" name="Bildplatzhalter 7">
            <a:extLst>
              <a:ext uri="{FF2B5EF4-FFF2-40B4-BE49-F238E27FC236}">
                <a16:creationId xmlns:a16="http://schemas.microsoft.com/office/drawing/2014/main" id="{08B7B76C-AD95-41C0-859E-9A612EE3EB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870325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/>
              <a:t>Zum Hinzufügen eines Fotos klicken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FAF4E51F-526D-47C7-B091-D47773C1F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774750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E4FE061B-0356-4C6F-A2CA-12D48BE34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0" y="2759076"/>
            <a:ext cx="6121400" cy="3009899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9" name="Datumsplatzhalter 3">
            <a:extLst>
              <a:ext uri="{FF2B5EF4-FFF2-40B4-BE49-F238E27FC236}">
                <a16:creationId xmlns:a16="http://schemas.microsoft.com/office/drawing/2014/main" id="{C9AB8836-3239-49B5-AB6F-4AF85F1F06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5FAA0AF5-8395-4F56-A7CE-B4CECF81B5F0}" type="datetime1">
              <a:rPr lang="de-CH" noProof="0" smtClean="0">
                <a:solidFill>
                  <a:srgbClr val="FFFFFF"/>
                </a:solidFill>
              </a:rPr>
              <a:t>28.05.2025</a:t>
            </a:fld>
            <a:endParaRPr lang="de-DE" noProof="0" dirty="0">
              <a:solidFill>
                <a:srgbClr val="FFFFFF"/>
              </a:solidFill>
            </a:endParaRPr>
          </a:p>
        </p:txBody>
      </p:sp>
      <p:sp>
        <p:nvSpPr>
          <p:cNvPr id="40" name="Fußzeilenplatzhalter 4">
            <a:extLst>
              <a:ext uri="{FF2B5EF4-FFF2-40B4-BE49-F238E27FC236}">
                <a16:creationId xmlns:a16="http://schemas.microsoft.com/office/drawing/2014/main" id="{77EAD6AC-E509-49A1-8E38-1CABD458A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000" b="0" i="0" u="none" strike="noStrike" kern="1200" cap="all" spc="300" normalizeH="0" noProof="0" dirty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Das sind die giftigsten Tiere der Welt</a:t>
            </a:r>
            <a:endParaRPr lang="de-DE" sz="1000" b="0" i="0" u="none" strike="noStrike" kern="1200" cap="all" spc="300" normalizeH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1" name="Foliennummernplatzhalter 5">
            <a:extLst>
              <a:ext uri="{FF2B5EF4-FFF2-40B4-BE49-F238E27FC236}">
                <a16:creationId xmlns:a16="http://schemas.microsoft.com/office/drawing/2014/main" id="{B689B03B-F230-4530-8C09-EFB81723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07A7-8386-47DB-8578-DDEDD194E5D4}" type="slidenum">
              <a:rPr kumimoji="0" lang="de-DE" sz="1000" b="0" i="0" u="none" strike="noStrike" kern="1200" cap="all" spc="300" normalizeH="0" baseline="0" noProof="0" smtClean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00" b="0" i="0" u="none" strike="noStrike" kern="1200" cap="all" spc="300" normalizeH="0" baseline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234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umbr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6">
            <a:extLst>
              <a:ext uri="{FF2B5EF4-FFF2-40B4-BE49-F238E27FC236}">
                <a16:creationId xmlns:a16="http://schemas.microsoft.com/office/drawing/2014/main" id="{D0C49A9B-EBDE-4047-884B-0860623D6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851" y="1089025"/>
            <a:ext cx="6118224" cy="1532951"/>
          </a:xfrm>
        </p:spPr>
        <p:txBody>
          <a:bodyPr rtlCol="0" anchor="b"/>
          <a:lstStyle>
            <a:lvl1pPr algn="ctr">
              <a:defRPr/>
            </a:lvl1pPr>
          </a:lstStyle>
          <a:p>
            <a:pPr rtl="0"/>
            <a:r>
              <a:rPr lang="de-DE" noProof="0"/>
              <a:t>Mastertitelformat bearbeiten</a:t>
            </a:r>
          </a:p>
        </p:txBody>
      </p:sp>
      <p:sp>
        <p:nvSpPr>
          <p:cNvPr id="10" name="Untertitel 7">
            <a:extLst>
              <a:ext uri="{FF2B5EF4-FFF2-40B4-BE49-F238E27FC236}">
                <a16:creationId xmlns:a16="http://schemas.microsoft.com/office/drawing/2014/main" id="{33C29AD8-5547-4B1E-8E14-63A01F6B9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300" y="4248000"/>
            <a:ext cx="5016500" cy="1520975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 i="1"/>
            </a:lvl1pPr>
          </a:lstStyle>
          <a:p>
            <a:pPr rtl="0"/>
            <a:r>
              <a:rPr lang="de-DE" noProof="0"/>
              <a:t>Master-Untertitelformat bearbeiten</a:t>
            </a:r>
          </a:p>
        </p:txBody>
      </p:sp>
      <p:sp>
        <p:nvSpPr>
          <p:cNvPr id="35" name="Bildplatzhalter 31">
            <a:extLst>
              <a:ext uri="{FF2B5EF4-FFF2-40B4-BE49-F238E27FC236}">
                <a16:creationId xmlns:a16="http://schemas.microsoft.com/office/drawing/2014/main" id="{99CD77F7-3095-4517-B300-DE93875DE5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9613" y="0"/>
            <a:ext cx="3862387" cy="2286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/>
              <a:t>Zum Hinzufügen eines Fotos klicken</a:t>
            </a:r>
          </a:p>
        </p:txBody>
      </p:sp>
      <p:sp>
        <p:nvSpPr>
          <p:cNvPr id="36" name="Bildplatzhalter 31">
            <a:extLst>
              <a:ext uri="{FF2B5EF4-FFF2-40B4-BE49-F238E27FC236}">
                <a16:creationId xmlns:a16="http://schemas.microsoft.com/office/drawing/2014/main" id="{F31ECFCC-4520-48AB-A8A1-AF9FC0C055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9200" y="2286000"/>
            <a:ext cx="3862387" cy="2286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/>
              <a:t>Zum Hinzufügen eines Fotos klicken</a:t>
            </a:r>
          </a:p>
        </p:txBody>
      </p:sp>
      <p:sp>
        <p:nvSpPr>
          <p:cNvPr id="37" name="Bildplatzhalter 31">
            <a:extLst>
              <a:ext uri="{FF2B5EF4-FFF2-40B4-BE49-F238E27FC236}">
                <a16:creationId xmlns:a16="http://schemas.microsoft.com/office/drawing/2014/main" id="{0FDBD13C-46E7-4BB9-957D-DE2A592552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29200" y="4572000"/>
            <a:ext cx="3862387" cy="2286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/>
              <a:t>Zum Hinzufügen eines Fotos klicken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5B40728-32E0-44CE-8C68-1E68245C2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400874" y="3035186"/>
            <a:ext cx="1481845" cy="787628"/>
            <a:chOff x="4987925" y="2840038"/>
            <a:chExt cx="2216150" cy="1177924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40A6D99A-68F3-4E08-BB89-083CE0299CE2}"/>
                </a:ext>
              </a:extLst>
            </p:cNvPr>
            <p:cNvSpPr/>
            <p:nvPr/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8B4F5556-21F4-4E26-9504-49ADE7D84749}"/>
                </a:ext>
              </a:extLst>
            </p:cNvPr>
            <p:cNvSpPr/>
            <p:nvPr/>
          </p:nvSpPr>
          <p:spPr>
            <a:xfrm>
              <a:off x="5750208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E0E1118C-DFA4-410C-961C-BE0488441C9A}"/>
                </a:ext>
              </a:extLst>
            </p:cNvPr>
            <p:cNvSpPr/>
            <p:nvPr/>
          </p:nvSpPr>
          <p:spPr>
            <a:xfrm flipH="1">
              <a:off x="5469335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B5A8ECE6-B3E3-4761-A6AD-711AF71EEA0D}"/>
                </a:ext>
              </a:extLst>
            </p:cNvPr>
            <p:cNvGrpSpPr/>
            <p:nvPr/>
          </p:nvGrpSpPr>
          <p:grpSpPr>
            <a:xfrm>
              <a:off x="5614944" y="3117662"/>
              <a:ext cx="1009280" cy="464739"/>
              <a:chOff x="4432859" y="3200647"/>
              <a:chExt cx="1009280" cy="464739"/>
            </a:xfrm>
          </p:grpSpPr>
          <p:sp>
            <p:nvSpPr>
              <p:cNvPr id="24" name="Freihandform: Form 23">
                <a:extLst>
                  <a:ext uri="{FF2B5EF4-FFF2-40B4-BE49-F238E27FC236}">
                    <a16:creationId xmlns:a16="http://schemas.microsoft.com/office/drawing/2014/main" id="{5B1F0E3F-4B5E-4F5B-93A6-CE1017521BF1}"/>
                  </a:ext>
                </a:extLst>
              </p:cNvPr>
              <p:cNvSpPr/>
              <p:nvPr/>
            </p:nvSpPr>
            <p:spPr>
              <a:xfrm rot="16200000" flipH="1" flipV="1">
                <a:off x="4977400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Light"/>
                  <a:ea typeface="+mn-ea"/>
                  <a:cs typeface="+mn-cs"/>
                </a:endParaRPr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B20599F0-ACFC-4223-A598-8FFAF21406AB}"/>
                  </a:ext>
                </a:extLst>
              </p:cNvPr>
              <p:cNvSpPr/>
              <p:nvPr/>
            </p:nvSpPr>
            <p:spPr>
              <a:xfrm rot="5400000" flipV="1">
                <a:off x="4432859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C6703144-DA66-4EFB-B790-4E044756FF37}"/>
                </a:ext>
              </a:extLst>
            </p:cNvPr>
            <p:cNvGrpSpPr/>
            <p:nvPr/>
          </p:nvGrpSpPr>
          <p:grpSpPr>
            <a:xfrm>
              <a:off x="5679979" y="2915338"/>
              <a:ext cx="1080000" cy="1080000"/>
              <a:chOff x="4497894" y="2998323"/>
              <a:chExt cx="1080000" cy="1080000"/>
            </a:xfrm>
          </p:grpSpPr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63371BE5-97EB-4365-8EDA-4C634155E79F}"/>
                  </a:ext>
                </a:extLst>
              </p:cNvPr>
              <p:cNvGrpSpPr/>
              <p:nvPr/>
            </p:nvGrpSpPr>
            <p:grpSpPr>
              <a:xfrm rot="13500000">
                <a:off x="4805524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533C4D53-A668-4609-B338-E2D33C24A811}"/>
                    </a:ext>
                  </a:extLst>
                </p:cNvPr>
                <p:cNvSpPr/>
                <p:nvPr/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 Light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" name="Gerader Verbinder 22">
                  <a:extLst>
                    <a:ext uri="{FF2B5EF4-FFF2-40B4-BE49-F238E27FC236}">
                      <a16:creationId xmlns:a16="http://schemas.microsoft.com/office/drawing/2014/main" id="{A487C5A9-C4B3-4A68-8DFB-43F4CDB407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82E4A2F3-57A7-4529-A621-A36F1E777A4E}"/>
                  </a:ext>
                </a:extLst>
              </p:cNvPr>
              <p:cNvGrpSpPr/>
              <p:nvPr/>
            </p:nvGrpSpPr>
            <p:grpSpPr>
              <a:xfrm rot="8100000" flipH="1">
                <a:off x="4542572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20" name="Freihandform: Form 19">
                  <a:extLst>
                    <a:ext uri="{FF2B5EF4-FFF2-40B4-BE49-F238E27FC236}">
                      <a16:creationId xmlns:a16="http://schemas.microsoft.com/office/drawing/2014/main" id="{1482263E-6A78-46B7-8AB8-845C9C9103B4}"/>
                    </a:ext>
                  </a:extLst>
                </p:cNvPr>
                <p:cNvSpPr/>
                <p:nvPr/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 Light"/>
                    <a:ea typeface="+mn-ea"/>
                    <a:cs typeface="+mn-cs"/>
                  </a:endParaRPr>
                </a:p>
              </p:txBody>
            </p:sp>
            <p:cxnSp>
              <p:nvCxnSpPr>
                <p:cNvPr id="21" name="Gerader Verbinder 20">
                  <a:extLst>
                    <a:ext uri="{FF2B5EF4-FFF2-40B4-BE49-F238E27FC236}">
                      <a16:creationId xmlns:a16="http://schemas.microsoft.com/office/drawing/2014/main" id="{3C7B34F9-7954-4950-ABEA-DDBFF4A4CC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282938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40C57E2F-CF72-48C4-856E-92187475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75" y="531815"/>
            <a:ext cx="10026650" cy="910310"/>
          </a:xfrm>
        </p:spPr>
        <p:txBody>
          <a:bodyPr wrap="square" rtlCol="0" anchor="b" anchorCtr="0">
            <a:normAutofit/>
          </a:bodyPr>
          <a:lstStyle>
            <a:lvl1pPr algn="ctr">
              <a:defRPr/>
            </a:lvl1pPr>
          </a:lstStyle>
          <a:p>
            <a:pPr algn="ctr" rtl="0"/>
            <a:r>
              <a:rPr lang="de-DE" noProof="0"/>
              <a:t>Mastertitelformat bearbeiten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5E4553B0-7C73-46E8-9FC4-383280D1C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19649" y="1893832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C44832F9-70D2-44CF-ABB6-82AEA0FA6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3C93518B-10B5-4D4A-8417-98DD969649DB}" type="datetime1">
              <a:rPr lang="de-CH" noProof="0" smtClean="0">
                <a:solidFill>
                  <a:prstClr val="white">
                    <a:alpha val="70000"/>
                  </a:prstClr>
                </a:solidFill>
              </a:rPr>
              <a:t>28.05.2025</a:t>
            </a:fld>
            <a:endParaRPr lang="de-DE" noProof="0" dirty="0">
              <a:solidFill>
                <a:prstClr val="white">
                  <a:alpha val="70000"/>
                </a:prstClr>
              </a:solidFill>
            </a:endParaRP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D954CB3D-A29B-4523-A51B-9BBDA540F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000" b="0" i="0" u="none" strike="noStrike" kern="1200" cap="all" spc="300" normalizeH="0" noProof="0" dirty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Das sind die giftigsten Tiere der Welt</a:t>
            </a:r>
            <a:endParaRPr lang="de-DE" sz="1000" b="0" i="0" u="none" strike="noStrike" kern="1200" cap="all" spc="300" normalizeH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788D83C5-3820-4BD6-AFF4-74306090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07A7-8386-47DB-8578-DDEDD194E5D4}" type="slidenum">
              <a:rPr kumimoji="0" lang="de-DE" sz="1000" b="0" i="0" u="none" strike="noStrike" kern="1200" cap="all" spc="300" normalizeH="0" baseline="0" noProof="0" smtClean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00" b="0" i="0" u="none" strike="noStrike" kern="1200" cap="all" spc="300" normalizeH="0" baseline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197F15-FEA9-40D4-BDB0-13A77FECA87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44550" y="2319338"/>
            <a:ext cx="10502900" cy="3717925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de-DE" noProof="0"/>
              <a:t>Klicken, um Inhalt hinzuzufügen</a:t>
            </a:r>
          </a:p>
        </p:txBody>
      </p:sp>
    </p:spTree>
    <p:extLst>
      <p:ext uri="{BB962C8B-B14F-4D97-AF65-F5344CB8AC3E}">
        <p14:creationId xmlns:p14="http://schemas.microsoft.com/office/powerpoint/2010/main" val="928256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6F1404-6040-436F-A4F1-5A505FA30EA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82650" y="2441575"/>
            <a:ext cx="10426700" cy="3479800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de-DE" noProof="0"/>
              <a:t>Klicken, um Inhalt hinzuzufügen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5ABF0D4-6E3E-4B6A-9402-0B1819B2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75" y="531815"/>
            <a:ext cx="10026650" cy="910310"/>
          </a:xfrm>
        </p:spPr>
        <p:txBody>
          <a:bodyPr wrap="square" rtlCol="0" anchor="b" anchorCtr="0">
            <a:normAutofit/>
          </a:bodyPr>
          <a:lstStyle>
            <a:lvl1pPr algn="ctr">
              <a:defRPr/>
            </a:lvl1pPr>
          </a:lstStyle>
          <a:p>
            <a:pPr algn="ctr" rtl="0"/>
            <a:r>
              <a:rPr lang="de-DE" noProof="0"/>
              <a:t>Mastertitelformat bearbeiten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5DAB4820-09C0-4A6A-9DEF-D377D04A2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19649" y="1893832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75B58DA2-1433-4624-A301-D9496CB28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F0CCD6AF-9EB7-4FA6-B409-82F08BE4D830}" type="datetime1">
              <a:rPr lang="de-CH" noProof="0" smtClean="0">
                <a:solidFill>
                  <a:prstClr val="white">
                    <a:alpha val="70000"/>
                  </a:prstClr>
                </a:solidFill>
              </a:rPr>
              <a:t>28.05.2025</a:t>
            </a:fld>
            <a:endParaRPr lang="de-DE" noProof="0" dirty="0">
              <a:solidFill>
                <a:prstClr val="white">
                  <a:alpha val="70000"/>
                </a:prstClr>
              </a:solidFill>
            </a:endParaRP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428E4701-5991-4858-AE71-47400E64F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000" b="0" i="0" u="none" strike="noStrike" kern="1200" cap="all" spc="300" normalizeH="0" noProof="0" dirty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Das sind die giftigsten Tiere der Welt</a:t>
            </a:r>
            <a:endParaRPr lang="de-DE" sz="1000" b="0" i="0" u="none" strike="noStrike" kern="1200" cap="all" spc="300" normalizeH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AC430A52-01FF-4B61-8B7A-C60A8D06B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07A7-8386-47DB-8578-DDEDD194E5D4}" type="slidenum">
              <a:rPr kumimoji="0" lang="de-DE" sz="1000" b="0" i="0" u="none" strike="noStrike" kern="1200" cap="all" spc="300" normalizeH="0" baseline="0" noProof="0" smtClean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00" b="0" i="0" u="none" strike="noStrike" kern="1200" cap="all" spc="300" normalizeH="0" baseline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054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88FC32C6-4CA8-4D0A-96AC-76733C2BC7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1337" y="542924"/>
            <a:ext cx="11109663" cy="5772395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/>
              <a:t>Zum Hinzufügen eines Fotos klicken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16D5E1-C594-4160-9367-2B471F6C2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0" y="552841"/>
            <a:ext cx="11109663" cy="3560127"/>
          </a:xfrm>
          <a:gradFill flip="none" rotWithShape="0">
            <a:gsLst>
              <a:gs pos="0">
                <a:schemeClr val="bg1">
                  <a:alpha val="57000"/>
                </a:schemeClr>
              </a:gs>
              <a:gs pos="8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lIns="1554480" rIns="1554480" bIns="914400" rtlCol="0" anchor="b"/>
          <a:lstStyle>
            <a:lvl1pPr algn="ctr">
              <a:lnSpc>
                <a:spcPct val="125000"/>
              </a:lnSpc>
              <a:spcBef>
                <a:spcPts val="1000"/>
              </a:spcBef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5">
            <a:extLst>
              <a:ext uri="{FF2B5EF4-FFF2-40B4-BE49-F238E27FC236}">
                <a16:creationId xmlns:a16="http://schemas.microsoft.com/office/drawing/2014/main" id="{3C87561D-53CF-4295-8BCE-C9ACAA1DE9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663" y="4113212"/>
            <a:ext cx="11109999" cy="2201863"/>
          </a:xfrm>
          <a:gradFill flip="none" rotWithShape="0">
            <a:gsLst>
              <a:gs pos="0">
                <a:schemeClr val="bg1">
                  <a:alpha val="55000"/>
                </a:schemeClr>
              </a:gs>
              <a:gs pos="7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rtlCol="0"/>
          <a:lstStyle>
            <a:lvl1pPr marL="0" indent="0" algn="ctr">
              <a:buNone/>
              <a:defRPr i="1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>
                <a:solidFill>
                  <a:srgbClr val="FFFFFF"/>
                </a:solidFill>
              </a:rPr>
              <a:t>Master-Untertitelformat bearbeiten</a:t>
            </a:r>
          </a:p>
        </p:txBody>
      </p:sp>
      <p:sp>
        <p:nvSpPr>
          <p:cNvPr id="15" name="Datumsplatzhalter 47">
            <a:extLst>
              <a:ext uri="{FF2B5EF4-FFF2-40B4-BE49-F238E27FC236}">
                <a16:creationId xmlns:a16="http://schemas.microsoft.com/office/drawing/2014/main" id="{A3B22F32-6863-413E-917C-18EA0DFB02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B6EC25AC-D3E1-4CC4-86FB-320986466313}" type="datetime1">
              <a:rPr lang="de-CH" noProof="0" smtClean="0">
                <a:solidFill>
                  <a:prstClr val="white">
                    <a:alpha val="70000"/>
                  </a:prstClr>
                </a:solidFill>
              </a:rPr>
              <a:t>28.05.2025</a:t>
            </a:fld>
            <a:endParaRPr lang="de-DE" noProof="0" dirty="0">
              <a:solidFill>
                <a:prstClr val="white">
                  <a:alpha val="70000"/>
                </a:prstClr>
              </a:solidFill>
            </a:endParaRPr>
          </a:p>
        </p:txBody>
      </p:sp>
      <p:sp>
        <p:nvSpPr>
          <p:cNvPr id="16" name="Fußzeilenplatzhalter 48">
            <a:extLst>
              <a:ext uri="{FF2B5EF4-FFF2-40B4-BE49-F238E27FC236}">
                <a16:creationId xmlns:a16="http://schemas.microsoft.com/office/drawing/2014/main" id="{C1CD5745-E602-4F82-9381-B24C8EF2B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000" b="0" i="0" u="none" strike="noStrike" kern="1200" cap="all" spc="300" normalizeH="0" noProof="0" dirty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Das sind die giftigsten Tiere der Welt</a:t>
            </a:r>
            <a:endParaRPr lang="de-DE" sz="1000" b="0" i="0" u="none" strike="noStrike" kern="1200" cap="all" spc="300" normalizeH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7" name="Foliennummernplatzhalter 49">
            <a:extLst>
              <a:ext uri="{FF2B5EF4-FFF2-40B4-BE49-F238E27FC236}">
                <a16:creationId xmlns:a16="http://schemas.microsoft.com/office/drawing/2014/main" id="{D8E278D8-BE28-49BF-B9CA-C6791780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07A7-8386-47DB-8578-DDEDD194E5D4}" type="slidenum">
              <a:rPr kumimoji="0" lang="de-DE" sz="1000" b="0" i="0" u="none" strike="noStrike" kern="1200" cap="all" spc="300" normalizeH="0" baseline="0" noProof="0" smtClean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00" b="0" i="0" u="none" strike="noStrike" kern="1200" cap="all" spc="300" normalizeH="0" baseline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23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2C235F5-1E24-4AC0-9651-F632551F0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100" y="542671"/>
            <a:ext cx="10026650" cy="1124202"/>
          </a:xfrm>
        </p:spPr>
        <p:txBody>
          <a:bodyPr wrap="square" rtlCol="0" anchor="ctr" anchorCtr="0">
            <a:normAutofit/>
          </a:bodyPr>
          <a:lstStyle>
            <a:lvl1pPr algn="ctr">
              <a:defRPr/>
            </a:lvl1pPr>
          </a:lstStyle>
          <a:p>
            <a:pPr algn="ctr" rtl="0"/>
            <a:r>
              <a:rPr lang="de-DE" noProof="0"/>
              <a:t>Mastertitelformat bearbeiten</a:t>
            </a:r>
          </a:p>
        </p:txBody>
      </p:sp>
      <p:sp useBgFill="1">
        <p:nvSpPr>
          <p:cNvPr id="10" name="Rechteck 9">
            <a:extLst>
              <a:ext uri="{FF2B5EF4-FFF2-40B4-BE49-F238E27FC236}">
                <a16:creationId xmlns:a16="http://schemas.microsoft.com/office/drawing/2014/main" id="{386CF273-85C7-48C6-9D99-80CD0F67D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52664"/>
            <a:ext cx="12192000" cy="4605336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2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12DE76C3-E6D8-463F-8388-6F9C562B1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65F5D30D-42D1-4D2E-9652-36499F4654D6}" type="datetime1">
              <a:rPr lang="de-CH" noProof="0" smtClean="0">
                <a:solidFill>
                  <a:prstClr val="white">
                    <a:alpha val="70000"/>
                  </a:prstClr>
                </a:solidFill>
              </a:rPr>
              <a:t>28.05.2025</a:t>
            </a:fld>
            <a:endParaRPr lang="de-DE" noProof="0" dirty="0">
              <a:solidFill>
                <a:prstClr val="white">
                  <a:alpha val="70000"/>
                </a:prstClr>
              </a:solidFill>
            </a:endParaRP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A6DF242C-E687-4FAA-B4B3-1F220D407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000" b="0" i="0" u="none" strike="noStrike" kern="1200" cap="all" spc="300" normalizeH="0" noProof="0" dirty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Das sind die giftigsten Tiere der Welt</a:t>
            </a:r>
            <a:endParaRPr lang="de-DE" sz="1000" b="0" i="0" u="none" strike="noStrike" kern="1200" cap="all" spc="300" normalizeH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E65BE381-2126-47B0-85DE-51B889D7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07A7-8386-47DB-8578-DDEDD194E5D4}" type="slidenum">
              <a:rPr kumimoji="0" lang="de-DE" sz="1000" b="0" i="0" u="none" strike="noStrike" kern="1200" cap="all" spc="300" normalizeH="0" baseline="0" noProof="0" smtClean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00" b="0" i="0" u="none" strike="noStrike" kern="1200" cap="all" spc="300" normalizeH="0" baseline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8AA890-F3B6-4230-8A2F-DD9E9465AD0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09625" y="2561936"/>
            <a:ext cx="10563225" cy="3657600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de-DE" noProof="0"/>
              <a:t>Klicken, um Inhalt hinzuzufügen</a:t>
            </a:r>
          </a:p>
        </p:txBody>
      </p:sp>
    </p:spTree>
    <p:extLst>
      <p:ext uri="{BB962C8B-B14F-4D97-AF65-F5344CB8AC3E}">
        <p14:creationId xmlns:p14="http://schemas.microsoft.com/office/powerpoint/2010/main" val="2425502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ach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F0A929-3212-4520-8030-2AD44A0AAA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5163" y="2438400"/>
            <a:ext cx="10852150" cy="3963988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de-DE" noProof="0"/>
              <a:t>Klicken, um Inhalt hinzuzufügen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F73B8BD-0598-4710-9900-CFD86826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100" y="542671"/>
            <a:ext cx="10026650" cy="1124202"/>
          </a:xfrm>
        </p:spPr>
        <p:txBody>
          <a:bodyPr wrap="square" rtlCol="0" anchor="ctr" anchorCtr="0">
            <a:normAutofit/>
          </a:bodyPr>
          <a:lstStyle>
            <a:lvl1pPr algn="ctr">
              <a:defRPr/>
            </a:lvl1pPr>
          </a:lstStyle>
          <a:p>
            <a:pPr algn="ctr" rtl="0"/>
            <a:r>
              <a:rPr lang="de-DE" noProof="0"/>
              <a:t>Mastertitelformat bearbeiten</a:t>
            </a:r>
          </a:p>
        </p:txBody>
      </p:sp>
      <p:sp useBgFill="1">
        <p:nvSpPr>
          <p:cNvPr id="9" name="Rechteck 8">
            <a:extLst>
              <a:ext uri="{FF2B5EF4-FFF2-40B4-BE49-F238E27FC236}">
                <a16:creationId xmlns:a16="http://schemas.microsoft.com/office/drawing/2014/main" id="{0480E68B-56A3-4BC6-8CCD-6708C87D0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52664"/>
            <a:ext cx="12192000" cy="4605336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2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22DF9CC0-EB78-4426-B0D6-62268D2F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675F8A71-1740-415E-B1DF-320462D1614B}" type="datetime1">
              <a:rPr lang="de-CH" noProof="0" smtClean="0">
                <a:solidFill>
                  <a:prstClr val="white">
                    <a:alpha val="70000"/>
                  </a:prstClr>
                </a:solidFill>
              </a:rPr>
              <a:t>28.05.2025</a:t>
            </a:fld>
            <a:endParaRPr lang="de-DE" noProof="0" dirty="0">
              <a:solidFill>
                <a:prstClr val="white">
                  <a:alpha val="70000"/>
                </a:prstClr>
              </a:solidFill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010167B9-B6A1-4C18-A11C-5E41BDB0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000" b="0" i="0" u="none" strike="noStrike" kern="1200" cap="all" spc="300" normalizeH="0" noProof="0" dirty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Das sind die giftigsten Tiere der Welt</a:t>
            </a:r>
            <a:endParaRPr lang="de-DE" sz="1000" b="0" i="0" u="none" strike="noStrike" kern="1200" cap="all" spc="300" normalizeH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6C8D2EB3-722B-4A95-8F0C-E4BBA5E5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07A7-8386-47DB-8578-DDEDD194E5D4}" type="slidenum">
              <a:rPr kumimoji="0" lang="de-DE" sz="1000" b="0" i="0" u="none" strike="noStrike" kern="1200" cap="all" spc="300" normalizeH="0" baseline="0" noProof="0" smtClean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00" b="0" i="0" u="none" strike="noStrike" kern="1200" cap="all" spc="300" normalizeH="0" baseline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500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A29B9C7C-3DA5-4139-8E03-333F5DD93A27}" type="datetime1">
              <a:rPr lang="de-CH" noProof="0" smtClean="0"/>
              <a:t>28.05.2025</a:t>
            </a:fld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r>
              <a:rPr lang="de-CH" noProof="0" dirty="0"/>
              <a:t>Das sind die giftigsten Tiere der Welt</a:t>
            </a:r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D39607A7-8386-47DB-8578-DDEDD194E5D4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082310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19">
          <p15:clr>
            <a:srgbClr val="5ACBF0"/>
          </p15:clr>
        </p15:guide>
        <p15:guide id="2" pos="1731">
          <p15:clr>
            <a:srgbClr val="5ACBF0"/>
          </p15:clr>
        </p15:guide>
        <p15:guide id="3" pos="3140">
          <p15:clr>
            <a:srgbClr val="5ACBF0"/>
          </p15:clr>
        </p15:guide>
        <p15:guide id="4" pos="3488">
          <p15:clr>
            <a:srgbClr val="5ACBF0"/>
          </p15:clr>
        </p15:guide>
        <p15:guide id="5" pos="2788">
          <p15:clr>
            <a:srgbClr val="5ACBF0"/>
          </p15:clr>
        </p15:guide>
        <p15:guide id="6" pos="2434">
          <p15:clr>
            <a:srgbClr val="5ACBF0"/>
          </p15:clr>
        </p15:guide>
        <p15:guide id="7" pos="2084">
          <p15:clr>
            <a:srgbClr val="5ACBF0"/>
          </p15:clr>
        </p15:guide>
        <p15:guide id="8" pos="341">
          <p15:clr>
            <a:srgbClr val="F26B43"/>
          </p15:clr>
        </p15:guide>
        <p15:guide id="9" pos="1384">
          <p15:clr>
            <a:srgbClr val="5ACBF0"/>
          </p15:clr>
        </p15:guide>
        <p15:guide id="10" pos="1032">
          <p15:clr>
            <a:srgbClr val="5ACBF0"/>
          </p15:clr>
        </p15:guide>
        <p15:guide id="11" pos="680">
          <p15:clr>
            <a:srgbClr val="FDE53C"/>
          </p15:clr>
        </p15:guide>
        <p15:guide id="12" pos="4192">
          <p15:clr>
            <a:srgbClr val="5ACBF0"/>
          </p15:clr>
        </p15:guide>
        <p15:guide id="13" pos="4543">
          <p15:clr>
            <a:srgbClr val="5ACBF0"/>
          </p15:clr>
        </p15:guide>
        <p15:guide id="14" pos="4892">
          <p15:clr>
            <a:srgbClr val="5ACBF0"/>
          </p15:clr>
        </p15:guide>
        <p15:guide id="15" pos="5244">
          <p15:clr>
            <a:srgbClr val="5ACBF0"/>
          </p15:clr>
        </p15:guide>
        <p15:guide id="16" pos="5596">
          <p15:clr>
            <a:srgbClr val="5ACBF0"/>
          </p15:clr>
        </p15:guide>
        <p15:guide id="17" pos="5948">
          <p15:clr>
            <a:srgbClr val="5ACBF0"/>
          </p15:clr>
        </p15:guide>
        <p15:guide id="18" pos="6296">
          <p15:clr>
            <a:srgbClr val="5ACBF0"/>
          </p15:clr>
        </p15:guide>
        <p15:guide id="19" pos="6648">
          <p15:clr>
            <a:srgbClr val="5ACBF0"/>
          </p15:clr>
        </p15:guide>
        <p15:guide id="20" pos="6996">
          <p15:clr>
            <a:srgbClr val="FDE53C"/>
          </p15:clr>
        </p15:guide>
        <p15:guide id="21" orient="horz" pos="335">
          <p15:clr>
            <a:srgbClr val="F26B43"/>
          </p15:clr>
        </p15:guide>
        <p15:guide id="22" orient="horz" pos="680">
          <p15:clr>
            <a:srgbClr val="FDE53C"/>
          </p15:clr>
        </p15:guide>
        <p15:guide id="23" orient="horz" pos="1050">
          <p15:clr>
            <a:srgbClr val="5ACBF0"/>
          </p15:clr>
        </p15:guide>
        <p15:guide id="24" orient="horz" pos="1791">
          <p15:clr>
            <a:srgbClr val="5ACBF0"/>
          </p15:clr>
        </p15:guide>
        <p15:guide id="26" orient="horz" pos="2530">
          <p15:clr>
            <a:srgbClr val="5ACBF0"/>
          </p15:clr>
        </p15:guide>
        <p15:guide id="27" orient="horz" pos="2899">
          <p15:clr>
            <a:srgbClr val="5ACBF0"/>
          </p15:clr>
        </p15:guide>
        <p15:guide id="28" orient="horz" pos="3268">
          <p15:clr>
            <a:srgbClr val="5ACBF0"/>
          </p15:clr>
        </p15:guide>
        <p15:guide id="29" orient="horz" pos="3634">
          <p15:clr>
            <a:srgbClr val="FDE53C"/>
          </p15:clr>
        </p15:guide>
        <p15:guide id="30" orient="horz" pos="3979">
          <p15:clr>
            <a:srgbClr val="F26B43"/>
          </p15:clr>
        </p15:guide>
        <p15:guide id="31" orient="horz" pos="2160">
          <p15:clr>
            <a:srgbClr val="FDE53C"/>
          </p15:clr>
        </p15:guide>
        <p15:guide id="32" pos="7340">
          <p15:clr>
            <a:srgbClr val="F26B43"/>
          </p15:clr>
        </p15:guide>
        <p15:guide id="33" pos="3840">
          <p15:clr>
            <a:srgbClr val="FDE53C"/>
          </p15:clr>
        </p15:guide>
        <p15:guide id="34" orient="horz" pos="637">
          <p15:clr>
            <a:srgbClr val="C35EA4"/>
          </p15:clr>
        </p15:guide>
        <p15:guide id="35" orient="horz" pos="1128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903501C3-C301-490F-A129-5C468AEC9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050" y="1079500"/>
            <a:ext cx="3884962" cy="2138400"/>
          </a:xfrm>
        </p:spPr>
        <p:txBody>
          <a:bodyPr rtlCol="0"/>
          <a:lstStyle/>
          <a:p>
            <a:pPr rtl="0"/>
            <a:r>
              <a:rPr lang="de-CH" b="1" i="0" dirty="0">
                <a:solidFill>
                  <a:srgbClr val="FFFFFF"/>
                </a:solidFill>
                <a:effectLst/>
                <a:latin typeface="GoodOTNarrow"/>
              </a:rPr>
              <a:t>Das sind die giftigsten Tiere der Welt</a:t>
            </a:r>
            <a:endParaRPr lang="de-DE" dirty="0"/>
          </a:p>
        </p:txBody>
      </p:sp>
      <p:pic>
        <p:nvPicPr>
          <p:cNvPr id="20" name="Bildplatzhalter 19">
            <a:extLst>
              <a:ext uri="{FF2B5EF4-FFF2-40B4-BE49-F238E27FC236}">
                <a16:creationId xmlns:a16="http://schemas.microsoft.com/office/drawing/2014/main" id="{6E2D2D38-24AA-4E51-8201-BF33AE41587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8859" r="17208"/>
          <a:stretch/>
        </p:blipFill>
        <p:spPr>
          <a:xfrm>
            <a:off x="540988" y="510204"/>
            <a:ext cx="6695836" cy="5625987"/>
          </a:xfrm>
        </p:spPr>
      </p:pic>
      <p:sp>
        <p:nvSpPr>
          <p:cNvPr id="12" name="Rechteck 5">
            <a:extLst>
              <a:ext uri="{FF2B5EF4-FFF2-40B4-BE49-F238E27FC236}">
                <a16:creationId xmlns:a16="http://schemas.microsoft.com/office/drawing/2014/main" id="{BF82E292-DFEA-41F7-8541-66C7DFE60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43748" y="443198"/>
            <a:ext cx="6660000" cy="5760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5368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E0F762A-3D12-4AF4-BB58-779B598A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4426782" cy="1331637"/>
          </a:xfrm>
        </p:spPr>
        <p:txBody>
          <a:bodyPr rtlCol="0"/>
          <a:lstStyle/>
          <a:p>
            <a:pPr rtl="0"/>
            <a:r>
              <a:rPr lang="de-DE" dirty="0"/>
              <a:t>Der Stachelrochen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47B45E0-C5BD-427A-B5F6-0236AE52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5016000" cy="3009899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de-CH" dirty="0"/>
              <a:t>Eigentlich sehen sie ganz harmlos aus, wie sie graziös durchs seichte Wasser schweben. </a:t>
            </a:r>
          </a:p>
          <a:p>
            <a:pPr rtl="0"/>
            <a:r>
              <a:rPr lang="de-CH" dirty="0"/>
              <a:t>Doch Stachelrochen haben es in sich: Am Ende ihres flachen Körpers hängt ein langer Giftstachel, der mit Widerhaken versehen ist. </a:t>
            </a:r>
          </a:p>
          <a:p>
            <a:pPr rtl="0"/>
            <a:r>
              <a:rPr lang="de-CH" dirty="0"/>
              <a:t>Meist halten sie sich am Meeresboden auf, fühlen sie sich bedroht, dann verteidigen sie sich mithilfe ihres Stachels. </a:t>
            </a:r>
          </a:p>
          <a:p>
            <a:pPr rtl="0"/>
            <a:r>
              <a:rPr lang="de-CH" dirty="0"/>
              <a:t>Gehen Stiche in den Bauch- oder Brustbereich ist sofortige ärztliche Versorgung notwendig. Häufig treten bei einem Stich eines solchen Rochens massive Blutungen auf, die zum Tod führen können.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5134F2-CD09-4F4A-AF5C-4F874FE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/>
          <a:p>
            <a:pPr lvl="0" rtl="0"/>
            <a:fld id="{771A803F-54F5-4243-BDCF-457A987C306F}" type="datetime1">
              <a:rPr lang="de-CH" smtClean="0"/>
              <a:t>28.05.2025</a:t>
            </a:fld>
            <a:endParaRPr lang="de-DE" dirty="0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467C521F-5A65-45E6-8F48-E6B848942E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7212015" y="539750"/>
            <a:ext cx="4426782" cy="2754313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66EB35-23AE-4757-92AF-EE56F1E7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lvl="0" rtl="0"/>
            <a:r>
              <a:rPr lang="de-CH" dirty="0"/>
              <a:t>Das sind die giftigsten Tiere der Welt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053116-ECE5-47FC-98C5-2D0EB358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lvl="0" rtl="0"/>
            <a:fld id="{D39607A7-8386-47DB-8578-DDEDD194E5D4}" type="slidenum">
              <a:rPr lang="de-DE" smtClean="0"/>
              <a:pPr lvl="0" rtl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3558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E0F762A-3D12-4AF4-BB58-779B598A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5225006" cy="1331637"/>
          </a:xfrm>
        </p:spPr>
        <p:txBody>
          <a:bodyPr rtlCol="0"/>
          <a:lstStyle/>
          <a:p>
            <a:pPr rtl="0"/>
            <a:r>
              <a:rPr lang="de-DE" dirty="0"/>
              <a:t>Die Sydney-Trichternetzspinne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47B45E0-C5BD-427A-B5F6-0236AE52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999" y="2759076"/>
            <a:ext cx="4885371" cy="3009899"/>
          </a:xfrm>
        </p:spPr>
        <p:txBody>
          <a:bodyPr rtlCol="0">
            <a:normAutofit fontScale="77500" lnSpcReduction="20000"/>
          </a:bodyPr>
          <a:lstStyle/>
          <a:p>
            <a:pPr rtl="0"/>
            <a:r>
              <a:rPr lang="de-CH" dirty="0"/>
              <a:t>Normalerweise bleibt sie in ihrem Bau, zur Paarungszeit geht sie aber auf Wanderung und kann immer mal wieder im Heim eines Menschen Schutz vor Regen und Unwetter suchen. </a:t>
            </a:r>
          </a:p>
          <a:p>
            <a:pPr rtl="0"/>
            <a:r>
              <a:rPr lang="de-CH" dirty="0"/>
              <a:t>Ihr Biss kann für den Menschen tödlich sein. Das Gift wirkt direkt auf das Nervensystem und lähmt die Muskulatur. </a:t>
            </a:r>
          </a:p>
          <a:p>
            <a:pPr rtl="0"/>
            <a:r>
              <a:rPr lang="de-CH" dirty="0"/>
              <a:t>Interessant: Gefährlich ist er vor allem für Menschen und Primaten, andere Säugetiere spüren es kaum. 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5134F2-CD09-4F4A-AF5C-4F874FE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/>
          <a:p>
            <a:pPr lvl="0" rtl="0"/>
            <a:fld id="{109DB620-E968-4B82-A904-DB70F398CA6D}" type="datetime1">
              <a:rPr lang="de-CH" smtClean="0"/>
              <a:t>28.05.2025</a:t>
            </a:fld>
            <a:endParaRPr lang="de-DE" dirty="0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467C521F-5A65-45E6-8F48-E6B848942E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7212013" y="698639"/>
            <a:ext cx="4438650" cy="2595674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66EB35-23AE-4757-92AF-EE56F1E7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lvl="0" rtl="0"/>
            <a:r>
              <a:rPr lang="de-CH" dirty="0"/>
              <a:t>Das sind die giftigsten Tiere der Welt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053116-ECE5-47FC-98C5-2D0EB358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lvl="0" rtl="0"/>
            <a:fld id="{D39607A7-8386-47DB-8578-DDEDD194E5D4}" type="slidenum">
              <a:rPr lang="de-DE" smtClean="0"/>
              <a:pPr lvl="0" rtl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4735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E0F762A-3D12-4AF4-BB58-779B598A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540000"/>
            <a:ext cx="5120503" cy="1331637"/>
          </a:xfrm>
        </p:spPr>
        <p:txBody>
          <a:bodyPr rtlCol="0"/>
          <a:lstStyle/>
          <a:p>
            <a:pPr rtl="0"/>
            <a:r>
              <a:rPr lang="de-DE" dirty="0"/>
              <a:t>Die Portugiesische Galeere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47B45E0-C5BD-427A-B5F6-0236AE52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5016000" cy="3009899"/>
          </a:xfrm>
        </p:spPr>
        <p:txBody>
          <a:bodyPr rtlCol="0">
            <a:normAutofit fontScale="77500" lnSpcReduction="20000"/>
          </a:bodyPr>
          <a:lstStyle/>
          <a:p>
            <a:pPr rtl="0"/>
            <a:r>
              <a:rPr lang="de-CH" dirty="0"/>
              <a:t>Dieses anmutige Wesen zählt zu der Gattung der Seeblasen. </a:t>
            </a:r>
          </a:p>
          <a:p>
            <a:pPr rtl="0"/>
            <a:r>
              <a:rPr lang="de-CH" dirty="0"/>
              <a:t>Dabei hat die Portugiesische Galeere an ihren Tentakeln bis zu 1000 Nesselzellen pro Zentimeter. </a:t>
            </a:r>
          </a:p>
          <a:p>
            <a:pPr rtl="0"/>
            <a:r>
              <a:rPr lang="de-CH" dirty="0"/>
              <a:t>Darin befindet sich ein Giftgemisch, das aus unterschiedlichen Eiweissen besteht. </a:t>
            </a:r>
          </a:p>
          <a:p>
            <a:pPr rtl="0"/>
            <a:r>
              <a:rPr lang="de-CH" dirty="0"/>
              <a:t>Ein Stich führt zur Beeinträchtigung der Nervenzellen. So kann ein Opfer der Portugiesischen Galeere aufgrund ständiger Kontraktion der Muskulatur einen Atemstillstand oder Herzversagen erleiden.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5134F2-CD09-4F4A-AF5C-4F874FE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/>
          <a:p>
            <a:pPr lvl="0" rtl="0"/>
            <a:fld id="{5412E031-CD10-4EB8-B5B0-161F78EC4842}" type="datetime1">
              <a:rPr lang="de-CH" smtClean="0"/>
              <a:t>28.05.2025</a:t>
            </a:fld>
            <a:endParaRPr lang="de-DE" dirty="0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467C521F-5A65-45E6-8F48-E6B848942E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7212014" y="539750"/>
            <a:ext cx="4438649" cy="2754313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66EB35-23AE-4757-92AF-EE56F1E7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lvl="0" rtl="0"/>
            <a:r>
              <a:rPr lang="de-CH" dirty="0"/>
              <a:t>Das sind die giftigsten Tiere der Welt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053116-ECE5-47FC-98C5-2D0EB358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lvl="0" rtl="0"/>
            <a:fld id="{D39607A7-8386-47DB-8578-DDEDD194E5D4}" type="slidenum">
              <a:rPr lang="de-DE" smtClean="0"/>
              <a:pPr lvl="0" rtl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2790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E0F762A-3D12-4AF4-BB58-779B598A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540000"/>
            <a:ext cx="5190171" cy="1331637"/>
          </a:xfrm>
        </p:spPr>
        <p:txBody>
          <a:bodyPr rtlCol="0"/>
          <a:lstStyle/>
          <a:p>
            <a:pPr rtl="0"/>
            <a:r>
              <a:rPr lang="de-DE" dirty="0"/>
              <a:t>Der Hundertfüssler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47B45E0-C5BD-427A-B5F6-0236AE52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5016000" cy="3009899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de-CH" dirty="0"/>
              <a:t>Zwar ist er nur der «kleine Bruder» des Tausendfüsslers, doch darf der Hundertfüssler auf keinen Fall unterschätzt werden. </a:t>
            </a:r>
          </a:p>
          <a:p>
            <a:pPr rtl="0"/>
            <a:r>
              <a:rPr lang="de-CH" dirty="0"/>
              <a:t>Wenn er zusticht, dann kann es sogar für Menschen gefährlich werden.</a:t>
            </a:r>
          </a:p>
          <a:p>
            <a:pPr rtl="0"/>
            <a:r>
              <a:rPr lang="de-CH" dirty="0"/>
              <a:t> Betroffen sind dann besonders kleine Kinder und Senioren.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5134F2-CD09-4F4A-AF5C-4F874FE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/>
          <a:p>
            <a:pPr lvl="0" rtl="0"/>
            <a:fld id="{BC88100D-EFBE-49A5-A8E9-9693C4273969}" type="datetime1">
              <a:rPr lang="de-CH" smtClean="0"/>
              <a:t>28.05.2025</a:t>
            </a:fld>
            <a:endParaRPr lang="de-DE" dirty="0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467C521F-5A65-45E6-8F48-E6B848942E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7212014" y="539750"/>
            <a:ext cx="4438650" cy="2754313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66EB35-23AE-4757-92AF-EE56F1E7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lvl="0" rtl="0"/>
            <a:r>
              <a:rPr lang="de-CH" dirty="0"/>
              <a:t>Das sind die giftigsten Tiere der Welt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053116-ECE5-47FC-98C5-2D0EB358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lvl="0" rtl="0"/>
            <a:fld id="{D39607A7-8386-47DB-8578-DDEDD194E5D4}" type="slidenum">
              <a:rPr lang="de-DE" smtClean="0"/>
              <a:pPr lvl="0" rtl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1558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E0F762A-3D12-4AF4-BB58-779B598A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4426782" cy="1331637"/>
          </a:xfrm>
        </p:spPr>
        <p:txBody>
          <a:bodyPr rtlCol="0"/>
          <a:lstStyle/>
          <a:p>
            <a:pPr rtl="0"/>
            <a:r>
              <a:rPr lang="de-DE" dirty="0"/>
              <a:t>Die General-Kegelschnecke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47B45E0-C5BD-427A-B5F6-0236AE52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5076960" cy="3009899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de-CH" dirty="0"/>
              <a:t>Diese Seeschnecke ist zwar langsam, ihr Gift tötet dafür umso schneller. Ein Tropfen kann bis zu 20 Menschen töten. </a:t>
            </a:r>
          </a:p>
          <a:p>
            <a:pPr rtl="0"/>
            <a:r>
              <a:rPr lang="de-CH" dirty="0"/>
              <a:t>Ihr Stich ist extrem schmerzvoll und führt zu Seh- und Atemstörungen. </a:t>
            </a:r>
          </a:p>
          <a:p>
            <a:pPr rtl="0"/>
            <a:r>
              <a:rPr lang="de-CH" dirty="0"/>
              <a:t>Da die Muschel der Schnecke bei Sammlern beliebt ist, sterben immer wieder Taucher, die nach ihr greifen wollen.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5134F2-CD09-4F4A-AF5C-4F874FE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/>
          <a:p>
            <a:pPr lvl="0" rtl="0"/>
            <a:fld id="{286BADA1-4773-420A-8116-665021240C3F}" type="datetime1">
              <a:rPr lang="de-CH" smtClean="0"/>
              <a:t>28.05.2025</a:t>
            </a:fld>
            <a:endParaRPr lang="de-DE" dirty="0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467C521F-5A65-45E6-8F48-E6B848942E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7212013" y="668535"/>
            <a:ext cx="4438650" cy="2625777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66EB35-23AE-4757-92AF-EE56F1E7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lvl="0" rtl="0"/>
            <a:r>
              <a:rPr lang="de-CH" dirty="0"/>
              <a:t>Das sind die giftigsten Tiere der Welt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053116-ECE5-47FC-98C5-2D0EB358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lvl="0" rtl="0"/>
            <a:fld id="{D39607A7-8386-47DB-8578-DDEDD194E5D4}" type="slidenum">
              <a:rPr lang="de-DE" smtClean="0"/>
              <a:pPr lvl="0" rtl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6523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73C4D624-C432-4768-B655-39498B3F3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0326" y="1089025"/>
            <a:ext cx="4451349" cy="1532951"/>
          </a:xfrm>
        </p:spPr>
        <p:txBody>
          <a:bodyPr rtlCol="0"/>
          <a:lstStyle/>
          <a:p>
            <a:pPr rtl="0"/>
            <a:r>
              <a:rPr lang="de-DE" dirty="0"/>
              <a:t>Vielen Dank</a:t>
            </a:r>
          </a:p>
        </p:txBody>
      </p:sp>
      <p:sp>
        <p:nvSpPr>
          <p:cNvPr id="15" name="Untertitel 14">
            <a:extLst>
              <a:ext uri="{FF2B5EF4-FFF2-40B4-BE49-F238E27FC236}">
                <a16:creationId xmlns:a16="http://schemas.microsoft.com/office/drawing/2014/main" id="{0AB46578-272C-455D-9707-73786009F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0326" y="4248000"/>
            <a:ext cx="4451349" cy="1520975"/>
          </a:xfrm>
        </p:spPr>
        <p:txBody>
          <a:bodyPr rtlCol="0"/>
          <a:lstStyle/>
          <a:p>
            <a:pPr rtl="0"/>
            <a:r>
              <a:rPr lang="de-DE" dirty="0"/>
              <a:t>Name des Referenten</a:t>
            </a:r>
          </a:p>
          <a:p>
            <a:pPr rtl="0"/>
            <a:r>
              <a:rPr lang="de-DE" dirty="0"/>
              <a:t>E-Mail-Adresse</a:t>
            </a:r>
          </a:p>
          <a:p>
            <a:pPr rtl="0"/>
            <a:r>
              <a:rPr lang="de-DE" dirty="0"/>
              <a:t>Website</a:t>
            </a:r>
          </a:p>
        </p:txBody>
      </p:sp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E20C2BF7-E3BC-4297-9B05-8C8493D607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3402" r="35017"/>
          <a:stretch/>
        </p:blipFill>
        <p:spPr>
          <a:xfrm>
            <a:off x="540988" y="539751"/>
            <a:ext cx="3203698" cy="5778499"/>
          </a:xfrm>
        </p:spPr>
      </p:pic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B9A9D5C1-9AFE-48CA-8EBA-CEC89B12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/>
          <a:p>
            <a:pPr lvl="0" rtl="0"/>
            <a:fld id="{126ABC26-2BE2-4DF4-8BA4-58D5EC06446E}" type="datetime1">
              <a:rPr lang="de-CH" smtClean="0"/>
              <a:t>28.05.2025</a:t>
            </a:fld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679FE43F-85F0-411F-A07D-5727641C9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lvl="0" rtl="0"/>
            <a:r>
              <a:rPr lang="de-CH" dirty="0"/>
              <a:t>Das sind die giftigsten Tiere der Welt</a:t>
            </a:r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8FD594B0-4A82-4149-9931-ECADC5CB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lvl="0" rtl="0"/>
            <a:fld id="{D39607A7-8386-47DB-8578-DDEDD194E5D4}" type="slidenum">
              <a:rPr lang="de-DE" smtClean="0"/>
              <a:pPr lvl="0" rtl="0"/>
              <a:t>15</a:t>
            </a:fld>
            <a:endParaRPr lang="de-DE" dirty="0"/>
          </a:p>
        </p:txBody>
      </p:sp>
      <p:pic>
        <p:nvPicPr>
          <p:cNvPr id="1026" name="Picture 2" descr="Bananenspinne - Bilder und Stockfotos - iStock">
            <a:extLst>
              <a:ext uri="{FF2B5EF4-FFF2-40B4-BE49-F238E27FC236}">
                <a16:creationId xmlns:a16="http://schemas.microsoft.com/office/drawing/2014/main" id="{D4C4F257-192D-4F10-9039-17CEC3242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7" r="32552"/>
          <a:stretch/>
        </p:blipFill>
        <p:spPr bwMode="auto">
          <a:xfrm>
            <a:off x="8447315" y="539500"/>
            <a:ext cx="3203698" cy="577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07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70443DD8-CE2B-4A5C-BF24-0B51AA63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0" y="1011237"/>
            <a:ext cx="6120000" cy="860400"/>
          </a:xfrm>
        </p:spPr>
        <p:txBody>
          <a:bodyPr rtlCol="0"/>
          <a:lstStyle/>
          <a:p>
            <a:pPr rtl="0"/>
            <a:r>
              <a:rPr lang="de-DE" dirty="0"/>
              <a:t>Einführung</a:t>
            </a:r>
          </a:p>
        </p:txBody>
      </p:sp>
      <p:pic>
        <p:nvPicPr>
          <p:cNvPr id="13" name="Bildplatzhalter 12" descr="Nahaufnahme einer Pflanze">
            <a:extLst>
              <a:ext uri="{FF2B5EF4-FFF2-40B4-BE49-F238E27FC236}">
                <a16:creationId xmlns:a16="http://schemas.microsoft.com/office/drawing/2014/main" id="{09E9642A-EBD6-4A1F-862C-5E040624C5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870325" cy="6858000"/>
          </a:xfrm>
        </p:spPr>
      </p:pic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B5F5AC9F-EF54-40AF-AE88-F588E9C3E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0" y="2759076"/>
            <a:ext cx="6121400" cy="3009899"/>
          </a:xfrm>
        </p:spPr>
        <p:txBody>
          <a:bodyPr rtlCol="0">
            <a:normAutofit/>
          </a:bodyPr>
          <a:lstStyle/>
          <a:p>
            <a:pPr rtl="0"/>
            <a:r>
              <a:rPr lang="de-CH" dirty="0"/>
              <a:t>Ihre Berührung ist tödlich. Ohne Gegengift gibt es keine Rettung. Und einige der Tiere könnten gleich mehreren Menschen mit einem Biss das Leben rauben.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C2BA47-68FC-4EF3-BAB7-49DAB8992D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/>
          <a:p>
            <a:pPr lvl="0" rtl="0"/>
            <a:fld id="{2AF54636-67CD-4054-90D9-600FE33E96F5}" type="datetime1">
              <a:rPr lang="de-CH" smtClean="0"/>
              <a:t>28.05.2025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C54943-CA7B-4463-A051-5F3076D3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lvl="0" rtl="0"/>
            <a:r>
              <a:rPr lang="de-CH" dirty="0"/>
              <a:t>Das sind die giftigsten Tiere der Welt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BCE196-604E-4BF8-BB2E-9D55B1D9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lvl="0" rtl="0"/>
            <a:fld id="{D39607A7-8386-47DB-8578-DDEDD194E5D4}" type="slidenum">
              <a:rPr lang="de-DE" smtClean="0"/>
              <a:pPr lvl="0" rtl="0"/>
              <a:t>2</a:t>
            </a:fld>
            <a:endParaRPr lang="de-DE" dirty="0"/>
          </a:p>
        </p:txBody>
      </p:sp>
      <p:pic>
        <p:nvPicPr>
          <p:cNvPr id="8" name="Bildplatzhalter 13">
            <a:extLst>
              <a:ext uri="{FF2B5EF4-FFF2-40B4-BE49-F238E27FC236}">
                <a16:creationId xmlns:a16="http://schemas.microsoft.com/office/drawing/2014/main" id="{00DF1E06-AA8A-4627-9EDF-FC5F87994D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86" r="20451"/>
          <a:stretch/>
        </p:blipFill>
        <p:spPr>
          <a:xfrm>
            <a:off x="-1" y="0"/>
            <a:ext cx="3919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95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E0F762A-3D12-4AF4-BB58-779B598A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4426782" cy="1331637"/>
          </a:xfrm>
        </p:spPr>
        <p:txBody>
          <a:bodyPr rtlCol="0"/>
          <a:lstStyle/>
          <a:p>
            <a:pPr rtl="0"/>
            <a:r>
              <a:rPr lang="de-DE" dirty="0"/>
              <a:t>Die Seewespe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47B45E0-C5BD-427A-B5F6-0236AE52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5016000" cy="3009899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de-CH" dirty="0"/>
              <a:t>Bis zu 60 Tentakel hat eine ausgewachsene Seewespe.</a:t>
            </a:r>
          </a:p>
          <a:p>
            <a:pPr rtl="0"/>
            <a:r>
              <a:rPr lang="de-CH" dirty="0"/>
              <a:t> Sie kann bis zu drei Meter lang werden. </a:t>
            </a:r>
          </a:p>
          <a:p>
            <a:pPr rtl="0"/>
            <a:r>
              <a:rPr lang="de-CH" dirty="0"/>
              <a:t>Ihre Tentakel sind mit um die 5000 Nesselzellen ausgestattet, die in die Haut eines Opfers eindringen und starkes Gift absondern. </a:t>
            </a:r>
          </a:p>
          <a:p>
            <a:pPr rtl="0"/>
            <a:r>
              <a:rPr lang="de-CH" dirty="0"/>
              <a:t>Das Gift führt zur Lähmung der Herzmuskulatur und der Atmung. Weiter kann es einen Herzstillstand verursachen. </a:t>
            </a:r>
          </a:p>
          <a:p>
            <a:pPr rtl="0"/>
            <a:r>
              <a:rPr lang="de-CH" dirty="0"/>
              <a:t>Wenn nicht sofort medizinische Hilfe naht, kann der Tod wenige Minuten nach dem Kontakt erfolgen. </a:t>
            </a:r>
          </a:p>
          <a:p>
            <a:pPr rtl="0"/>
            <a:r>
              <a:rPr lang="de-CH" dirty="0"/>
              <a:t>Die Seewespe gilt als giftigstes Meerestier der Welt.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5134F2-CD09-4F4A-AF5C-4F874FE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/>
          <a:p>
            <a:pPr lvl="0" rtl="0"/>
            <a:fld id="{616D4DE9-85D6-49BC-B85A-1825802574F4}" type="datetime1">
              <a:rPr lang="de-CH" smtClean="0"/>
              <a:t>28.05.2025</a:t>
            </a:fld>
            <a:endParaRPr lang="de-DE" dirty="0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467C521F-5A65-45E6-8F48-E6B848942E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7212014" y="539750"/>
            <a:ext cx="4438650" cy="2754313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66EB35-23AE-4757-92AF-EE56F1E7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lvl="0" rtl="0"/>
            <a:r>
              <a:rPr lang="de-CH" dirty="0"/>
              <a:t>Das sind die giftigsten Tiere der Welt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053116-ECE5-47FC-98C5-2D0EB358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lvl="0" rtl="0"/>
            <a:fld id="{D39607A7-8386-47DB-8578-DDEDD194E5D4}" type="slidenum">
              <a:rPr lang="de-DE" smtClean="0"/>
              <a:pPr lvl="0" rtl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8681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E0F762A-3D12-4AF4-BB58-779B598A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4426782" cy="1331637"/>
          </a:xfrm>
        </p:spPr>
        <p:txBody>
          <a:bodyPr rtlCol="0"/>
          <a:lstStyle/>
          <a:p>
            <a:pPr rtl="0"/>
            <a:r>
              <a:rPr lang="de-DE" dirty="0"/>
              <a:t>Der Schreckliche Pfeilgiftfrosch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47B45E0-C5BD-427A-B5F6-0236AE52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4460874" cy="3009899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de-CH" dirty="0"/>
              <a:t>Die giftigste Froschart überhaupt kommt nur in einem ganz kleinen Gebiet Kolumbiens vor. Die Frösche bewohnen dort den Regenwald. </a:t>
            </a:r>
          </a:p>
          <a:p>
            <a:pPr rtl="0"/>
            <a:r>
              <a:rPr lang="de-CH" dirty="0"/>
              <a:t>Wer einen dieser knallbunten Frösche berührt, stirbt an Muskel-, Atem- und Herzversagen. </a:t>
            </a:r>
          </a:p>
          <a:p>
            <a:pPr rtl="0"/>
            <a:r>
              <a:rPr lang="de-CH" dirty="0"/>
              <a:t>Das Gift eines kleinen Frosches reicht, um zehn bis 20 Menschen zu töten. </a:t>
            </a:r>
          </a:p>
          <a:p>
            <a:pPr rtl="0"/>
            <a:r>
              <a:rPr lang="de-CH" dirty="0"/>
              <a:t>Indigene Völker aus Südamerika verwendeten früher das Gift des Frosches, um damit Pfeilspitzen zu benetzen, daher der Name der Spezies.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5134F2-CD09-4F4A-AF5C-4F874FE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/>
          <a:p>
            <a:pPr lvl="0" rtl="0"/>
            <a:fld id="{E5056FF0-4932-4450-B6CF-1245C5F9CEB3}" type="datetime1">
              <a:rPr lang="de-CH" smtClean="0"/>
              <a:t>28.05.2025</a:t>
            </a:fld>
            <a:endParaRPr lang="de-DE" dirty="0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467C521F-5A65-45E6-8F48-E6B848942E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7212013" y="773253"/>
            <a:ext cx="4438650" cy="2521059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66EB35-23AE-4757-92AF-EE56F1E7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lvl="0" rtl="0"/>
            <a:r>
              <a:rPr lang="de-CH" dirty="0"/>
              <a:t>Das sind die giftigsten Tiere der Welt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053116-ECE5-47FC-98C5-2D0EB358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lvl="0" rtl="0"/>
            <a:fld id="{D39607A7-8386-47DB-8578-DDEDD194E5D4}" type="slidenum">
              <a:rPr lang="de-DE" smtClean="0"/>
              <a:pPr lvl="0" rtl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5361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E0F762A-3D12-4AF4-BB58-779B598A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4426782" cy="1331637"/>
          </a:xfrm>
        </p:spPr>
        <p:txBody>
          <a:bodyPr rtlCol="0"/>
          <a:lstStyle/>
          <a:p>
            <a:pPr rtl="0"/>
            <a:r>
              <a:rPr lang="de-DE" dirty="0"/>
              <a:t>Die Brasilianische Wanderspinne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47B45E0-C5BD-427A-B5F6-0236AE52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4460874" cy="3009899"/>
          </a:xfrm>
        </p:spPr>
        <p:txBody>
          <a:bodyPr rtlCol="0">
            <a:normAutofit/>
          </a:bodyPr>
          <a:lstStyle/>
          <a:p>
            <a:pPr rtl="0"/>
            <a:r>
              <a:rPr lang="de-CH" dirty="0"/>
              <a:t>Einer der giftigsten Spinne der Welt. </a:t>
            </a:r>
          </a:p>
          <a:p>
            <a:pPr rtl="0"/>
            <a:r>
              <a:rPr lang="de-CH" dirty="0"/>
              <a:t>Neben starken Schmerzen kann die Spinne auch eine schmerzhafte Erektion verursachen. </a:t>
            </a:r>
          </a:p>
          <a:p>
            <a:pPr rtl="0"/>
            <a:r>
              <a:rPr lang="de-CH" dirty="0"/>
              <a:t>Diese kann mehrere Stunden anhalten und, falls sie unbehandelt bleibt, zu Impotenz führen.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5134F2-CD09-4F4A-AF5C-4F874FE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/>
          <a:p>
            <a:pPr lvl="0" rtl="0"/>
            <a:fld id="{588D4108-951F-473C-9B78-B643CE814A9B}" type="datetime1">
              <a:rPr lang="de-CH" smtClean="0"/>
              <a:t>28.05.2025</a:t>
            </a:fld>
            <a:endParaRPr lang="de-DE" dirty="0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467C521F-5A65-45E6-8F48-E6B848942E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7212014" y="539750"/>
            <a:ext cx="4438650" cy="2754313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66EB35-23AE-4757-92AF-EE56F1E7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lvl="0" rtl="0"/>
            <a:r>
              <a:rPr lang="de-CH" dirty="0"/>
              <a:t>Das sind die giftigsten Tiere der Welt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053116-ECE5-47FC-98C5-2D0EB358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lvl="0" rtl="0"/>
            <a:fld id="{D39607A7-8386-47DB-8578-DDEDD194E5D4}" type="slidenum">
              <a:rPr lang="de-DE" smtClean="0"/>
              <a:pPr lvl="0" rtl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05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E0F762A-3D12-4AF4-BB58-779B598A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4426782" cy="1331637"/>
          </a:xfrm>
        </p:spPr>
        <p:txBody>
          <a:bodyPr rtlCol="0"/>
          <a:lstStyle/>
          <a:p>
            <a:pPr rtl="0"/>
            <a:r>
              <a:rPr lang="de-DE" dirty="0"/>
              <a:t>Die Palythoa-Krustenanemone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47B45E0-C5BD-427A-B5F6-0236AE52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4460874" cy="3009899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de-CH" dirty="0"/>
              <a:t>0.01 Milligramm ihres Giftes reichen aus, um einen Erwachsenen in Lebensgefahr zu bringen. </a:t>
            </a:r>
          </a:p>
          <a:p>
            <a:pPr rtl="0"/>
            <a:r>
              <a:rPr lang="de-CH" dirty="0"/>
              <a:t>Ihr Gift ist das zweit gefährlichste Gift, das nicht auf Eiweiss basiert. </a:t>
            </a:r>
          </a:p>
          <a:p>
            <a:pPr rtl="0"/>
            <a:r>
              <a:rPr lang="de-CH" dirty="0"/>
              <a:t>Wer damit in Kontakt kommt, kriegt die Wirkung sofort zu spüren: Unwohlsein, Erbrechen und Schüttelfrost. </a:t>
            </a:r>
          </a:p>
          <a:p>
            <a:pPr rtl="0"/>
            <a:r>
              <a:rPr lang="de-CH" dirty="0"/>
              <a:t>Gegengift gibt es noch keines.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5134F2-CD09-4F4A-AF5C-4F874FE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/>
          <a:p>
            <a:pPr lvl="0" rtl="0"/>
            <a:fld id="{20B44C3E-9EA5-411A-89FE-93EFA87B8D4A}" type="datetime1">
              <a:rPr lang="de-CH" smtClean="0"/>
              <a:t>28.05.2025</a:t>
            </a:fld>
            <a:endParaRPr lang="de-DE" dirty="0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467C521F-5A65-45E6-8F48-E6B848942E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7212015" y="539750"/>
            <a:ext cx="4426782" cy="2754313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66EB35-23AE-4757-92AF-EE56F1E7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lvl="0" rtl="0"/>
            <a:r>
              <a:rPr lang="de-CH" dirty="0"/>
              <a:t>Das sind die giftigsten Tiere der Welt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053116-ECE5-47FC-98C5-2D0EB358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lvl="0" rtl="0"/>
            <a:fld id="{D39607A7-8386-47DB-8578-DDEDD194E5D4}" type="slidenum">
              <a:rPr lang="de-DE" smtClean="0"/>
              <a:pPr lvl="0" rtl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3182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E0F762A-3D12-4AF4-BB58-779B598A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4426782" cy="1331637"/>
          </a:xfrm>
        </p:spPr>
        <p:txBody>
          <a:bodyPr rtlCol="0"/>
          <a:lstStyle/>
          <a:p>
            <a:pPr rtl="0"/>
            <a:r>
              <a:rPr lang="de-DE" dirty="0"/>
              <a:t>Der Inlandtaipan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47B45E0-C5BD-427A-B5F6-0236AE52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999" y="2759076"/>
            <a:ext cx="5016001" cy="3009899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de-CH" dirty="0"/>
              <a:t>Er ist die giftigste Schlangenart der Welt.</a:t>
            </a:r>
          </a:p>
          <a:p>
            <a:pPr rtl="0"/>
            <a:r>
              <a:rPr lang="de-CH" dirty="0"/>
              <a:t> Der Inlandtaipan ist in Australien zu Hause und kann mit nur einem Biss rund 250'000 Mäuse oder mehr als 100 Menschen töten. </a:t>
            </a:r>
          </a:p>
          <a:p>
            <a:pPr rtl="0"/>
            <a:r>
              <a:rPr lang="de-CH" dirty="0"/>
              <a:t>Wird ein Opfer von der Schlange gebissen, kann es dazu kommen, dass die Blutgerinnung gestört wird. </a:t>
            </a:r>
          </a:p>
          <a:p>
            <a:pPr rtl="0"/>
            <a:r>
              <a:rPr lang="de-CH" dirty="0"/>
              <a:t>Die Durchschnittslänge des Inlandtaipans beträgt 1.8 Meter.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5134F2-CD09-4F4A-AF5C-4F874FE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/>
          <a:p>
            <a:pPr lvl="0" rtl="0"/>
            <a:fld id="{93EE9B4F-B75A-4AA7-8EF0-E75CD83A1D6A}" type="datetime1">
              <a:rPr lang="de-CH" smtClean="0"/>
              <a:t>28.05.2025</a:t>
            </a:fld>
            <a:endParaRPr lang="de-DE" dirty="0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467C521F-5A65-45E6-8F48-E6B848942E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7212013" y="478971"/>
            <a:ext cx="4438650" cy="2684535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66EB35-23AE-4757-92AF-EE56F1E7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lvl="0" rtl="0"/>
            <a:r>
              <a:rPr lang="de-CH" dirty="0"/>
              <a:t>Das sind die giftigsten Tiere der Welt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053116-ECE5-47FC-98C5-2D0EB358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lvl="0" rtl="0"/>
            <a:fld id="{D39607A7-8386-47DB-8578-DDEDD194E5D4}" type="slidenum">
              <a:rPr lang="de-DE" smtClean="0"/>
              <a:pPr lvl="0" rtl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4262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E0F762A-3D12-4AF4-BB58-779B598A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4426782" cy="1331637"/>
          </a:xfrm>
        </p:spPr>
        <p:txBody>
          <a:bodyPr rtlCol="0"/>
          <a:lstStyle/>
          <a:p>
            <a:pPr rtl="0"/>
            <a:r>
              <a:rPr lang="de-DE" dirty="0"/>
              <a:t>Die Königskobra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47B45E0-C5BD-427A-B5F6-0236AE52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5016000" cy="3009899"/>
          </a:xfrm>
        </p:spPr>
        <p:txBody>
          <a:bodyPr rtlCol="0">
            <a:normAutofit/>
          </a:bodyPr>
          <a:lstStyle/>
          <a:p>
            <a:pPr rtl="0"/>
            <a:r>
              <a:rPr lang="de-CH" dirty="0"/>
              <a:t>Die Königskobra wird oft unterschätzt. Ein einziger Biss des Tieres reicht aus, um mehr als zehn Menschen oder gar einen erwachsenen Elefanten zu töten. </a:t>
            </a:r>
          </a:p>
          <a:p>
            <a:pPr rtl="0"/>
            <a:r>
              <a:rPr lang="de-CH" dirty="0"/>
              <a:t>Beim Menschen kann das Gift nach nur wenigen Minuten zum Tod führen.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5134F2-CD09-4F4A-AF5C-4F874FE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/>
          <a:p>
            <a:pPr lvl="0" rtl="0"/>
            <a:fld id="{0BD1B371-7F60-4737-A981-70AE040CF0BF}" type="datetime1">
              <a:rPr lang="de-CH" smtClean="0"/>
              <a:t>28.05.2025</a:t>
            </a:fld>
            <a:endParaRPr lang="de-DE" dirty="0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467C521F-5A65-45E6-8F48-E6B848942E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7212015" y="539750"/>
            <a:ext cx="4426782" cy="2754313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66EB35-23AE-4757-92AF-EE56F1E7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lvl="0" rtl="0"/>
            <a:r>
              <a:rPr lang="de-CH" dirty="0"/>
              <a:t>Das sind die giftigsten Tiere der Welt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053116-ECE5-47FC-98C5-2D0EB358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lvl="0" rtl="0"/>
            <a:fld id="{D39607A7-8386-47DB-8578-DDEDD194E5D4}" type="slidenum">
              <a:rPr lang="de-DE" smtClean="0"/>
              <a:pPr lvl="0" rtl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4011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E0F762A-3D12-4AF4-BB58-779B598A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5346926" cy="1331637"/>
          </a:xfrm>
        </p:spPr>
        <p:txBody>
          <a:bodyPr rtlCol="0"/>
          <a:lstStyle/>
          <a:p>
            <a:pPr rtl="0"/>
            <a:r>
              <a:rPr lang="de-DE" dirty="0"/>
              <a:t>Der Gelbe Mittelmeerskorpion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47B45E0-C5BD-427A-B5F6-0236AE52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5016000" cy="3009899"/>
          </a:xfrm>
        </p:spPr>
        <p:txBody>
          <a:bodyPr rtlCol="0">
            <a:normAutofit fontScale="92500"/>
          </a:bodyPr>
          <a:lstStyle/>
          <a:p>
            <a:pPr rtl="0"/>
            <a:r>
              <a:rPr lang="de-CH" dirty="0"/>
              <a:t>Auf Englisch heisst er «Deathstalker», Todes-Pirscher. </a:t>
            </a:r>
          </a:p>
          <a:p>
            <a:pPr rtl="0"/>
            <a:r>
              <a:rPr lang="de-CH" dirty="0"/>
              <a:t>Der Gelbe Mittelmeerskorpion gilt als gefährlichste Skorpionart der Welt.</a:t>
            </a:r>
          </a:p>
          <a:p>
            <a:pPr rtl="0"/>
            <a:r>
              <a:rPr lang="de-CH" dirty="0"/>
              <a:t>Sein Gift tötet Erwachsene zwar nur selten, der Stich ist aber extrem schmerzhaft und führt häufig zu allergischen Folgereaktionen.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5134F2-CD09-4F4A-AF5C-4F874FE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 rtlCol="0"/>
          <a:lstStyle/>
          <a:p>
            <a:pPr lvl="0" rtl="0"/>
            <a:fld id="{0C4F6120-1654-4205-B408-796C81806671}" type="datetime1">
              <a:rPr lang="de-CH" smtClean="0"/>
              <a:t>28.05.2025</a:t>
            </a:fld>
            <a:endParaRPr lang="de-DE" dirty="0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467C521F-5A65-45E6-8F48-E6B848942E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7212015" y="539750"/>
            <a:ext cx="4285058" cy="2754313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66EB35-23AE-4757-92AF-EE56F1E7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 rtlCol="0"/>
          <a:lstStyle/>
          <a:p>
            <a:pPr lvl="0" rtl="0"/>
            <a:r>
              <a:rPr lang="de-CH" dirty="0"/>
              <a:t>Das sind die giftigsten Tiere der Welt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053116-ECE5-47FC-98C5-2D0EB358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 rtlCol="0"/>
          <a:lstStyle/>
          <a:p>
            <a:pPr lvl="0" rtl="0"/>
            <a:fld id="{D39607A7-8386-47DB-8578-DDEDD194E5D4}" type="slidenum">
              <a:rPr lang="de-DE" smtClean="0"/>
              <a:pPr lvl="0" rtl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5158007"/>
      </p:ext>
    </p:extLst>
  </p:cSld>
  <p:clrMapOvr>
    <a:masterClrMapping/>
  </p:clrMapOvr>
</p:sld>
</file>

<file path=ppt/theme/theme1.xml><?xml version="1.0" encoding="utf-8"?>
<a:theme xmlns:a="http://schemas.openxmlformats.org/drawingml/2006/main" name="LeafVTI">
  <a:themeElements>
    <a:clrScheme name="Leaf">
      <a:dk1>
        <a:sysClr val="windowText" lastClr="000000"/>
      </a:dk1>
      <a:lt1>
        <a:sysClr val="window" lastClr="FFFFFF"/>
      </a:lt1>
      <a:dk2>
        <a:srgbClr val="732124"/>
      </a:dk2>
      <a:lt2>
        <a:srgbClr val="F0EDE5"/>
      </a:lt2>
      <a:accent1>
        <a:srgbClr val="D34817"/>
      </a:accent1>
      <a:accent2>
        <a:srgbClr val="A68D65"/>
      </a:accent2>
      <a:accent3>
        <a:srgbClr val="728377"/>
      </a:accent3>
      <a:accent4>
        <a:srgbClr val="B4797B"/>
      </a:accent4>
      <a:accent5>
        <a:srgbClr val="CE8439"/>
      </a:accent5>
      <a:accent6>
        <a:srgbClr val="CF3A2A"/>
      </a:accent6>
      <a:hlink>
        <a:srgbClr val="D06853"/>
      </a:hlink>
      <a:folHlink>
        <a:srgbClr val="B6777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2848370_TF22339732_Win32" id="{5FD37E03-EF71-44BD-A229-34E713E90CAB}" vid="{13C56265-1FD4-43DD-835C-9908781A740B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5d36d37b-71b4-4416-b8a2-712a72be7925" xsi:nil="true"/>
    <MediaLengthInSeconds xmlns="5d36d37b-71b4-4416-b8a2-712a72be7925" xsi:nil="true"/>
    <SharedWithUsers xmlns="e92a2ac5-b25a-46ac-94d3-afeb148eacd8">
      <UserInfo>
        <DisplayName/>
        <AccountId xsi:nil="true"/>
        <AccountType/>
      </UserInfo>
    </SharedWithUsers>
    <TaxCatchAll xmlns="e92a2ac5-b25a-46ac-94d3-afeb148eacd8" xsi:nil="true"/>
    <lcf76f155ced4ddcb4097134ff3c332f xmlns="5d36d37b-71b4-4416-b8a2-712a72be792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0A218B65CF8F4E9AF05F2AB7592672" ma:contentTypeVersion="19" ma:contentTypeDescription="Ein neues Dokument erstellen." ma:contentTypeScope="" ma:versionID="896d5db0d1d056281e1cba17532560c4">
  <xsd:schema xmlns:xsd="http://www.w3.org/2001/XMLSchema" xmlns:xs="http://www.w3.org/2001/XMLSchema" xmlns:p="http://schemas.microsoft.com/office/2006/metadata/properties" xmlns:ns2="5d36d37b-71b4-4416-b8a2-712a72be7925" xmlns:ns3="e92a2ac5-b25a-46ac-94d3-afeb148eacd8" targetNamespace="http://schemas.microsoft.com/office/2006/metadata/properties" ma:root="true" ma:fieldsID="894d5c3fc7a739f299e410a9e03e8636" ns2:_="" ns3:_="">
    <xsd:import namespace="5d36d37b-71b4-4416-b8a2-712a72be7925"/>
    <xsd:import namespace="e92a2ac5-b25a-46ac-94d3-afeb148eac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36d37b-71b4-4416-b8a2-712a72be79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37208fab-4dc0-401f-83e0-c7b9bb7a63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2a2ac5-b25a-46ac-94d3-afeb148eacd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fe5ca1-ef84-4dab-a378-9389cdd71f7b}" ma:internalName="TaxCatchAll" ma:showField="CatchAllData" ma:web="e92a2ac5-b25a-46ac-94d3-afeb148eac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5821E8-E699-48D2-B7C9-D9830F740602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  <ds:schemaRef ds:uri="e92a2ac5-b25a-46ac-94d3-afeb148eacd8"/>
    <ds:schemaRef ds:uri="http://schemas.microsoft.com/office/infopath/2007/PartnerControls"/>
    <ds:schemaRef ds:uri="5d36d37b-71b4-4416-b8a2-712a72be792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607FF48-AE7B-439B-92BE-0E4615A15129}"/>
</file>

<file path=customXml/itemProps3.xml><?xml version="1.0" encoding="utf-8"?>
<ds:datastoreItem xmlns:ds="http://schemas.openxmlformats.org/officeDocument/2006/customXml" ds:itemID="{55B2449D-76E5-4186-BA4E-78E0266D839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Blatt-Design</Template>
  <TotalTime>0</TotalTime>
  <Words>1094</Words>
  <Application>Microsoft Office PowerPoint</Application>
  <PresentationFormat>Breitbild</PresentationFormat>
  <Paragraphs>131</Paragraphs>
  <Slides>15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4" baseType="lpstr">
      <vt:lpstr>Aptos</vt:lpstr>
      <vt:lpstr>Aptos Display</vt:lpstr>
      <vt:lpstr>Arial</vt:lpstr>
      <vt:lpstr>Avenir Next LT Pro Light</vt:lpstr>
      <vt:lpstr>Calibri</vt:lpstr>
      <vt:lpstr>GoodOTNarrow</vt:lpstr>
      <vt:lpstr>Roboto</vt:lpstr>
      <vt:lpstr>Wingdings</vt:lpstr>
      <vt:lpstr>LeafVTI</vt:lpstr>
      <vt:lpstr>Das sind die giftigsten Tiere der Welt</vt:lpstr>
      <vt:lpstr>Einführung</vt:lpstr>
      <vt:lpstr>Die Seewespe</vt:lpstr>
      <vt:lpstr>Der Schreckliche Pfeilgiftfrosch</vt:lpstr>
      <vt:lpstr>Die Brasilianische Wanderspinne</vt:lpstr>
      <vt:lpstr>Die Palythoa-Krustenanemone</vt:lpstr>
      <vt:lpstr>Der Inlandtaipan</vt:lpstr>
      <vt:lpstr>Die Königskobra</vt:lpstr>
      <vt:lpstr>Der Gelbe Mittelmeerskorpion</vt:lpstr>
      <vt:lpstr>Der Stachelrochen</vt:lpstr>
      <vt:lpstr>Die Sydney-Trichternetzspinne</vt:lpstr>
      <vt:lpstr>Die Portugiesische Galeere</vt:lpstr>
      <vt:lpstr>Der Hundertfüssler</vt:lpstr>
      <vt:lpstr>Die General-Kegelschnecke</vt:lpstr>
      <vt:lpstr>Vielen Dank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sind die giftigsten Tiere der Welt</dc:title>
  <dc:creator>Georges Wyttenbach</dc:creator>
  <cp:lastModifiedBy>Doris Keller</cp:lastModifiedBy>
  <cp:revision>5</cp:revision>
  <cp:lastPrinted>2025-05-28T08:33:14Z</cp:lastPrinted>
  <dcterms:created xsi:type="dcterms:W3CDTF">2021-08-23T10:20:19Z</dcterms:created>
  <dcterms:modified xsi:type="dcterms:W3CDTF">2025-05-28T08:38:42Z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0x010100BE0A218B65CF8F4E9AF05F2AB7592672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  <property fmtid="{D5CDD505-2E9C-101B-9397-08002B2CF9AE}" pid="9" name="_SourceUrl">
    <vt:lpwstr/>
  </property>
  <property fmtid="{D5CDD505-2E9C-101B-9397-08002B2CF9AE}" pid="10" name="_SharedFileIndex">
    <vt:lpwstr/>
  </property>
  <property fmtid="{D5CDD505-2E9C-101B-9397-08002B2CF9AE}" pid="11" name="MediaServiceImageTags">
    <vt:lpwstr/>
  </property>
</Properties>
</file>