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67" r:id="rId3"/>
    <p:sldId id="274" r:id="rId4"/>
    <p:sldId id="281" r:id="rId5"/>
    <p:sldId id="280" r:id="rId6"/>
    <p:sldId id="282" r:id="rId7"/>
    <p:sldId id="278" r:id="rId8"/>
    <p:sldId id="2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31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4624183"/>
          </a:xfrm>
          <a:prstGeom prst="rect">
            <a:avLst/>
          </a:prstGeom>
        </p:spPr>
      </p:pic>
      <p:sp useBgFill="1">
        <p:nvSpPr>
          <p:cNvPr id="7" name="Rechteck 6"/>
          <p:cNvSpPr/>
          <p:nvPr/>
        </p:nvSpPr>
        <p:spPr bwMode="white">
          <a:xfrm>
            <a:off x="0" y="3074521"/>
            <a:ext cx="12201888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Freihandform 9"/>
          <p:cNvSpPr/>
          <p:nvPr/>
        </p:nvSpPr>
        <p:spPr>
          <a:xfrm rot="21388434">
            <a:off x="12235" y="2969834"/>
            <a:ext cx="12169907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11" name="Freihandform 10"/>
          <p:cNvSpPr/>
          <p:nvPr/>
        </p:nvSpPr>
        <p:spPr>
          <a:xfrm rot="21388434">
            <a:off x="29672" y="2764068"/>
            <a:ext cx="12205856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12" name="Freihandform 11"/>
          <p:cNvSpPr/>
          <p:nvPr/>
        </p:nvSpPr>
        <p:spPr>
          <a:xfrm rot="21388434">
            <a:off x="-4585" y="3108508"/>
            <a:ext cx="12215153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3814" y="3937321"/>
            <a:ext cx="9601200" cy="162527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93814" y="5641975"/>
            <a:ext cx="9601200" cy="9141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3813" y="1928553"/>
            <a:ext cx="9601200" cy="226244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5400" b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3" y="4267200"/>
            <a:ext cx="9601200" cy="934527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93813" y="1828800"/>
            <a:ext cx="4648199" cy="3962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50767" y="1828800"/>
            <a:ext cx="4648200" cy="3962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72D1-64D5-4552-ACDD-1CCE5F7F800D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29E-967E-4B69-BEAA-E3504E43784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3" y="1777042"/>
            <a:ext cx="4645152" cy="94171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93813" y="2743200"/>
            <a:ext cx="4645152" cy="304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249862" y="1777042"/>
            <a:ext cx="4645152" cy="94171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249862" y="2743200"/>
            <a:ext cx="4645152" cy="304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8013" y="533400"/>
            <a:ext cx="4572001" cy="2743199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4000" b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37213" y="533401"/>
            <a:ext cx="5943603" cy="5257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8013" y="3429000"/>
            <a:ext cx="4572000" cy="236219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18.06.2021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3"/>
            <a:ext cx="6553318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09050" y="533401"/>
            <a:ext cx="4573192" cy="274319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000" b="0" i="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009049" y="3429001"/>
            <a:ext cx="4573191" cy="236219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de-DE" smtClean="0"/>
              <a:pPr/>
              <a:t>18.06.2021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-4585" y="5374939"/>
            <a:ext cx="12240113" cy="1559261"/>
            <a:chOff x="-4585" y="2764068"/>
            <a:chExt cx="12240113" cy="1559261"/>
          </a:xfrm>
        </p:grpSpPr>
        <p:sp>
          <p:nvSpPr>
            <p:cNvPr id="9" name="Freihandform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  <p:sp>
          <p:nvSpPr>
            <p:cNvPr id="10" name="Freihandform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  <p:sp>
          <p:nvSpPr>
            <p:cNvPr id="11" name="Freihandform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4" y="1828801"/>
            <a:ext cx="9601198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989510" y="6400800"/>
            <a:ext cx="154866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de-DE" smtClean="0"/>
              <a:pPr/>
              <a:t>18.06.2021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299152" y="6400800"/>
            <a:ext cx="595483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818310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031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3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74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31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latin typeface="Modern Love Grunge" panose="020B0604020202020204" pitchFamily="82" charset="0"/>
              </a:rPr>
              <a:t>Farben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latin typeface="Brush Script MT" panose="03060802040406070304" pitchFamily="66" charset="0"/>
              </a:rPr>
              <a:t>Einsetzen in einer Präsentation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Bodoni MT Condensed" panose="02070606080606020203" pitchFamily="18" charset="0"/>
              </a:rPr>
              <a:t>Farbentheorie</a:t>
            </a:r>
            <a:endParaRPr lang="de-DE" dirty="0">
              <a:latin typeface="Bodoni MT Condensed" panose="02070606080606020203" pitchFamily="18" charset="0"/>
            </a:endParaRPr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latin typeface="Curlz MT" panose="04040404050702020202" pitchFamily="82" charset="0"/>
              </a:rPr>
              <a:t>Was ist Farbe und wie nehmen wir sie wahr? Farbenlehre, Die 8 Grundfarben, Farbmischgesetze</a:t>
            </a:r>
          </a:p>
          <a:p>
            <a:endParaRPr lang="de-DE" dirty="0"/>
          </a:p>
        </p:txBody>
      </p:sp>
      <p:pic>
        <p:nvPicPr>
          <p:cNvPr id="1027" name="Picture 3" descr="farbb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14743">
            <a:off x="5418519" y="2865561"/>
            <a:ext cx="2229164" cy="21785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Blackoak Std" panose="04050907060602020202" pitchFamily="82" charset="0"/>
              </a:rPr>
              <a:t>Farbmischungen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latin typeface="Brush Script MT" panose="03060802040406070304" pitchFamily="66" charset="0"/>
              </a:rPr>
              <a:t>Die additive Farbmischung, Die subtraktive Farbmischung, Das Farbsechseck, Der Simultankontrast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275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745857" y="481646"/>
            <a:ext cx="4573192" cy="2743199"/>
          </a:xfrm>
        </p:spPr>
        <p:txBody>
          <a:bodyPr/>
          <a:lstStyle/>
          <a:p>
            <a:r>
              <a:rPr lang="de-CH" dirty="0">
                <a:latin typeface="Cavolini" panose="020B0502040204020203" pitchFamily="66" charset="0"/>
                <a:cs typeface="Cavolini" panose="020B0502040204020203" pitchFamily="66" charset="0"/>
              </a:rPr>
              <a:t>Farbgestaltung</a:t>
            </a:r>
            <a:endParaRPr lang="de-DE" dirty="0">
              <a:latin typeface="Cavolini" panose="020B0502040204020203" pitchFamily="66" charset="0"/>
              <a:cs typeface="Cavolini" panose="020B0502040204020203" pitchFamily="66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45857" y="3429001"/>
            <a:ext cx="4836383" cy="236219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>
                <a:latin typeface="Edwardian Script ITC" panose="030303020407070D0804" pitchFamily="66" charset="0"/>
              </a:rPr>
              <a:t>Farbe und Form, Zusammenwirken von Farbe und Form, Farbharmonien</a:t>
            </a:r>
            <a:endParaRPr lang="de-DE" dirty="0">
              <a:latin typeface="Edwardian Script ITC" panose="030303020407070D0804" pitchFamily="66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Farbharmonien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93813" y="1828801"/>
            <a:ext cx="9998163" cy="3962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de-CH" dirty="0">
                <a:latin typeface="Bradley Hand ITC" panose="03070402050302030203" pitchFamily="66" charset="0"/>
              </a:rPr>
              <a:t>Farbharmonien aus </a:t>
            </a:r>
            <a:r>
              <a:rPr lang="de-CH">
                <a:latin typeface="Bradley Hand ITC" panose="03070402050302030203" pitchFamily="66" charset="0"/>
              </a:rPr>
              <a:t>benachbarten Farbtönen. </a:t>
            </a:r>
            <a:r>
              <a:rPr lang="de-CH" dirty="0">
                <a:latin typeface="Bradley Hand ITC" panose="03070402050302030203" pitchFamily="66" charset="0"/>
              </a:rPr>
              <a:t>Farbharmonien aus warmen Farbtönen, der Simultankontrast. Farbharmonien aus kalten Farbtönen. Farbharmonien aus bunten und unbunten Farbtönen. Farbharmonien aus aufgehellten Farbtönen mit ihrer Vollfarbe.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74984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CH" b="1" dirty="0">
                <a:latin typeface="Chiller" panose="04020404031007020602" pitchFamily="82" charset="0"/>
              </a:rPr>
              <a:t>Wie Farben wirken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293813" y="1828801"/>
            <a:ext cx="1828800" cy="457200"/>
            <a:chOff x="672" y="768"/>
            <a:chExt cx="1152" cy="28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293813" y="2533293"/>
            <a:ext cx="1828800" cy="457200"/>
            <a:chOff x="672" y="768"/>
            <a:chExt cx="1152" cy="288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FA8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FFC36B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FFB24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FE7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1293813" y="3266296"/>
            <a:ext cx="1828800" cy="457200"/>
            <a:chOff x="672" y="768"/>
            <a:chExt cx="1152" cy="288"/>
          </a:xfrm>
        </p:grpSpPr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FFFF7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FFFF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FEF8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1293813" y="3999299"/>
            <a:ext cx="1828800" cy="457200"/>
            <a:chOff x="672" y="768"/>
            <a:chExt cx="1152" cy="288"/>
          </a:xfrm>
        </p:grpSpPr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25" name="Group 22"/>
          <p:cNvGrpSpPr>
            <a:grpSpLocks/>
          </p:cNvGrpSpPr>
          <p:nvPr/>
        </p:nvGrpSpPr>
        <p:grpSpPr bwMode="auto">
          <a:xfrm>
            <a:off x="1293813" y="4732302"/>
            <a:ext cx="1828800" cy="457200"/>
            <a:chOff x="672" y="768"/>
            <a:chExt cx="1152" cy="288"/>
          </a:xfrm>
        </p:grpSpPr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91DA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79B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30" name="Group 27"/>
          <p:cNvGrpSpPr>
            <a:grpSpLocks/>
          </p:cNvGrpSpPr>
          <p:nvPr/>
        </p:nvGrpSpPr>
        <p:grpSpPr bwMode="auto">
          <a:xfrm>
            <a:off x="3438975" y="1828801"/>
            <a:ext cx="1828800" cy="457200"/>
            <a:chOff x="672" y="768"/>
            <a:chExt cx="1152" cy="288"/>
          </a:xfrm>
        </p:grpSpPr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35" name="Group 32"/>
          <p:cNvGrpSpPr>
            <a:grpSpLocks/>
          </p:cNvGrpSpPr>
          <p:nvPr/>
        </p:nvGrpSpPr>
        <p:grpSpPr bwMode="auto">
          <a:xfrm>
            <a:off x="3438975" y="2533293"/>
            <a:ext cx="1828800" cy="457200"/>
            <a:chOff x="672" y="768"/>
            <a:chExt cx="1152" cy="288"/>
          </a:xfrm>
        </p:grpSpPr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400F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C600C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9900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40" name="Group 37"/>
          <p:cNvGrpSpPr>
            <a:grpSpLocks/>
          </p:cNvGrpSpPr>
          <p:nvPr/>
        </p:nvGrpSpPr>
        <p:grpSpPr bwMode="auto">
          <a:xfrm>
            <a:off x="3438975" y="3266296"/>
            <a:ext cx="1828800" cy="457200"/>
            <a:chOff x="672" y="768"/>
            <a:chExt cx="1152" cy="288"/>
          </a:xfrm>
        </p:grpSpPr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FB3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FF85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FE00FE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45" name="Group 42"/>
          <p:cNvGrpSpPr>
            <a:grpSpLocks/>
          </p:cNvGrpSpPr>
          <p:nvPr/>
        </p:nvGrpSpPr>
        <p:grpSpPr bwMode="auto">
          <a:xfrm>
            <a:off x="3438975" y="3999299"/>
            <a:ext cx="1828800" cy="457200"/>
            <a:chOff x="672" y="768"/>
            <a:chExt cx="1152" cy="288"/>
          </a:xfrm>
        </p:grpSpPr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F4F4F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F7F7F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FBFBFB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50" name="Group 47"/>
          <p:cNvGrpSpPr>
            <a:grpSpLocks/>
          </p:cNvGrpSpPr>
          <p:nvPr/>
        </p:nvGrpSpPr>
        <p:grpSpPr bwMode="auto">
          <a:xfrm>
            <a:off x="3438975" y="4735177"/>
            <a:ext cx="1828800" cy="457200"/>
            <a:chOff x="672" y="768"/>
            <a:chExt cx="1152" cy="288"/>
          </a:xfrm>
        </p:grpSpPr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  <p:grpSp>
        <p:nvGrpSpPr>
          <p:cNvPr id="55" name="Group 52"/>
          <p:cNvGrpSpPr>
            <a:grpSpLocks/>
          </p:cNvGrpSpPr>
          <p:nvPr/>
        </p:nvGrpSpPr>
        <p:grpSpPr bwMode="auto">
          <a:xfrm>
            <a:off x="5604203" y="1828801"/>
            <a:ext cx="1828800" cy="457200"/>
            <a:chOff x="672" y="768"/>
            <a:chExt cx="1152" cy="288"/>
          </a:xfrm>
        </p:grpSpPr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672" y="768"/>
              <a:ext cx="288" cy="28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960" y="768"/>
              <a:ext cx="288" cy="28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1248" y="768"/>
              <a:ext cx="288" cy="28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1536" y="768"/>
              <a:ext cx="288" cy="28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325830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CH" b="1" dirty="0">
                <a:latin typeface="Bradley Hand ITC" panose="03070402050302030203" pitchFamily="66" charset="0"/>
              </a:rPr>
              <a:t>Farbenlehre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7464" y="1825626"/>
            <a:ext cx="9601198" cy="3962400"/>
          </a:xfrm>
        </p:spPr>
        <p:txBody>
          <a:bodyPr/>
          <a:lstStyle/>
          <a:p>
            <a:pPr marL="274320" lvl="1">
              <a:spcBef>
                <a:spcPts val="1800"/>
              </a:spcBef>
            </a:pPr>
            <a:r>
              <a:rPr lang="de-CH" dirty="0">
                <a:latin typeface="Brush Script MT" panose="03060802040406070304" pitchFamily="66" charset="0"/>
              </a:rPr>
              <a:t>Die 8 Grundfarben</a:t>
            </a:r>
          </a:p>
          <a:p>
            <a:endParaRPr lang="de-CH" dirty="0"/>
          </a:p>
        </p:txBody>
      </p:sp>
      <p:pic>
        <p:nvPicPr>
          <p:cNvPr id="3074" name="Picture 2" descr="farbgr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49" y="2457450"/>
            <a:ext cx="4870451" cy="249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80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eashells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üro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üro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488F71-5673-4C34-B055-1210FBDCEEF9}"/>
</file>

<file path=customXml/itemProps2.xml><?xml version="1.0" encoding="utf-8"?>
<ds:datastoreItem xmlns:ds="http://schemas.openxmlformats.org/officeDocument/2006/customXml" ds:itemID="{D303B389-0176-4333-9193-0DD9BE399F46}"/>
</file>

<file path=customXml/itemProps3.xml><?xml version="1.0" encoding="utf-8"?>
<ds:datastoreItem xmlns:ds="http://schemas.openxmlformats.org/officeDocument/2006/customXml" ds:itemID="{D3802D0E-63EE-4881-B245-40D16EBE8198}"/>
</file>

<file path=docProps/app.xml><?xml version="1.0" encoding="utf-8"?>
<Properties xmlns="http://schemas.openxmlformats.org/officeDocument/2006/extended-properties" xmlns:vt="http://schemas.openxmlformats.org/officeDocument/2006/docPropsVTypes">
  <Template>Präsentation Muscheln (Breitbild)</Template>
  <TotalTime>0</TotalTime>
  <Words>90</Words>
  <Application>Microsoft Office PowerPoint</Application>
  <PresentationFormat>Breitbild</PresentationFormat>
  <Paragraphs>13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20" baseType="lpstr">
      <vt:lpstr>Adobe Devanagari</vt:lpstr>
      <vt:lpstr>Arial</vt:lpstr>
      <vt:lpstr>Blackoak Std</vt:lpstr>
      <vt:lpstr>Bodoni MT Condensed</vt:lpstr>
      <vt:lpstr>Bradley Hand ITC</vt:lpstr>
      <vt:lpstr>Brush Script MT</vt:lpstr>
      <vt:lpstr>Cavolini</vt:lpstr>
      <vt:lpstr>Chiller</vt:lpstr>
      <vt:lpstr>Corbel</vt:lpstr>
      <vt:lpstr>Curlz MT</vt:lpstr>
      <vt:lpstr>Edwardian Script ITC</vt:lpstr>
      <vt:lpstr>Modern Love Grunge</vt:lpstr>
      <vt:lpstr>Seashells 16x9</vt:lpstr>
      <vt:lpstr>Farben</vt:lpstr>
      <vt:lpstr>Farbentheorie</vt:lpstr>
      <vt:lpstr>Farbmischungen</vt:lpstr>
      <vt:lpstr>Farbgestaltung</vt:lpstr>
      <vt:lpstr>Farbharmonien</vt:lpstr>
      <vt:lpstr>Wie Farben wirken</vt:lpstr>
      <vt:lpstr>Farbenlehre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2016-03-23T13:57:57Z</dcterms:created>
  <dcterms:modified xsi:type="dcterms:W3CDTF">2021-06-18T13:21:13Z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TC028952559991</vt:lpwstr>
  </property>
  <property fmtid="{D5CDD505-2E9C-101B-9397-08002B2CF9AE}" pid="3" name="ContentTypeId">
    <vt:lpwstr>0x010100BE0A218B65CF8F4E9AF05F2AB7592672</vt:lpwstr>
  </property>
  <property fmtid="{D5CDD505-2E9C-101B-9397-08002B2CF9AE}" pid="4" name="Order">
    <vt:r8>453700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