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22"/>
  </p:notesMasterIdLst>
  <p:sldIdLst>
    <p:sldId id="256" r:id="rId5"/>
    <p:sldId id="261" r:id="rId6"/>
    <p:sldId id="268" r:id="rId7"/>
    <p:sldId id="257" r:id="rId8"/>
    <p:sldId id="270" r:id="rId9"/>
    <p:sldId id="258" r:id="rId10"/>
    <p:sldId id="259" r:id="rId11"/>
    <p:sldId id="271" r:id="rId12"/>
    <p:sldId id="260" r:id="rId13"/>
    <p:sldId id="262" r:id="rId14"/>
    <p:sldId id="263" r:id="rId15"/>
    <p:sldId id="272" r:id="rId16"/>
    <p:sldId id="264" r:id="rId17"/>
    <p:sldId id="265" r:id="rId18"/>
    <p:sldId id="267" r:id="rId19"/>
    <p:sldId id="269" r:id="rId20"/>
    <p:sldId id="26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12" autoAdjust="0"/>
  </p:normalViewPr>
  <p:slideViewPr>
    <p:cSldViewPr snapToGrid="0">
      <p:cViewPr varScale="1">
        <p:scale>
          <a:sx n="84" d="100"/>
          <a:sy n="84" d="100"/>
        </p:scale>
        <p:origin x="6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CF59E-9938-41E1-961F-DC9E3BC4A5AB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F2E4F-9B2B-4D49-AB44-416B175D715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69386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54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8C181-5207-43C7-B173-88159F506F6E}" type="datetime1">
              <a:rPr lang="de-CH" smtClean="0"/>
              <a:t>22.05.2025</a:t>
            </a:fld>
            <a:endParaRPr lang="de-CH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Die 5 höchsten Berge und die 5 tiefsten Seen der Schweiz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25065280-59AE-4606-B20F-FF70C74FBA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8452" y="341673"/>
            <a:ext cx="2880360" cy="1444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49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26352-C87B-47F4-943B-0C2340ECBB87}" type="datetime1">
              <a:rPr lang="de-CH" smtClean="0"/>
              <a:t>22.05.2025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8951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98C3F-553A-45C8-8B65-2950DF3178D2}" type="datetime1">
              <a:rPr lang="de-CH" smtClean="0"/>
              <a:t>22.05.2025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18384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937A-F63C-4A71-AAE9-6ED253560797}" type="datetime1">
              <a:rPr lang="de-CH" smtClean="0"/>
              <a:t>22.05.2025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0016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C14A-C9D5-46CF-BBA4-8B8B7D72FAEA}" type="datetime1">
              <a:rPr lang="de-CH" smtClean="0"/>
              <a:t>22.05.2025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53268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F05-31E8-4B63-83AC-A000310F167E}" type="datetime1">
              <a:rPr lang="de-CH" smtClean="0"/>
              <a:t>22.05.2025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1219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9EBDB-2A6F-45A2-BEDA-86E6C55B502F}" type="datetime1">
              <a:rPr lang="de-CH" smtClean="0"/>
              <a:t>22.05.2025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09460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E7DF-3B26-4737-B812-AC372F95830C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28646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A6A4-BA10-45D8-8D3B-B633CE83ACDC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53501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35133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20348-657D-4B23-BE7C-76317F96955F}" type="datetime1">
              <a:rPr lang="de-CH" smtClean="0"/>
              <a:t>22.05.2025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3544" y="6336380"/>
            <a:ext cx="4564912" cy="405066"/>
          </a:xfrm>
        </p:spPr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047568" cy="365125"/>
          </a:xfrm>
        </p:spPr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C23654D-AEC4-4D12-A2BD-882119DD32F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039" t="11686" r="9432" b="11948"/>
          <a:stretch/>
        </p:blipFill>
        <p:spPr>
          <a:xfrm>
            <a:off x="10736826" y="6311900"/>
            <a:ext cx="616974" cy="45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164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4E5FC-C3DF-4E94-A259-761197248C11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11315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35AFA-C35C-499D-A0DE-05C423294A45}" type="datetime1">
              <a:rPr lang="de-CH" smtClean="0"/>
              <a:t>22.05.2025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10034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2691E-7E08-452C-911F-4C6D46B808E9}" type="datetime1">
              <a:rPr lang="de-CH" smtClean="0"/>
              <a:t>22.05.2025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121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180A-1BF9-4B79-B09F-6850E7CD7086}" type="datetime1">
              <a:rPr lang="de-CH" smtClean="0"/>
              <a:t>22.05.2025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7185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6E9E4-ED0F-468F-85FD-122BD046488B}" type="datetime1">
              <a:rPr lang="de-CH" smtClean="0"/>
              <a:t>22.05.2025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97876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260B-FCCA-4E5B-B7C3-1A27DAC4F08F}" type="datetime1">
              <a:rPr lang="de-CH" smtClean="0"/>
              <a:t>22.05.2025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75713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FC7F-CDA2-4ADF-8D43-337667C5BBD1}" type="datetime1">
              <a:rPr lang="de-CH" smtClean="0"/>
              <a:t>22.05.2025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05754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1AEE200-1A06-4CAF-A423-3097CFD51AF3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771574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3BFE43-271E-4C1C-9FD7-939E3939AC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noProof="1"/>
              <a:t>Die 5 höchsten Berge der Schweiz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C909BD6-A232-407C-BE6C-EB00F656EA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1"/>
              <a:t>Vortrag Peter Muster</a:t>
            </a:r>
          </a:p>
        </p:txBody>
      </p:sp>
    </p:spTree>
    <p:extLst>
      <p:ext uri="{BB962C8B-B14F-4D97-AF65-F5344CB8AC3E}">
        <p14:creationId xmlns:p14="http://schemas.microsoft.com/office/powerpoint/2010/main" val="16184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514378D-5588-4AAD-A213-D23E28A1F2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Die 5 tiefsten Seen der Schweiz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A391A307-806F-45B9-A60B-F016A72987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Vortrag Peter Muster</a:t>
            </a:r>
          </a:p>
        </p:txBody>
      </p:sp>
    </p:spTree>
    <p:extLst>
      <p:ext uri="{BB962C8B-B14F-4D97-AF65-F5344CB8AC3E}">
        <p14:creationId xmlns:p14="http://schemas.microsoft.com/office/powerpoint/2010/main" val="1578053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A638FB-CD88-4E17-8755-EC827A08D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1. Lago Maggiore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824AC6-60A9-4EE0-9993-306E62EF5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2055813"/>
            <a:ext cx="9889870" cy="4121150"/>
          </a:xfrm>
        </p:spPr>
        <p:txBody>
          <a:bodyPr/>
          <a:lstStyle/>
          <a:p>
            <a:r>
              <a:rPr lang="de-CH" dirty="0"/>
              <a:t>Welche maximale Seetiefe hat der Lago Maggiore?</a:t>
            </a:r>
          </a:p>
          <a:p>
            <a:r>
              <a:rPr lang="de-CH" dirty="0"/>
              <a:t>Welche Kantone und Länder grenzen an den Lago Maggiore?</a:t>
            </a:r>
          </a:p>
          <a:p>
            <a:r>
              <a:rPr lang="de-CH" dirty="0"/>
              <a:t>Welche Gesamtfläche hat der Lago Maggiore?</a:t>
            </a:r>
          </a:p>
          <a:p>
            <a:r>
              <a:rPr lang="de-CH" dirty="0"/>
              <a:t>Wie lautet der deutsche Name für den Lago Maggiore?</a:t>
            </a:r>
          </a:p>
          <a:p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05A051-E668-4D94-8BC4-FCF21BBD5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2BA2-321F-4752-9123-F2D850E2416A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A2FD5F-DDFC-49DE-A840-3B2BD9A39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58CCE99-60E5-43DE-8F24-67EE2C5FC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11</a:t>
            </a:fld>
            <a:endParaRPr lang="de-CH"/>
          </a:p>
        </p:txBody>
      </p:sp>
      <p:pic>
        <p:nvPicPr>
          <p:cNvPr id="8" name="Grafik 7" descr="Ein Bild, das Baum, Himmel, draußen, Natur enthält.&#10;&#10;Automatisch generierte Beschreibung">
            <a:extLst>
              <a:ext uri="{FF2B5EF4-FFF2-40B4-BE49-F238E27FC236}">
                <a16:creationId xmlns:a16="http://schemas.microsoft.com/office/drawing/2014/main" id="{E7BD4020-A966-4E9F-9D1D-F4D69C5F1DF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22971" y="207314"/>
            <a:ext cx="2258058" cy="1505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036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48BD58-A996-47B6-A2F7-DA090E92C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5. Bodensee (Antworten)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DCA034-E15F-44DE-8649-7E490C0EA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254 m</a:t>
            </a:r>
          </a:p>
          <a:p>
            <a:r>
              <a:rPr lang="de-CH" dirty="0"/>
              <a:t>Kantone und Länder: St. Gallen, Thurgau, Schaffhausen, Österreich und Deutschland</a:t>
            </a:r>
          </a:p>
          <a:p>
            <a:r>
              <a:rPr lang="de-CH" dirty="0"/>
              <a:t>Gesamtfläche: 536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Die drei Gewässer: Obersee, Untersee und Seerhein</a:t>
            </a:r>
          </a:p>
          <a:p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954705-846F-439C-B0A7-99E9996C2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4683-6139-42B3-89DE-15FE61AA8097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30D2AD-357D-42A3-B488-0597264B1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42EFE13-6C41-412A-8BA5-4FA74D4F3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12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29021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06E4AF-39AF-4C5E-A122-C91711A67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1. Lago Maggiore (Antworten)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21D034-F8DC-4C97-AB9F-BCB89B6CC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372 m</a:t>
            </a:r>
          </a:p>
          <a:p>
            <a:r>
              <a:rPr lang="de-CH" dirty="0"/>
              <a:t>Kantone und Länder: Tessin und Italien</a:t>
            </a:r>
          </a:p>
          <a:p>
            <a:r>
              <a:rPr lang="de-CH" dirty="0"/>
              <a:t>Gesamtfläche: 212,5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Deutscher Name: Langensee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92B6D9-CE4D-4F9D-B7C0-54DADC21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43E48-C200-4460-9193-CAE2AE168E40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C8F46C4-07B4-4BFA-B11F-B375420E7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A35D6E-0146-4B2F-8298-561783963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13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35870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59192C-8C3A-4FFF-A884-3FC516219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/>
              <a:t>2. Lac </a:t>
            </a:r>
            <a:r>
              <a:rPr lang="de-CH" b="1" dirty="0"/>
              <a:t>Léman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339837-85AB-4E98-BF37-ED9BEF82F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Welche maximale Seetiefe hat der Lac Léman?</a:t>
            </a:r>
          </a:p>
          <a:p>
            <a:r>
              <a:rPr lang="de-CH" dirty="0"/>
              <a:t>Welche Kantone und Länder grenzen an den Lac Léman?</a:t>
            </a:r>
          </a:p>
          <a:p>
            <a:r>
              <a:rPr lang="de-CH" dirty="0"/>
              <a:t>Welche Gesamtfläche hat der Lac Léman?</a:t>
            </a:r>
          </a:p>
          <a:p>
            <a:r>
              <a:rPr lang="de-CH" dirty="0"/>
              <a:t>Wie lautet der deutsche Name für den Lac Léman?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0F99C2-70B0-47AE-9F4B-BE4FDC7A1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53B6B-22F0-4680-BDE1-C6AC27EBD4D4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8D4F93-40AA-4308-A56A-473D4C171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805A083-27DD-49BC-A619-FDDF9F618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14</a:t>
            </a:fld>
            <a:endParaRPr lang="de-CH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96B1AB5-9688-401D-A3E9-3EA9F1EB81F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11638" y="185738"/>
            <a:ext cx="2200000" cy="1466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7559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0C2501-DCFB-4AC4-B216-EB614D755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3. Lago di Lugano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8AD952-33A8-4076-99D8-9E85AE9C4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Welche maximale Seetiefe hat der Lago di Lugano?</a:t>
            </a:r>
          </a:p>
          <a:p>
            <a:r>
              <a:rPr lang="de-CH" dirty="0"/>
              <a:t>Welche Kantone und Länder grenzen an den Lago di Lugano?</a:t>
            </a:r>
          </a:p>
          <a:p>
            <a:r>
              <a:rPr lang="de-CH" dirty="0"/>
              <a:t>Welche Gesamtfläche hat der Lago di Lugano?</a:t>
            </a:r>
          </a:p>
          <a:p>
            <a:r>
              <a:rPr lang="de-CH" dirty="0"/>
              <a:t>Wie lautet der deutsche Name für den Lago di Lugano?</a:t>
            </a:r>
          </a:p>
          <a:p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E7DC7D-1BE7-4ECF-AE81-EBCBEE6D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D8F6-0FB6-4646-A2FA-BF5A0C84EAE2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FE81CC-6700-4580-9BDD-25D94AF23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B48BEF-7216-44D2-9DD5-DF968E774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15</a:t>
            </a:fld>
            <a:endParaRPr lang="de-CH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43144D6-4540-4192-9433-ECDB0FC9A24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08457" y="197638"/>
            <a:ext cx="2287086" cy="152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904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C5AE50-9AA4-48D4-9654-1747AAC27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4. Brienzersee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469271-1E06-483B-B547-A0479EA91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Welche maximale Seetiefe hat der Brienzersee?</a:t>
            </a:r>
          </a:p>
          <a:p>
            <a:r>
              <a:rPr lang="de-CH" dirty="0"/>
              <a:t>Welche Kantone grenzen an den Brienzersee?</a:t>
            </a:r>
          </a:p>
          <a:p>
            <a:r>
              <a:rPr lang="de-CH" dirty="0"/>
              <a:t>Welche Gesamtfläche hat der Brienzersee?</a:t>
            </a:r>
          </a:p>
          <a:p>
            <a:r>
              <a:rPr lang="de-CH" dirty="0"/>
              <a:t>Wie heisst der benachbarte See vom Brienzersee?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723E32-3970-44BE-85B8-1487EFDC7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B689-71E4-4952-98F9-F586E07E604C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464DF57-6D31-416D-8D44-7751A5D1F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3A6776-FCF3-4E26-83F0-C797D1055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16</a:t>
            </a:fld>
            <a:endParaRPr lang="de-CH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0AFF9339-571F-4453-BB2E-18AE7351997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08368" y="184862"/>
            <a:ext cx="2192064" cy="146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81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EDCECB-AD7A-4E09-A6E6-F801E473B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2. Lac Léman (Antworten)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6D6AB66-15C6-41CA-91CF-2EF7E1815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310 m</a:t>
            </a:r>
          </a:p>
          <a:p>
            <a:r>
              <a:rPr lang="de-CH" dirty="0"/>
              <a:t>Kantone und Länder: Genf, Waadt, Wallis und Frankreich</a:t>
            </a:r>
          </a:p>
          <a:p>
            <a:r>
              <a:rPr lang="de-CH" dirty="0"/>
              <a:t>Gesamtfläche: 580 km² </a:t>
            </a:r>
          </a:p>
          <a:p>
            <a:r>
              <a:rPr lang="de-CH" dirty="0"/>
              <a:t>Deutscher Name: Genfersee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ABBB50-4192-4FA9-9EE0-54F2C8DC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BDB1-3CA1-48A4-9FB7-C6C6FF74249D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F88BB5-EAA5-41F5-B021-A8CF41F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CCE719-B96F-4C07-B7B2-452D64461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17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19892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46F3D-3BBE-4E38-9987-15EB11608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1. Dufourspitze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B1347B-C90C-40EE-935E-DB3AF5817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7033400" cy="4351338"/>
          </a:xfrm>
        </p:spPr>
        <p:txBody>
          <a:bodyPr>
            <a:normAutofit/>
          </a:bodyPr>
          <a:lstStyle/>
          <a:p>
            <a:r>
              <a:rPr lang="de-CH" dirty="0"/>
              <a:t>Höhe: 4’634 m</a:t>
            </a:r>
          </a:p>
          <a:p>
            <a:r>
              <a:rPr lang="de-CH" dirty="0"/>
              <a:t>Erstbesteigung: 1. August 1855</a:t>
            </a:r>
          </a:p>
          <a:p>
            <a:r>
              <a:rPr lang="de-CH" dirty="0"/>
              <a:t>Lage: Kanton Wallis</a:t>
            </a:r>
          </a:p>
          <a:p>
            <a:endParaRPr lang="de-CH" dirty="0"/>
          </a:p>
          <a:p>
            <a:pPr marL="0" indent="0">
              <a:buNone/>
            </a:pPr>
            <a:r>
              <a:rPr lang="de-CH" dirty="0"/>
              <a:t>Die Dufourspitze in den Walliser Alpen ist mit 4’634 m ü. M. der höchste Gipfel der Schweiz sowie des gesamten deutschen Sprachraums.</a:t>
            </a:r>
          </a:p>
          <a:p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4A0594-F803-4464-B01B-6BB9D2A35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4C6D-AFC3-4F81-A0EE-B0C309211D09}" type="datetime1">
              <a:rPr lang="de-CH" smtClean="0"/>
              <a:t>22.05.2025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2A100B-7BE3-491B-8DDB-49E16E67A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Die 5 höchsten Berge und die 5 tiefsten Seen der Schweiz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5AD776-EB60-4D93-B14A-B6D1531D8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2</a:t>
            </a:fld>
            <a:endParaRPr lang="de-CH" dirty="0"/>
          </a:p>
        </p:txBody>
      </p:sp>
      <p:pic>
        <p:nvPicPr>
          <p:cNvPr id="8" name="Grafik 7" descr="Ein Bild, das Natur, draußen, Glazialmorphologie, Gipfel enthält.&#10;&#10;KI-generierte Inhalte können fehlerhaft sein.">
            <a:extLst>
              <a:ext uri="{FF2B5EF4-FFF2-40B4-BE49-F238E27FC236}">
                <a16:creationId xmlns:a16="http://schemas.microsoft.com/office/drawing/2014/main" id="{D6424F79-A726-95EC-4927-5AAA915F22B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18824" y="-1"/>
            <a:ext cx="3388919" cy="3889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508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D483B1-FF5C-4156-9A39-878C7AB56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3. Lago di Lugano (Antworten)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50211F-F8A5-4F0A-88A4-08AE9ABBA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noProof="1"/>
              <a:t>Maximale Seetiefe: 288 m </a:t>
            </a:r>
          </a:p>
          <a:p>
            <a:r>
              <a:rPr lang="de-CH" noProof="1"/>
              <a:t>Kantone und Länder: Tessin und Italien</a:t>
            </a:r>
          </a:p>
          <a:p>
            <a:r>
              <a:rPr lang="de-CH" noProof="1"/>
              <a:t>Gesamtfläche: 48.67 km</a:t>
            </a:r>
            <a:r>
              <a:rPr lang="de-CH" baseline="30000" noProof="1"/>
              <a:t>2</a:t>
            </a:r>
            <a:endParaRPr lang="de-CH" noProof="1"/>
          </a:p>
          <a:p>
            <a:r>
              <a:rPr lang="de-CH" noProof="1"/>
              <a:t>Deutscher Name: Luganersee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E69A8B9-F653-4C3C-8971-C1ECD5346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C91-3905-41DE-8CEA-302FBE5A577D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698D976-53EC-426F-8896-F3EFD0C9E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61A211-99B3-4FF7-A5A8-2B1A4613F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98997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46F3D-3BBE-4E38-9987-15EB11608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2. Dom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B1347B-C90C-40EE-935E-DB3AF5817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7033400" cy="4351338"/>
          </a:xfrm>
        </p:spPr>
        <p:txBody>
          <a:bodyPr/>
          <a:lstStyle/>
          <a:p>
            <a:r>
              <a:rPr lang="de-CH" dirty="0"/>
              <a:t>Höhe: 4’545 m</a:t>
            </a:r>
          </a:p>
          <a:p>
            <a:r>
              <a:rPr lang="de-CH" dirty="0"/>
              <a:t>Erstbesteigung: 1858</a:t>
            </a:r>
          </a:p>
          <a:p>
            <a:r>
              <a:rPr lang="de-CH" dirty="0"/>
              <a:t>Lage: Kanton Wallis</a:t>
            </a:r>
          </a:p>
          <a:p>
            <a:endParaRPr lang="de-CH" dirty="0"/>
          </a:p>
          <a:p>
            <a:pPr marL="0" indent="0">
              <a:buNone/>
            </a:pPr>
            <a:r>
              <a:rPr lang="de-CH" dirty="0"/>
              <a:t>Der Dom in den Walliser Alpen ist mit einer Höhe von 4’545 m ü. M. der höchste Berg, der mit seiner kompletten Basis innerhalb der Schweiz liegt.</a:t>
            </a:r>
          </a:p>
          <a:p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0C82C4-1FD4-4E3F-8423-DD4A426EB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152C6-40DB-44F2-8276-D5FAF282D965}" type="datetime1">
              <a:rPr lang="de-CH" smtClean="0"/>
              <a:t>22.05.2025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E07194-D071-4FB5-A055-D1613160E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Die 5 höchsten Berge und die 5 tiefsten Seen der Schweiz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32E6E9-10DE-4C1F-A506-2D0E9BD42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4</a:t>
            </a:fld>
            <a:endParaRPr lang="de-CH" dirty="0"/>
          </a:p>
        </p:txBody>
      </p:sp>
      <p:pic>
        <p:nvPicPr>
          <p:cNvPr id="10" name="Grafik 9" descr="Ein Bild, das Natur, draußen, Glazialmorphologie, Berg enthält.&#10;&#10;KI-generierte Inhalte können fehlerhaft sein.">
            <a:extLst>
              <a:ext uri="{FF2B5EF4-FFF2-40B4-BE49-F238E27FC236}">
                <a16:creationId xmlns:a16="http://schemas.microsoft.com/office/drawing/2014/main" id="{89794B51-C228-9BB0-D25F-8796446D20D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42624" y="21770"/>
            <a:ext cx="3449376" cy="386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600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CAB1F4-82E9-4C48-B0BF-D3008C7E3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4. Brienzersee (Antworten)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128BB1-D266-4DE1-A5EB-40572FF2F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260 m</a:t>
            </a:r>
          </a:p>
          <a:p>
            <a:r>
              <a:rPr lang="de-CH" dirty="0"/>
              <a:t>Kanton: Bern</a:t>
            </a:r>
          </a:p>
          <a:p>
            <a:r>
              <a:rPr lang="de-CH" dirty="0"/>
              <a:t>Gesamtfläche: 29,81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Der benachbarte See: Thunersee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3CD0CE-7017-4652-8DE2-68ADF8862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E8601-D832-4D8D-B9C7-7675BB4569A7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D1E67F-BEBA-4564-B616-E56986280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E33336-56D9-4EB2-A9B3-1ADA52750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15979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46F3D-3BBE-4E38-9987-15EB11608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noProof="1"/>
              <a:t>3. Liskamm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B1347B-C90C-40EE-935E-DB3AF5817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7033400" cy="4351338"/>
          </a:xfrm>
        </p:spPr>
        <p:txBody>
          <a:bodyPr/>
          <a:lstStyle/>
          <a:p>
            <a:endParaRPr lang="de-CH" noProof="1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62A82B-7A00-4BC5-BFB0-1752D0511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14599-FB03-4A16-BA2B-1EF0E0240B75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2977D0-8BBF-4987-9D20-CE45F09E4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BD77FD-7A64-41BD-8057-4A56FF88D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6</a:t>
            </a:fld>
            <a:endParaRPr lang="de-CH"/>
          </a:p>
        </p:txBody>
      </p:sp>
      <p:pic>
        <p:nvPicPr>
          <p:cNvPr id="8" name="Grafik 7" descr="Ein Bild, das draußen, Natur, Berg, Schnee enthält.&#10;&#10;KI-generierte Inhalte können fehlerhaft sein.">
            <a:extLst>
              <a:ext uri="{FF2B5EF4-FFF2-40B4-BE49-F238E27FC236}">
                <a16:creationId xmlns:a16="http://schemas.microsoft.com/office/drawing/2014/main" id="{FA14318A-72B3-B836-B99E-1400EA4410C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71338" y="-1"/>
            <a:ext cx="3418261" cy="3889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240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46F3D-3BBE-4E38-9987-15EB11608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4. Weisshorn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B1347B-C90C-40EE-935E-DB3AF5817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7033400" cy="4351338"/>
          </a:xfrm>
        </p:spPr>
        <p:txBody>
          <a:bodyPr>
            <a:normAutofit/>
          </a:bodyPr>
          <a:lstStyle/>
          <a:p>
            <a:r>
              <a:rPr lang="de-CH" dirty="0"/>
              <a:t>Höhe: 4’506 m</a:t>
            </a:r>
          </a:p>
          <a:p>
            <a:r>
              <a:rPr lang="de-CH" dirty="0"/>
              <a:t>Erstbesteigung: 1861</a:t>
            </a:r>
          </a:p>
          <a:p>
            <a:r>
              <a:rPr lang="de-CH" dirty="0"/>
              <a:t>Lage: Kanton Wallis</a:t>
            </a:r>
          </a:p>
          <a:p>
            <a:endParaRPr lang="de-CH" dirty="0"/>
          </a:p>
          <a:p>
            <a:pPr marL="0" indent="0">
              <a:buNone/>
            </a:pPr>
            <a:r>
              <a:rPr lang="de-CH" dirty="0"/>
              <a:t>Das Weisshorn ist ein 4’505 m ü. M. hoher Berg in den Walliser Alpen mit der Form einer von drei scharfen Graten gebildeten ebenmässigen Pyramide.</a:t>
            </a:r>
          </a:p>
          <a:p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C7B5F4-F06A-4363-B569-F8351132A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A46E8-89F6-4AFE-AB1D-512AA010C1E3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49A6407-FAB3-46F1-B8A5-16C1DCCBC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342712-C971-4C29-A866-67F7397A1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7</a:t>
            </a:fld>
            <a:endParaRPr lang="de-CH"/>
          </a:p>
        </p:txBody>
      </p:sp>
      <p:pic>
        <p:nvPicPr>
          <p:cNvPr id="11" name="Grafik 10" descr="Ein Bild, das Natur, draußen, Himmel, Gipfel enthält.&#10;&#10;KI-generierte Inhalte können fehlerhaft sein.">
            <a:extLst>
              <a:ext uri="{FF2B5EF4-FFF2-40B4-BE49-F238E27FC236}">
                <a16:creationId xmlns:a16="http://schemas.microsoft.com/office/drawing/2014/main" id="{20F0FD8A-1450-58C4-3367-322600B2D9E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42624" y="0"/>
            <a:ext cx="3449376" cy="388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544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863E27-6430-43B4-9744-2FBF38A81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5. Bodensee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743360-73F3-451A-8B99-95F7E5E74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Welche maximale Seetiefe hat der Bodensee?</a:t>
            </a:r>
          </a:p>
          <a:p>
            <a:r>
              <a:rPr lang="de-CH" dirty="0"/>
              <a:t>Welche Kantone und Länder grenzen an den Bodensee?</a:t>
            </a:r>
          </a:p>
          <a:p>
            <a:r>
              <a:rPr lang="de-CH" dirty="0"/>
              <a:t>Welche Gesamtfläche hat der Bodensee?</a:t>
            </a:r>
          </a:p>
          <a:p>
            <a:r>
              <a:rPr lang="de-CH" dirty="0"/>
              <a:t>Der Bodensee ist aufgeteilt in drei Gewässer. </a:t>
            </a:r>
            <a:br>
              <a:rPr lang="de-CH" dirty="0"/>
            </a:br>
            <a:r>
              <a:rPr lang="de-CH" dirty="0"/>
              <a:t>Wie heissen sie?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A4FED7-DD0A-45C8-9D60-194E83336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89B7-F78E-4BC0-8BC9-D2892AA3B3A4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547D69-32A1-472C-AEA0-4BA7B68FF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BEB818-4AA5-445B-B664-199E22A31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8</a:t>
            </a:fld>
            <a:endParaRPr lang="de-CH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D42D73A-97F9-4E91-BA2C-23FD44125A5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925050" y="185738"/>
            <a:ext cx="2081604" cy="1387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72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46F3D-3BBE-4E38-9987-15EB11608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5. Matterhorn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B1347B-C90C-40EE-935E-DB3AF5817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7033400" cy="4351338"/>
          </a:xfrm>
        </p:spPr>
        <p:txBody>
          <a:bodyPr>
            <a:normAutofit lnSpcReduction="10000"/>
          </a:bodyPr>
          <a:lstStyle/>
          <a:p>
            <a:r>
              <a:rPr lang="de-CH" noProof="1"/>
              <a:t>Höhe: 4’478 m</a:t>
            </a:r>
          </a:p>
          <a:p>
            <a:r>
              <a:rPr lang="de-CH" noProof="1"/>
              <a:t>Erstbesteigung: 1865</a:t>
            </a:r>
          </a:p>
          <a:p>
            <a:r>
              <a:rPr lang="de-CH" noProof="1"/>
              <a:t>Lage: Kanton Wallis / Aostatal, Italien</a:t>
            </a:r>
          </a:p>
          <a:p>
            <a:endParaRPr lang="de-CH" noProof="1"/>
          </a:p>
          <a:p>
            <a:pPr marL="0" indent="0">
              <a:lnSpc>
                <a:spcPct val="100000"/>
              </a:lnSpc>
              <a:buNone/>
            </a:pPr>
            <a:r>
              <a:rPr lang="de-CH" sz="2800" noProof="1"/>
              <a:t>Das Matterhorn ist mit 4’478 m ü. M. einer der höchsten Berge der Alpen. Wegen seiner markanten Gestalt und seiner Besteigungs-Geschichte ist das Matterhorn einer der bekanntesten Berge der Welt.</a:t>
            </a:r>
          </a:p>
          <a:p>
            <a:endParaRPr lang="de-CH" noProof="1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F0742A-7D26-4159-8616-19D69C272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F7DB4-84FA-4819-AF09-31B1FEF90F67}" type="datetime1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9CAB79-CD1D-4FBC-B231-F94585629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Die 5 höchsten Berge und die 5 tiefsten Seen der Schweiz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E600E2-00E0-43F6-8920-5A56F6F6B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9</a:t>
            </a:fld>
            <a:endParaRPr lang="de-CH"/>
          </a:p>
        </p:txBody>
      </p:sp>
      <p:pic>
        <p:nvPicPr>
          <p:cNvPr id="13" name="Grafik 12" descr="Ein Bild, das draußen, Natur, Himmel, Gipfel enthält.&#10;&#10;KI-generierte Inhalte können fehlerhaft sein.">
            <a:extLst>
              <a:ext uri="{FF2B5EF4-FFF2-40B4-BE49-F238E27FC236}">
                <a16:creationId xmlns:a16="http://schemas.microsoft.com/office/drawing/2014/main" id="{386618C7-4076-AA80-FFF1-B68E9B187CE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54"/>
          <a:stretch/>
        </p:blipFill>
        <p:spPr>
          <a:xfrm>
            <a:off x="8587818" y="9562"/>
            <a:ext cx="3600875" cy="3851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459013"/>
      </p:ext>
    </p:extLst>
  </p:cSld>
  <p:clrMapOvr>
    <a:masterClrMapping/>
  </p:clrMapOvr>
</p:sld>
</file>

<file path=ppt/theme/theme1.xml><?xml version="1.0" encoding="utf-8"?>
<a:theme xmlns:a="http://schemas.openxmlformats.org/drawingml/2006/main" name="Tiefe">
  <a:themeElements>
    <a:clrScheme name="Tiefe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ief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5BB45CE2-5CC5-49C9-86F6-C3B72C5DCA13}"/>
</file>

<file path=customXml/itemProps2.xml><?xml version="1.0" encoding="utf-8"?>
<ds:datastoreItem xmlns:ds="http://schemas.openxmlformats.org/officeDocument/2006/customXml" ds:itemID="{ABF2792D-5A60-4530-8610-6E3383A8A0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47C356-B8B9-4256-BEA4-C6A119488B9B}">
  <ds:schemaRefs>
    <ds:schemaRef ds:uri="http://schemas.microsoft.com/office/2006/metadata/properties"/>
    <ds:schemaRef ds:uri="http://schemas.microsoft.com/office/infopath/2007/PartnerControls"/>
    <ds:schemaRef ds:uri="5581a792-0cee-46f2-b6b6-9d1ff74c51b9"/>
    <ds:schemaRef ds:uri="424b6a5b-c504-4e02-9177-a1ee050a33be"/>
    <ds:schemaRef ds:uri="5d36d37b-71b4-4416-b8a2-712a72be7925"/>
    <ds:schemaRef ds:uri="e92a2ac5-b25a-46ac-94d3-afeb148eacd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Tiefe</Template>
  <TotalTime>0</TotalTime>
  <Words>736</Words>
  <Application>Microsoft Office PowerPoint</Application>
  <PresentationFormat>Breitbild</PresentationFormat>
  <Paragraphs>124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1" baseType="lpstr">
      <vt:lpstr>Arial</vt:lpstr>
      <vt:lpstr>Calibri</vt:lpstr>
      <vt:lpstr>Century Gothic</vt:lpstr>
      <vt:lpstr>Tiefe</vt:lpstr>
      <vt:lpstr>Die 5 höchsten Berge der Schweiz</vt:lpstr>
      <vt:lpstr>1. Dufourspitze</vt:lpstr>
      <vt:lpstr>3. Lago di Lugano (Antworten)</vt:lpstr>
      <vt:lpstr>2. Dom</vt:lpstr>
      <vt:lpstr>4. Brienzersee (Antworten)</vt:lpstr>
      <vt:lpstr>3. Liskamm</vt:lpstr>
      <vt:lpstr>4. Weisshorn</vt:lpstr>
      <vt:lpstr>5. Bodensee</vt:lpstr>
      <vt:lpstr>5. Matterhorn</vt:lpstr>
      <vt:lpstr>Die 5 tiefsten Seen der Schweiz</vt:lpstr>
      <vt:lpstr>1. Lago Maggiore</vt:lpstr>
      <vt:lpstr>5. Bodensee (Antworten)</vt:lpstr>
      <vt:lpstr>1. Lago Maggiore (Antworten)</vt:lpstr>
      <vt:lpstr>2. Lac Léman</vt:lpstr>
      <vt:lpstr>3. Lago di Lugano</vt:lpstr>
      <vt:lpstr>4. Brienzersee</vt:lpstr>
      <vt:lpstr>2. Lac Léman (Antworten)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Georges Wyttenbach</dc:creator>
  <cp:lastModifiedBy>Doris Keller</cp:lastModifiedBy>
  <cp:revision>19</cp:revision>
  <dcterms:created xsi:type="dcterms:W3CDTF">2021-01-30T08:39:02Z</dcterms:created>
  <dcterms:modified xsi:type="dcterms:W3CDTF">2025-05-22T12:34:22Z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