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4"/>
  </p:sld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444" y="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s Keller" userId="8632a153-503d-4ef7-b3c8-3b4e1994d05e" providerId="ADAL" clId="{22F02741-C1B9-492F-A380-EE53B40D92D4}"/>
    <pc:docChg chg="undo custSel modSld">
      <pc:chgData name="Doris Keller" userId="8632a153-503d-4ef7-b3c8-3b4e1994d05e" providerId="ADAL" clId="{22F02741-C1B9-492F-A380-EE53B40D92D4}" dt="2022-10-03T07:23:31.390" v="2" actId="34135"/>
      <pc:docMkLst>
        <pc:docMk/>
      </pc:docMkLst>
      <pc:sldChg chg="modSp">
        <pc:chgData name="Doris Keller" userId="8632a153-503d-4ef7-b3c8-3b4e1994d05e" providerId="ADAL" clId="{22F02741-C1B9-492F-A380-EE53B40D92D4}" dt="2022-10-03T07:22:53.395" v="0" actId="14826"/>
        <pc:sldMkLst>
          <pc:docMk/>
          <pc:sldMk cId="1732543065" sldId="256"/>
        </pc:sldMkLst>
        <pc:picChg chg="mod">
          <ac:chgData name="Doris Keller" userId="8632a153-503d-4ef7-b3c8-3b4e1994d05e" providerId="ADAL" clId="{22F02741-C1B9-492F-A380-EE53B40D92D4}" dt="2022-10-03T07:22:53.395" v="0" actId="14826"/>
          <ac:picMkLst>
            <pc:docMk/>
            <pc:sldMk cId="1732543065" sldId="256"/>
            <ac:picMk id="4" creationId="{7484B844-F4BE-454A-8E1C-27FB1204B1BA}"/>
          </ac:picMkLst>
        </pc:picChg>
      </pc:sldChg>
      <pc:sldChg chg="modSp mod">
        <pc:chgData name="Doris Keller" userId="8632a153-503d-4ef7-b3c8-3b4e1994d05e" providerId="ADAL" clId="{22F02741-C1B9-492F-A380-EE53B40D92D4}" dt="2022-10-03T07:23:31.390" v="2" actId="34135"/>
        <pc:sldMkLst>
          <pc:docMk/>
          <pc:sldMk cId="3284695911" sldId="260"/>
        </pc:sldMkLst>
        <pc:picChg chg="mod">
          <ac:chgData name="Doris Keller" userId="8632a153-503d-4ef7-b3c8-3b4e1994d05e" providerId="ADAL" clId="{22F02741-C1B9-492F-A380-EE53B40D92D4}" dt="2022-10-03T07:23:31.390" v="2" actId="34135"/>
          <ac:picMkLst>
            <pc:docMk/>
            <pc:sldMk cId="3284695911" sldId="260"/>
            <ac:picMk id="8" creationId="{F151A032-52E7-4CDB-806F-D3CAFCE56E3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10/3/2022</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dirty="0"/>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2898435278"/>
      </p:ext>
    </p:extLst>
  </p:cSld>
  <p:clrMapOvr>
    <a:masterClrMapping/>
  </p:clrMapOvr>
  <p:transition spd="slow" advClick="0" advTm="8000">
    <p:push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10/3/2022</a:t>
            </a:fld>
            <a:endParaRPr lang="en-US" dirty="0"/>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877852912"/>
      </p:ext>
    </p:extLst>
  </p:cSld>
  <p:clrMapOvr>
    <a:masterClrMapping/>
  </p:clrMapOvr>
  <p:transition spd="slow" advClick="0" advTm="8000">
    <p:push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10/3/2022</a:t>
            </a:fld>
            <a:endParaRPr lang="en-US" dirty="0"/>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2766721714"/>
      </p:ext>
    </p:extLst>
  </p:cSld>
  <p:clrMapOvr>
    <a:masterClrMapping/>
  </p:clrMapOvr>
  <p:transition spd="slow" advClick="0" advTm="8000">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10/3/2022</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2406830998"/>
      </p:ext>
    </p:extLst>
  </p:cSld>
  <p:clrMapOvr>
    <a:masterClrMapping/>
  </p:clrMapOvr>
  <p:transition spd="slow" advClick="0" advTm="8000">
    <p:push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10/3/2022</a:t>
            </a:fld>
            <a:endParaRPr lang="en-US" dirty="0"/>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2632081503"/>
      </p:ext>
    </p:extLst>
  </p:cSld>
  <p:clrMapOvr>
    <a:masterClrMapping/>
  </p:clrMapOvr>
  <p:transition spd="slow" advClick="0" advTm="8000">
    <p:push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10/3/2022</a:t>
            </a:fld>
            <a:endParaRPr lang="en-US" dirty="0"/>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1086220504"/>
      </p:ext>
    </p:extLst>
  </p:cSld>
  <p:clrMapOvr>
    <a:masterClrMapping/>
  </p:clrMapOvr>
  <p:transition spd="slow" advClick="0" advTm="8000">
    <p:push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10/3/2022</a:t>
            </a:fld>
            <a:endParaRPr lang="en-US" dirty="0"/>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‹Nr.›</a:t>
            </a:fld>
            <a:endParaRPr lang="en-US" dirty="0"/>
          </a:p>
        </p:txBody>
      </p:sp>
    </p:spTree>
    <p:extLst>
      <p:ext uri="{BB962C8B-B14F-4D97-AF65-F5344CB8AC3E}">
        <p14:creationId xmlns:p14="http://schemas.microsoft.com/office/powerpoint/2010/main" val="3613838686"/>
      </p:ext>
    </p:extLst>
  </p:cSld>
  <p:clrMapOvr>
    <a:masterClrMapping/>
  </p:clrMapOvr>
  <p:transition spd="slow" advClick="0" advTm="8000">
    <p:push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10/3/2022</a:t>
            </a:fld>
            <a:endParaRPr lang="en-US" dirty="0"/>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1808265418"/>
      </p:ext>
    </p:extLst>
  </p:cSld>
  <p:clrMapOvr>
    <a:masterClrMapping/>
  </p:clrMapOvr>
  <p:transition spd="slow" advClick="0" advTm="8000">
    <p:push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10/3/2022</a:t>
            </a:fld>
            <a:endParaRPr lang="en-US" dirty="0"/>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‹Nr.›</a:t>
            </a:fld>
            <a:endParaRPr lang="en-US" dirty="0"/>
          </a:p>
        </p:txBody>
      </p:sp>
    </p:spTree>
    <p:extLst>
      <p:ext uri="{BB962C8B-B14F-4D97-AF65-F5344CB8AC3E}">
        <p14:creationId xmlns:p14="http://schemas.microsoft.com/office/powerpoint/2010/main" val="1236029750"/>
      </p:ext>
    </p:extLst>
  </p:cSld>
  <p:clrMapOvr>
    <a:masterClrMapping/>
  </p:clrMapOvr>
  <p:transition spd="slow" advClick="0" advTm="8000">
    <p:push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10/3/2022</a:t>
            </a:fld>
            <a:endParaRPr lang="en-US" dirty="0"/>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1865648081"/>
      </p:ext>
    </p:extLst>
  </p:cSld>
  <p:clrMapOvr>
    <a:masterClrMapping/>
  </p:clrMapOvr>
  <p:transition spd="slow" advClick="0" advTm="8000">
    <p:push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10/3/2022</a:t>
            </a:fld>
            <a:endParaRPr lang="en-US" dirty="0"/>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‹Nr.›</a:t>
            </a:fld>
            <a:endParaRPr lang="en-US" dirty="0"/>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2401235205"/>
      </p:ext>
    </p:extLst>
  </p:cSld>
  <p:clrMapOvr>
    <a:masterClrMapping/>
  </p:clrMapOvr>
  <p:transition spd="slow" advClick="0" advTm="8000">
    <p:push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dirty="0"/>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dirty="0"/>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10/3/2022</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dirty="0"/>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‹Nr.›</a:t>
            </a:fld>
            <a:endParaRPr lang="en-US" dirty="0"/>
          </a:p>
        </p:txBody>
      </p:sp>
    </p:spTree>
    <p:extLst>
      <p:ext uri="{BB962C8B-B14F-4D97-AF65-F5344CB8AC3E}">
        <p14:creationId xmlns:p14="http://schemas.microsoft.com/office/powerpoint/2010/main" val="339843784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2" r:id="rId6"/>
    <p:sldLayoutId id="2147483668" r:id="rId7"/>
    <p:sldLayoutId id="2147483669" r:id="rId8"/>
    <p:sldLayoutId id="2147483670" r:id="rId9"/>
    <p:sldLayoutId id="2147483671" r:id="rId10"/>
    <p:sldLayoutId id="2147483673" r:id="rId11"/>
  </p:sldLayoutIdLst>
  <p:transition spd="slow" advClick="0" advTm="8000">
    <p:push dir="r"/>
  </p:transition>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5D0B0D3-D735-4619-AA45-B57B791E1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el 1">
            <a:extLst>
              <a:ext uri="{FF2B5EF4-FFF2-40B4-BE49-F238E27FC236}">
                <a16:creationId xmlns:a16="http://schemas.microsoft.com/office/drawing/2014/main" id="{A9B8E82F-32BE-4C80-AA5B-9B4D0DA49815}"/>
              </a:ext>
            </a:extLst>
          </p:cNvPr>
          <p:cNvSpPr>
            <a:spLocks noGrp="1"/>
          </p:cNvSpPr>
          <p:nvPr>
            <p:ph type="ctrTitle"/>
          </p:nvPr>
        </p:nvSpPr>
        <p:spPr>
          <a:xfrm>
            <a:off x="6209740" y="1122363"/>
            <a:ext cx="5066592" cy="1978346"/>
          </a:xfrm>
        </p:spPr>
        <p:txBody>
          <a:bodyPr>
            <a:normAutofit/>
          </a:bodyPr>
          <a:lstStyle/>
          <a:p>
            <a:r>
              <a:rPr lang="de-CH" dirty="0"/>
              <a:t>Spinnen in der Schweiz</a:t>
            </a:r>
          </a:p>
        </p:txBody>
      </p:sp>
      <p:pic>
        <p:nvPicPr>
          <p:cNvPr id="4" name="Picture 3">
            <a:extLst>
              <a:ext uri="{FF2B5EF4-FFF2-40B4-BE49-F238E27FC236}">
                <a16:creationId xmlns:a16="http://schemas.microsoft.com/office/drawing/2014/main" id="{7484B844-F4BE-454A-8E1C-27FB1204B1BA}"/>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6824" y="10"/>
            <a:ext cx="5669280" cy="6857990"/>
          </a:xfrm>
          <a:prstGeom prst="rect">
            <a:avLst/>
          </a:prstGeom>
        </p:spPr>
      </p:pic>
      <p:sp>
        <p:nvSpPr>
          <p:cNvPr id="11" name="Freeform: Shape 10">
            <a:extLst>
              <a:ext uri="{FF2B5EF4-FFF2-40B4-BE49-F238E27FC236}">
                <a16:creationId xmlns:a16="http://schemas.microsoft.com/office/drawing/2014/main" id="{3D505D40-32E9-4C48-81F8-AD80433BE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2838"/>
            <a:ext cx="3342291" cy="960875"/>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3" name="Group 12">
            <a:extLst>
              <a:ext uri="{FF2B5EF4-FFF2-40B4-BE49-F238E27FC236}">
                <a16:creationId xmlns:a16="http://schemas.microsoft.com/office/drawing/2014/main" id="{C507BF36-B92B-4CAC-BCA7-8364B51E1F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1701611" y="285553"/>
            <a:ext cx="886141" cy="802496"/>
            <a:chOff x="10948005" y="3272152"/>
            <a:chExt cx="868640" cy="786648"/>
          </a:xfrm>
          <a:solidFill>
            <a:schemeClr val="accent1"/>
          </a:solidFill>
        </p:grpSpPr>
        <p:sp>
          <p:nvSpPr>
            <p:cNvPr id="14" name="Freeform: Shape 13">
              <a:extLst>
                <a:ext uri="{FF2B5EF4-FFF2-40B4-BE49-F238E27FC236}">
                  <a16:creationId xmlns:a16="http://schemas.microsoft.com/office/drawing/2014/main" id="{2276237E-3A6D-452F-879C-FB8C77A18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15" name="Freeform: Shape 14">
              <a:extLst>
                <a:ext uri="{FF2B5EF4-FFF2-40B4-BE49-F238E27FC236}">
                  <a16:creationId xmlns:a16="http://schemas.microsoft.com/office/drawing/2014/main" id="{38BC9243-F4BF-48A7-89AE-DFA5B37DE6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16" name="Freeform: Shape 15">
              <a:extLst>
                <a:ext uri="{FF2B5EF4-FFF2-40B4-BE49-F238E27FC236}">
                  <a16:creationId xmlns:a16="http://schemas.microsoft.com/office/drawing/2014/main" id="{5DE414EC-F3DF-412E-9B22-5328DAA99C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17" name="Graphic 12">
              <a:extLst>
                <a:ext uri="{FF2B5EF4-FFF2-40B4-BE49-F238E27FC236}">
                  <a16:creationId xmlns:a16="http://schemas.microsoft.com/office/drawing/2014/main" id="{039C06B1-FDEA-47B1-8222-7D622CD72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dirty="0"/>
            </a:p>
          </p:txBody>
        </p:sp>
        <p:sp>
          <p:nvSpPr>
            <p:cNvPr id="18" name="Graphic 15">
              <a:extLst>
                <a:ext uri="{FF2B5EF4-FFF2-40B4-BE49-F238E27FC236}">
                  <a16:creationId xmlns:a16="http://schemas.microsoft.com/office/drawing/2014/main" id="{B834C8C1-9BD1-4635-8E5B-65815F9017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dirty="0"/>
            </a:p>
          </p:txBody>
        </p:sp>
        <p:sp>
          <p:nvSpPr>
            <p:cNvPr id="19" name="Graphic 15">
              <a:extLst>
                <a:ext uri="{FF2B5EF4-FFF2-40B4-BE49-F238E27FC236}">
                  <a16:creationId xmlns:a16="http://schemas.microsoft.com/office/drawing/2014/main" id="{2963D456-B3F4-4EDC-827E-645741F64D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73A58845-EFFB-4806-BC6D-47418C155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aphic 78">
            <a:extLst>
              <a:ext uri="{FF2B5EF4-FFF2-40B4-BE49-F238E27FC236}">
                <a16:creationId xmlns:a16="http://schemas.microsoft.com/office/drawing/2014/main" id="{DBBA0A0D-8F6A-400A-9E49-8C008E2C7D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09740" y="3267662"/>
            <a:ext cx="972241" cy="45718"/>
            <a:chOff x="4886325" y="3371754"/>
            <a:chExt cx="2418492" cy="113728"/>
          </a:xfrm>
          <a:solidFill>
            <a:schemeClr val="accent1"/>
          </a:solidFill>
        </p:grpSpPr>
        <p:sp>
          <p:nvSpPr>
            <p:cNvPr id="23" name="Graphic 78">
              <a:extLst>
                <a:ext uri="{FF2B5EF4-FFF2-40B4-BE49-F238E27FC236}">
                  <a16:creationId xmlns:a16="http://schemas.microsoft.com/office/drawing/2014/main" id="{A5DD701E-4BC9-48E3-AF4F-013B52D63D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dirty="0"/>
            </a:p>
          </p:txBody>
        </p:sp>
        <p:grpSp>
          <p:nvGrpSpPr>
            <p:cNvPr id="24" name="Graphic 78">
              <a:extLst>
                <a:ext uri="{FF2B5EF4-FFF2-40B4-BE49-F238E27FC236}">
                  <a16:creationId xmlns:a16="http://schemas.microsoft.com/office/drawing/2014/main" id="{FB658B62-664D-4B3B-BBDA-235666290B4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25" name="Graphic 78">
                <a:extLst>
                  <a:ext uri="{FF2B5EF4-FFF2-40B4-BE49-F238E27FC236}">
                    <a16:creationId xmlns:a16="http://schemas.microsoft.com/office/drawing/2014/main" id="{B11F9D25-67B1-4BDB-A290-97B93A19D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dirty="0"/>
              </a:p>
            </p:txBody>
          </p:sp>
          <p:sp>
            <p:nvSpPr>
              <p:cNvPr id="26" name="Graphic 78">
                <a:extLst>
                  <a:ext uri="{FF2B5EF4-FFF2-40B4-BE49-F238E27FC236}">
                    <a16:creationId xmlns:a16="http://schemas.microsoft.com/office/drawing/2014/main" id="{B9D5C40A-1B1B-4C25-9707-E8F1CF6E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dirty="0"/>
              </a:p>
            </p:txBody>
          </p:sp>
          <p:sp>
            <p:nvSpPr>
              <p:cNvPr id="27" name="Graphic 78">
                <a:extLst>
                  <a:ext uri="{FF2B5EF4-FFF2-40B4-BE49-F238E27FC236}">
                    <a16:creationId xmlns:a16="http://schemas.microsoft.com/office/drawing/2014/main" id="{2DD0C1D6-FF64-45AB-8775-83AB3C470B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dirty="0"/>
              </a:p>
            </p:txBody>
          </p:sp>
          <p:sp>
            <p:nvSpPr>
              <p:cNvPr id="28" name="Graphic 78">
                <a:extLst>
                  <a:ext uri="{FF2B5EF4-FFF2-40B4-BE49-F238E27FC236}">
                    <a16:creationId xmlns:a16="http://schemas.microsoft.com/office/drawing/2014/main" id="{15AFBB84-8485-4329-89FC-04663D985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Tree>
    <p:extLst>
      <p:ext uri="{BB962C8B-B14F-4D97-AF65-F5344CB8AC3E}">
        <p14:creationId xmlns:p14="http://schemas.microsoft.com/office/powerpoint/2010/main" val="1732543065"/>
      </p:ext>
    </p:extLst>
  </p:cSld>
  <p:clrMapOvr>
    <a:masterClrMapping/>
  </p:clrMapOvr>
  <p:transition spd="slow" advClick="0" advTm="5000">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Zitterspinne</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normAutofit/>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kommen auch in der Schweiz vor und halten sich gerne in Innenräumen auf, wo sie dreidimensionale Netze spinnen.</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Ihren Namen erhielten sie aufgrund ihrer Verhaltensweise im Falle eines sich nähernden Angreifers. Die Spinne bewegt sich in ihrem Netz schnell hin und her um den Angreifer zu verwirren und abzuwehren.</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6034589" y="2736569"/>
            <a:ext cx="4527270" cy="2826309"/>
          </a:xfrm>
        </p:spPr>
      </p:pic>
    </p:spTree>
    <p:extLst>
      <p:ext uri="{BB962C8B-B14F-4D97-AF65-F5344CB8AC3E}">
        <p14:creationId xmlns:p14="http://schemas.microsoft.com/office/powerpoint/2010/main" val="1237375776"/>
      </p:ext>
    </p:extLst>
  </p:cSld>
  <p:clrMapOvr>
    <a:masterClrMapping/>
  </p:clrMapOvr>
  <p:transition spd="slow" advClick="0" advTm="10000">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Gartenkreuzspinne</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Die Gartenkreuzspinne ist eine der häufigsten Spinnen in der Schweiz.</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ist in der freien Natur beinahe überall zu finden – ob in Gärten, Wiesen oder Wäldern.</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Ihre Beute fängt sie mittels ihres Netzes, in dem sich die kleinen Insekten verfangen und von der Kreuzspinne eingesponnen werden.</a:t>
            </a:r>
          </a:p>
          <a:p>
            <a:endParaRPr lang="de-CH" dirty="0"/>
          </a:p>
        </p:txBody>
      </p:sp>
      <p:pic>
        <p:nvPicPr>
          <p:cNvPr id="8" name="Inhaltsplatzhalter 7" descr="Ein Bild, das Spinne, Gliederfüßer, Wirbellose, draußen enthält.&#10;&#10;Automatisch generierte Beschreibung">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5993174" y="2614833"/>
            <a:ext cx="4610100" cy="3069784"/>
          </a:xfrm>
        </p:spPr>
      </p:pic>
    </p:spTree>
    <p:extLst>
      <p:ext uri="{BB962C8B-B14F-4D97-AF65-F5344CB8AC3E}">
        <p14:creationId xmlns:p14="http://schemas.microsoft.com/office/powerpoint/2010/main" val="1452302207"/>
      </p:ext>
    </p:extLst>
  </p:cSld>
  <p:clrMapOvr>
    <a:masterClrMapping/>
  </p:clrMapOvr>
  <p:transition spd="slow" advClick="0" advTm="10000">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Ameisenspringspinnen</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ähnelt einer Ameise und hält sich auch gerne in ihrer Umgebung auf.</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Auf dem Speiseplan der Ameisenspring-spinnen stehen kleine Insekten, welche die Spinne im Sprung überwältigt.</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5995886" y="2614833"/>
            <a:ext cx="4604676" cy="3069784"/>
          </a:xfrm>
        </p:spPr>
      </p:pic>
    </p:spTree>
    <p:extLst>
      <p:ext uri="{BB962C8B-B14F-4D97-AF65-F5344CB8AC3E}">
        <p14:creationId xmlns:p14="http://schemas.microsoft.com/office/powerpoint/2010/main" val="1365068765"/>
      </p:ext>
    </p:extLst>
  </p:cSld>
  <p:clrMapOvr>
    <a:masterClrMapping/>
  </p:clrMapOvr>
  <p:transition spd="slow" advClick="0" advTm="10000">
    <p:push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Krabbenspinne</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Auch sie kommt in der Schweiz vor.</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lauert ihrer Beute gerne in Blüten oder Blätter auf.</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packt die Beute mittels ihrer langen Vorderbeine und beisst anschliessend zu.</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ist ein Meister der Tarnung und kann ihre Körperfarbe innerhalb von Tagen ihrer Umgebung anpassen.</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5995886" y="2615483"/>
            <a:ext cx="4604676" cy="3068484"/>
          </a:xfrm>
        </p:spPr>
      </p:pic>
    </p:spTree>
    <p:extLst>
      <p:ext uri="{BB962C8B-B14F-4D97-AF65-F5344CB8AC3E}">
        <p14:creationId xmlns:p14="http://schemas.microsoft.com/office/powerpoint/2010/main" val="908182850"/>
      </p:ext>
    </p:extLst>
  </p:cSld>
  <p:clrMapOvr>
    <a:masterClrMapping/>
  </p:clrMapOvr>
  <p:transition spd="slow" advClick="0" advTm="10000">
    <p:push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Wespenspinne</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normAutofit lnSpcReduction="10000"/>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Auch die in der Schweiz sehr häufig vorkommende Wespenspinne gehört zur Familie der echten Radnetzspinnen.</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Die Weibchen dieser Spinnenart werden bis zu 2.5 cm gross und sind kannibalisch veranlagt, denn nach der Paarung versucht das Weibchen, das Männchen zu erbeuten.</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Trotz ihres tropischen und ungewöhnlichen Aussehens ist der Biss einer Wespenspinne für den Menschen vollkommen ungefährlich.</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5996861" y="2615483"/>
            <a:ext cx="4602726" cy="3068484"/>
          </a:xfrm>
        </p:spPr>
      </p:pic>
    </p:spTree>
    <p:extLst>
      <p:ext uri="{BB962C8B-B14F-4D97-AF65-F5344CB8AC3E}">
        <p14:creationId xmlns:p14="http://schemas.microsoft.com/office/powerpoint/2010/main" val="3284695911"/>
      </p:ext>
    </p:extLst>
  </p:cSld>
  <p:clrMapOvr>
    <a:masterClrMapping/>
  </p:clrMapOvr>
  <p:transition spd="slow" advClick="0" advTm="10000">
    <p:push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Labyrinthspinne</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normAutofit/>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Auch die Labyrinthspinne kommt in der Schweiz nicht selten vor.</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lebt in Büschen oder an Wegrändern und baut nahe am Boden ein dicht gewebtes trichterförmiges Netz.</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Die darin gefangene Beute lähmt die schnelle Spinne mit einem Giftbiss um sie anschliessend in aller Ruhe zu verzehren.</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5996861" y="2615483"/>
            <a:ext cx="4602726" cy="3068484"/>
          </a:xfrm>
        </p:spPr>
      </p:pic>
    </p:spTree>
    <p:extLst>
      <p:ext uri="{BB962C8B-B14F-4D97-AF65-F5344CB8AC3E}">
        <p14:creationId xmlns:p14="http://schemas.microsoft.com/office/powerpoint/2010/main" val="3876711897"/>
      </p:ext>
    </p:extLst>
  </p:cSld>
  <p:clrMapOvr>
    <a:masterClrMapping/>
  </p:clrMapOvr>
  <p:transition spd="slow" advClick="0" advTm="10000">
    <p:push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Grosse Winkelspinne</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normAutofit lnSpcReduction="10000"/>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trägt ihren Namen zu Recht, denn sie ist die grösste Spinne der Schweiz, die gerne Höhlen und Häuser bewohnt.</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wird deswegen oft auch als Hausspinne bezeichnet.</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Nur in Ausnahmefällen kann es dazu kommen, dass die Spinne einen Menschen beisst.</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Ihr Gift führt jedoch lediglich zu einer kleinen Schwellung, die innerhalb von Minuten wieder verschwindet.</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5996861" y="2616611"/>
            <a:ext cx="4602726" cy="3066227"/>
          </a:xfrm>
        </p:spPr>
      </p:pic>
    </p:spTree>
    <p:extLst>
      <p:ext uri="{BB962C8B-B14F-4D97-AF65-F5344CB8AC3E}">
        <p14:creationId xmlns:p14="http://schemas.microsoft.com/office/powerpoint/2010/main" val="2431802542"/>
      </p:ext>
    </p:extLst>
  </p:cSld>
  <p:clrMapOvr>
    <a:masterClrMapping/>
  </p:clrMapOvr>
  <p:transition spd="slow" advClick="0" advTm="10000">
    <p:push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Rindenspringspinne</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normAutofit/>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Die Rindenspringspinne liebt die Sonne und sucht sich stehts helle Plätzchen an Bäumen oder in Wiesen. </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Die Spinnenart ist in ganz Europa weit verbreitet und zählt auch in der Schweiz nicht zu den gefährdeten Arten.</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Die braun schwarz gefleckten Spinnen erbeuten kleinere Insekten im Sprung.</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5996861" y="2640634"/>
            <a:ext cx="4602726" cy="3018180"/>
          </a:xfrm>
        </p:spPr>
      </p:pic>
    </p:spTree>
    <p:extLst>
      <p:ext uri="{BB962C8B-B14F-4D97-AF65-F5344CB8AC3E}">
        <p14:creationId xmlns:p14="http://schemas.microsoft.com/office/powerpoint/2010/main" val="2967110023"/>
      </p:ext>
    </p:extLst>
  </p:cSld>
  <p:clrMapOvr>
    <a:masterClrMapping/>
  </p:clrMapOvr>
  <p:transition spd="slow" advClick="0" advTm="10000">
    <p:push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9E1D3C3-C2BE-4AC0-A765-5955E007AEA2}"/>
              </a:ext>
            </a:extLst>
          </p:cNvPr>
          <p:cNvSpPr>
            <a:spLocks noGrp="1"/>
          </p:cNvSpPr>
          <p:nvPr>
            <p:ph type="title"/>
          </p:nvPr>
        </p:nvSpPr>
        <p:spPr/>
        <p:txBody>
          <a:bodyPr/>
          <a:lstStyle/>
          <a:p>
            <a:r>
              <a:rPr lang="de-CH" sz="3600" dirty="0">
                <a:effectLst/>
                <a:latin typeface="Roboto Light" panose="02000000000000000000" pitchFamily="2" charset="0"/>
                <a:ea typeface="Calibri" panose="020F0502020204030204" pitchFamily="34" charset="0"/>
                <a:cs typeface="Times New Roman" panose="02020603050405020304" pitchFamily="18" charset="0"/>
              </a:rPr>
              <a:t>Wolfspinnen</a:t>
            </a:r>
            <a:endParaRPr lang="de-CH" dirty="0"/>
          </a:p>
        </p:txBody>
      </p:sp>
      <p:sp>
        <p:nvSpPr>
          <p:cNvPr id="5" name="Inhaltsplatzhalter 4">
            <a:extLst>
              <a:ext uri="{FF2B5EF4-FFF2-40B4-BE49-F238E27FC236}">
                <a16:creationId xmlns:a16="http://schemas.microsoft.com/office/drawing/2014/main" id="{596F5D4D-5C3F-48AA-9740-82FF6E585B42}"/>
              </a:ext>
            </a:extLst>
          </p:cNvPr>
          <p:cNvSpPr>
            <a:spLocks noGrp="1"/>
          </p:cNvSpPr>
          <p:nvPr>
            <p:ph sz="half" idx="1"/>
          </p:nvPr>
        </p:nvSpPr>
        <p:spPr/>
        <p:txBody>
          <a:bodyPr>
            <a:normAutofit/>
          </a:bodyPr>
          <a:lstStyle/>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Einige Arten der Wolfspinnen sind auch in der Schweiz heimisch.</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Sie bauen keine Netze, sondern lauern ihrer Beute auf, um sie mit einem gezielten Sprung zu überwältigen.</a:t>
            </a:r>
          </a:p>
          <a:p>
            <a:pPr marL="342900" lvl="0" indent="-342900">
              <a:buFont typeface="Symbol" panose="05050102010706020507" pitchFamily="18" charset="2"/>
              <a:buChar char=""/>
            </a:pPr>
            <a:r>
              <a:rPr lang="de-CH" sz="1800" dirty="0">
                <a:effectLst/>
                <a:latin typeface="Roboto Light" panose="02000000000000000000" pitchFamily="2" charset="0"/>
                <a:ea typeface="Calibri" panose="020F0502020204030204" pitchFamily="34" charset="0"/>
                <a:cs typeface="Times New Roman" panose="02020603050405020304" pitchFamily="18" charset="0"/>
              </a:rPr>
              <a:t>Unterschlupf finden sie meist in Erdhöhlen.</a:t>
            </a:r>
          </a:p>
          <a:p>
            <a:endParaRPr lang="de-CH" dirty="0"/>
          </a:p>
        </p:txBody>
      </p:sp>
      <p:pic>
        <p:nvPicPr>
          <p:cNvPr id="8" name="Inhaltsplatzhalter 7">
            <a:extLst>
              <a:ext uri="{FF2B5EF4-FFF2-40B4-BE49-F238E27FC236}">
                <a16:creationId xmlns:a16="http://schemas.microsoft.com/office/drawing/2014/main" id="{F151A032-52E7-4CDB-806F-D3CAFCE56E3E}"/>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p:blipFill>
        <p:spPr>
          <a:xfrm>
            <a:off x="6034589" y="2640634"/>
            <a:ext cx="4527270" cy="3018180"/>
          </a:xfrm>
        </p:spPr>
      </p:pic>
    </p:spTree>
    <p:extLst>
      <p:ext uri="{BB962C8B-B14F-4D97-AF65-F5344CB8AC3E}">
        <p14:creationId xmlns:p14="http://schemas.microsoft.com/office/powerpoint/2010/main" val="611565570"/>
      </p:ext>
    </p:extLst>
  </p:cSld>
  <p:clrMapOvr>
    <a:masterClrMapping/>
  </p:clrMapOvr>
  <p:transition spd="slow" advClick="0" advTm="10000">
    <p:push dir="r"/>
  </p:transition>
</p:sld>
</file>

<file path=ppt/theme/theme1.xml><?xml version="1.0" encoding="utf-8"?>
<a:theme xmlns:a="http://schemas.openxmlformats.org/drawingml/2006/main" name="RocaVTI">
  <a:themeElements>
    <a:clrScheme name="AnalogousFromDarkSeedLeftStep">
      <a:dk1>
        <a:srgbClr val="000000"/>
      </a:dk1>
      <a:lt1>
        <a:srgbClr val="FFFFFF"/>
      </a:lt1>
      <a:dk2>
        <a:srgbClr val="412824"/>
      </a:dk2>
      <a:lt2>
        <a:srgbClr val="E7E2E8"/>
      </a:lt2>
      <a:accent1>
        <a:srgbClr val="5DB346"/>
      </a:accent1>
      <a:accent2>
        <a:srgbClr val="84AF3A"/>
      </a:accent2>
      <a:accent3>
        <a:srgbClr val="A8A442"/>
      </a:accent3>
      <a:accent4>
        <a:srgbClr val="B17B3B"/>
      </a:accent4>
      <a:accent5>
        <a:srgbClr val="C35B4D"/>
      </a:accent5>
      <a:accent6>
        <a:srgbClr val="B13B5E"/>
      </a:accent6>
      <a:hlink>
        <a:srgbClr val="BF643F"/>
      </a:hlink>
      <a:folHlink>
        <a:srgbClr val="7F7F7F"/>
      </a:folHlink>
    </a:clrScheme>
    <a:fontScheme name="Custom 36">
      <a:majorFont>
        <a:latin typeface="Georgia Pro Semi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03F930-2A58-45E3-9FCF-23CF693A7B32}">
  <ds:schemaRefs>
    <ds:schemaRef ds:uri="http://schemas.microsoft.com/office/2006/metadata/properties"/>
    <ds:schemaRef ds:uri="http://schemas.microsoft.com/office/infopath/2007/PartnerControls"/>
    <ds:schemaRef ds:uri="e92a2ac5-b25a-46ac-94d3-afeb148eacd8"/>
    <ds:schemaRef ds:uri="5d36d37b-71b4-4416-b8a2-712a72be7925"/>
  </ds:schemaRefs>
</ds:datastoreItem>
</file>

<file path=customXml/itemProps2.xml><?xml version="1.0" encoding="utf-8"?>
<ds:datastoreItem xmlns:ds="http://schemas.openxmlformats.org/officeDocument/2006/customXml" ds:itemID="{E51F1BEB-914F-484F-8CD0-4174871F4393}">
  <ds:schemaRefs>
    <ds:schemaRef ds:uri="http://schemas.microsoft.com/sharepoint/v3/contenttype/forms"/>
  </ds:schemaRefs>
</ds:datastoreItem>
</file>

<file path=customXml/itemProps3.xml><?xml version="1.0" encoding="utf-8"?>
<ds:datastoreItem xmlns:ds="http://schemas.openxmlformats.org/officeDocument/2006/customXml" ds:itemID="{63CF3340-AB91-42F2-8AB4-746E6CF9682D}"/>
</file>

<file path=docProps/app.xml><?xml version="1.0" encoding="utf-8"?>
<Properties xmlns="http://schemas.openxmlformats.org/officeDocument/2006/extended-properties" xmlns:vt="http://schemas.openxmlformats.org/officeDocument/2006/docPropsVTypes">
  <TotalTime>0</TotalTime>
  <Words>459</Words>
  <Application>Microsoft Office PowerPoint</Application>
  <PresentationFormat>Breitbild</PresentationFormat>
  <Paragraphs>37</Paragraphs>
  <Slides>10</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10</vt:i4>
      </vt:variant>
    </vt:vector>
  </HeadingPairs>
  <TitlesOfParts>
    <vt:vector size="17" baseType="lpstr">
      <vt:lpstr>Arial</vt:lpstr>
      <vt:lpstr>Avenir Next LT Pro</vt:lpstr>
      <vt:lpstr>Avenir Next LT Pro Light</vt:lpstr>
      <vt:lpstr>Georgia Pro Semibold</vt:lpstr>
      <vt:lpstr>Roboto Light</vt:lpstr>
      <vt:lpstr>Symbol</vt:lpstr>
      <vt:lpstr>RocaVTI</vt:lpstr>
      <vt:lpstr>Spinnen in der Schweiz</vt:lpstr>
      <vt:lpstr>Gartenkreuzspinne</vt:lpstr>
      <vt:lpstr>Ameisenspringspinnen</vt:lpstr>
      <vt:lpstr>Krabbenspinne</vt:lpstr>
      <vt:lpstr>Wespenspinne</vt:lpstr>
      <vt:lpstr>Labyrinthspinne</vt:lpstr>
      <vt:lpstr>Grosse Winkelspinne</vt:lpstr>
      <vt:lpstr>Rindenspringspinne</vt:lpstr>
      <vt:lpstr>Wolfspinnen</vt:lpstr>
      <vt:lpstr>Zitterspinne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Spinnen in der Schweiz</dc:title>
  <dc:creator>Georges Wyttenbach</dc:creator>
  <cp:lastModifiedBy>Doris Keller</cp:lastModifiedBy>
  <cp:revision>5</cp:revision>
  <dcterms:created xsi:type="dcterms:W3CDTF">2021-12-15T08:51:39Z</dcterms:created>
  <dcterms:modified xsi:type="dcterms:W3CDTF">2022-10-03T07:27:10Z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