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67" r:id="rId7"/>
    <p:sldId id="268" r:id="rId8"/>
    <p:sldId id="269" r:id="rId9"/>
    <p:sldId id="271" r:id="rId10"/>
    <p:sldId id="272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91" autoAdjust="0"/>
  </p:normalViewPr>
  <p:slideViewPr>
    <p:cSldViewPr snapToGrid="0" showGuides="1">
      <p:cViewPr varScale="1">
        <p:scale>
          <a:sx n="83" d="100"/>
          <a:sy n="83" d="100"/>
        </p:scale>
        <p:origin x="1248" y="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094B207-6237-458A-8FDB-86C5FD83D2E5}" type="datetime1">
              <a:rPr lang="de-DE" smtClean="0"/>
              <a:t>05.04.2024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4B18F8-B739-4178-8D2D-879F4A27DC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FF09F-4361-4390-AC7D-B9A739EB71C7}" type="datetime1">
              <a:rPr lang="de-DE" smtClean="0"/>
              <a:pPr/>
              <a:t>05.04.2024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074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646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971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949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07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994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759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419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456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792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316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258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128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927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802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30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77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22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9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84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237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52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5230445E-A660-448A-B4DC-782AD0E5DA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2" name="Grafik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de-DE" noProof="0"/>
              <a:t> 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 rtlCol="0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PRÄSENTATION</a:t>
            </a:r>
            <a:br>
              <a:rPr lang="de-DE" noProof="0"/>
            </a:br>
            <a:r>
              <a:rPr lang="de-DE" noProof="0"/>
              <a:t>TITEL</a:t>
            </a:r>
          </a:p>
        </p:txBody>
      </p:sp>
      <p:sp>
        <p:nvSpPr>
          <p:cNvPr id="27" name="Textplatzhalter 14">
            <a:extLst>
              <a:ext uri="{FF2B5EF4-FFF2-40B4-BE49-F238E27FC236}">
                <a16:creationId xmlns:a16="http://schemas.microsoft.com/office/drawing/2014/main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021" y="3773554"/>
            <a:ext cx="10090287" cy="1101897"/>
          </a:xfrm>
        </p:spPr>
        <p:txBody>
          <a:bodyPr rtlCol="0">
            <a:noAutofit/>
          </a:bodyPr>
          <a:lstStyle>
            <a:lvl1pPr marL="0" indent="0" algn="l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Präsentation</a:t>
            </a:r>
            <a:br>
              <a:rPr lang="de-DE" noProof="0"/>
            </a:br>
            <a:r>
              <a:rPr lang="de-DE" noProof="0"/>
              <a:t>Slogan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021" y="5451784"/>
            <a:ext cx="4367531" cy="324417"/>
          </a:xfrm>
        </p:spPr>
        <p:txBody>
          <a:bodyPr rtlCol="0">
            <a:no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20XX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021" y="5105536"/>
            <a:ext cx="4367531" cy="324417"/>
          </a:xfrm>
        </p:spPr>
        <p:txBody>
          <a:bodyPr rtlCol="0">
            <a:no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Monat</a:t>
            </a:r>
          </a:p>
        </p:txBody>
      </p:sp>
    </p:spTree>
    <p:extLst>
      <p:ext uri="{BB962C8B-B14F-4D97-AF65-F5344CB8AC3E}">
        <p14:creationId xmlns:p14="http://schemas.microsoft.com/office/powerpoint/2010/main" val="37683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ür Dankeskar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ildplatzhalter 32">
            <a:extLst>
              <a:ext uri="{FF2B5EF4-FFF2-40B4-BE49-F238E27FC236}">
                <a16:creationId xmlns:a16="http://schemas.microsoft.com/office/drawing/2014/main" id="{88BA6D96-EFE3-4743-8FB5-544E9692D11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" y="0"/>
            <a:ext cx="9155429" cy="6858000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14" name="Grafik 19">
            <a:extLst>
              <a:ext uri="{FF2B5EF4-FFF2-40B4-BE49-F238E27FC236}">
                <a16:creationId xmlns:a16="http://schemas.microsoft.com/office/drawing/2014/main" id="{97347B99-304D-468D-B6F0-9D59E6077A64}"/>
              </a:ext>
            </a:extLst>
          </p:cNvPr>
          <p:cNvSpPr/>
          <p:nvPr userDrawn="1"/>
        </p:nvSpPr>
        <p:spPr>
          <a:xfrm flipH="1">
            <a:off x="9004387" y="3285679"/>
            <a:ext cx="3191256" cy="146304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de-DE" noProof="0"/>
              <a:t> 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B615286-AF88-4751-9BF6-3F030092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2372" y="973512"/>
            <a:ext cx="4183939" cy="2281355"/>
          </a:xfrm>
        </p:spPr>
        <p:txBody>
          <a:bodyPr rtlCol="0">
            <a:noAutofit/>
          </a:bodyPr>
          <a:lstStyle>
            <a:lvl1pPr algn="r">
              <a:defRPr sz="7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VIELEN</a:t>
            </a:r>
            <a:br>
              <a:rPr lang="de-DE" noProof="0"/>
            </a:br>
            <a:r>
              <a:rPr lang="de-DE" noProof="0"/>
              <a:t>DANK!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5E15D97E-2723-48C3-B835-65DB0286D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0540" y="3675708"/>
            <a:ext cx="3135771" cy="1101897"/>
          </a:xfrm>
        </p:spPr>
        <p:txBody>
          <a:bodyPr rtlCol="0">
            <a:noAutofit/>
          </a:bodyPr>
          <a:lstStyle>
            <a:lvl1pPr marL="0" indent="0" algn="r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de-DE" noProof="0"/>
              <a:t>Alexander</a:t>
            </a:r>
            <a:br>
              <a:rPr lang="de-DE" noProof="0"/>
            </a:br>
            <a:r>
              <a:rPr lang="de-DE" noProof="0"/>
              <a:t>Martensson</a:t>
            </a:r>
          </a:p>
        </p:txBody>
      </p:sp>
      <p:sp>
        <p:nvSpPr>
          <p:cNvPr id="25" name="Textplatzhalter 26">
            <a:extLst>
              <a:ext uri="{FF2B5EF4-FFF2-40B4-BE49-F238E27FC236}">
                <a16:creationId xmlns:a16="http://schemas.microsoft.com/office/drawing/2014/main" id="{4D45CEBA-121A-426A-897A-9E3CDC5F5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8780" y="5019264"/>
            <a:ext cx="4367531" cy="474519"/>
          </a:xfrm>
        </p:spPr>
        <p:txBody>
          <a:bodyPr rtlCol="0"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678-555-0128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0767B0C7-7BD9-4BF1-8D3D-91DED2380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8780" y="4805882"/>
            <a:ext cx="4367531" cy="288000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Telefon</a:t>
            </a:r>
          </a:p>
        </p:txBody>
      </p:sp>
      <p:sp>
        <p:nvSpPr>
          <p:cNvPr id="31" name="Textplatzhalter 26">
            <a:extLst>
              <a:ext uri="{FF2B5EF4-FFF2-40B4-BE49-F238E27FC236}">
                <a16:creationId xmlns:a16="http://schemas.microsoft.com/office/drawing/2014/main" id="{26B74744-5435-47DD-B65F-16D8E7AC15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55755" y="5685822"/>
            <a:ext cx="5920556" cy="474519"/>
          </a:xfrm>
        </p:spPr>
        <p:txBody>
          <a:bodyPr rtlCol="0"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MARTENSSON@BEISPIEL.COM</a:t>
            </a:r>
          </a:p>
        </p:txBody>
      </p:sp>
      <p:sp>
        <p:nvSpPr>
          <p:cNvPr id="32" name="Textplatzhalter 26">
            <a:extLst>
              <a:ext uri="{FF2B5EF4-FFF2-40B4-BE49-F238E27FC236}">
                <a16:creationId xmlns:a16="http://schemas.microsoft.com/office/drawing/2014/main" id="{20815411-0E43-4B6B-92C7-6E312091AB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8780" y="5466001"/>
            <a:ext cx="4367531" cy="288000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de-DE" noProof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1531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8E43AF0D-28CB-4D3A-A944-CE3DCAAC5657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2" name="Grafik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de-DE" noProof="0"/>
              <a:t> 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 rtlCol="0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PRÄSENTATION</a:t>
            </a:r>
            <a:br>
              <a:rPr lang="de-DE" noProof="0"/>
            </a:br>
            <a:r>
              <a:rPr lang="de-DE" noProof="0"/>
              <a:t>TITEL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8046DF3F-8EBA-4583-9F19-45C979FDAB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021" y="3773554"/>
            <a:ext cx="10090287" cy="110189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500" b="0" i="0"/>
            </a:lvl1pPr>
          </a:lstStyle>
          <a:p>
            <a:pPr marL="228600" lvl="0" indent="-228600"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82713AA-FAF7-4D64-AB9D-53ACFDBF8B5B}"/>
              </a:ext>
            </a:extLst>
          </p:cNvPr>
          <p:cNvSpPr/>
          <p:nvPr userDrawn="1"/>
        </p:nvSpPr>
        <p:spPr>
          <a:xfrm>
            <a:off x="-1" y="172278"/>
            <a:ext cx="12192000" cy="6559826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TRENNLINIENFOLIE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5" name="Grafik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7" name="Grafik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3B87DE7-6A4B-4A0E-8622-C9BA93F0B3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7240" y="2225393"/>
            <a:ext cx="5110693" cy="7826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/>
            </a:lvl1pPr>
          </a:lstStyle>
          <a:p>
            <a:pPr marL="228600" lvl="0" indent="-22860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0" name="Grafik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4" name="Grafik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3799919-7F2B-44B7-BF0B-B0CE733AC6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77755"/>
            <a:ext cx="10515600" cy="389920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0" name="Grafik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4" name="Grafik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460D6CB-9BA0-4BA9-9CF5-9D21E9F570C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277755"/>
            <a:ext cx="5181600" cy="3899207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EB0DDB5D-8949-4E45-A7CD-0402580BB0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277755"/>
            <a:ext cx="5181600" cy="3899208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0" name="Grafik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4" name="Grafik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2C817C4-D92F-4269-B22D-5C2E522418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68513"/>
            <a:ext cx="5157787" cy="436562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C61514A7-2DEE-47E3-BCB4-FB81E9981D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3455C9D3-0938-4236-8E64-BBF582FCD23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68511"/>
            <a:ext cx="5183188" cy="436563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8" name="Inhaltsplatzhalter 5">
            <a:extLst>
              <a:ext uri="{FF2B5EF4-FFF2-40B4-BE49-F238E27FC236}">
                <a16:creationId xmlns:a16="http://schemas.microsoft.com/office/drawing/2014/main" id="{7331E254-1410-4989-81DE-84B684ACC71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0" name="Grafik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68ABD79-6AF5-4911-BEC2-A492F3ECD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34509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489A680-EBE7-45A3-B520-2C50F59C793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6148"/>
            <a:ext cx="3932237" cy="370284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02EEB9F-D255-46E9-AFBB-FCC4D93BEF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Grafik 15">
            <a:extLst>
              <a:ext uri="{FF2B5EF4-FFF2-40B4-BE49-F238E27FC236}">
                <a16:creationId xmlns:a16="http://schemas.microsoft.com/office/drawing/2014/main" id="{4F729341-632E-4151-9863-D40D91A16F84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6" name="Grafik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1" name="Grafik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469CAF-CD13-4CCC-9569-14C8070AB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38074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36D4C583-322D-4347-807F-F6D6AF8852A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30500"/>
            <a:ext cx="3932237" cy="37384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9738" y="0"/>
            <a:ext cx="6103620" cy="68579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0" name="Grafik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AD7B9076-7693-4C5F-8305-D5529FF80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LEERE FOLIE</a:t>
            </a:r>
          </a:p>
        </p:txBody>
      </p:sp>
      <p:sp>
        <p:nvSpPr>
          <p:cNvPr id="14" name="Grafik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0" name="Grafik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ildplatzhalter 38">
            <a:extLst>
              <a:ext uri="{FF2B5EF4-FFF2-40B4-BE49-F238E27FC236}">
                <a16:creationId xmlns:a16="http://schemas.microsoft.com/office/drawing/2014/main" id="{61FE90B3-361E-4150-BE53-368ADEA27D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130966"/>
            <a:ext cx="12192000" cy="6602574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TRENNLINIENFOLIE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5" name="Grafik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7" name="Grafik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18AF4189-33DF-9B46-9624-C722FCE07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el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74209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1</a:t>
            </a:r>
          </a:p>
        </p:txBody>
      </p:sp>
      <p:sp>
        <p:nvSpPr>
          <p:cNvPr id="32" name="Textplatzhalt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98209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3" name="Textplatzhalt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74209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2</a:t>
            </a:r>
          </a:p>
        </p:txBody>
      </p:sp>
      <p:sp>
        <p:nvSpPr>
          <p:cNvPr id="34" name="Textplatzhalt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98209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5" name="Textplatzhalt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91988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3</a:t>
            </a:r>
          </a:p>
        </p:txBody>
      </p:sp>
      <p:sp>
        <p:nvSpPr>
          <p:cNvPr id="36" name="Textplatzhalt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15988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7" name="Textplatzhalt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292753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8" name="Textplatzhalt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292753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9" name="Textplatzhalt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2927531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0" name="Textplatzhalt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2925988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1" name="Textplatzhalt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84133" y="5751926"/>
            <a:ext cx="9623735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2" name="Textplatzhalt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4893792"/>
            <a:ext cx="2599199" cy="615026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3" name="Textplatzhalt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4893792"/>
            <a:ext cx="3712665" cy="615026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4" name="Bildplatzhalt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800404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6" name="Bildplatzhalt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3864572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7" name="Bildplatzhalt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741320"/>
            <a:ext cx="1050674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SO VERWENDEN SIE DIESE VORLAGE</a:t>
            </a:r>
          </a:p>
        </p:txBody>
      </p:sp>
      <p:sp>
        <p:nvSpPr>
          <p:cNvPr id="23" name="Grafik 15">
            <a:extLst>
              <a:ext uri="{FF2B5EF4-FFF2-40B4-BE49-F238E27FC236}">
                <a16:creationId xmlns:a16="http://schemas.microsoft.com/office/drawing/2014/main" id="{8EDA54DA-ED01-4416-96BF-C8968F4684B4}"/>
              </a:ext>
            </a:extLst>
          </p:cNvPr>
          <p:cNvSpPr/>
          <p:nvPr userDrawn="1"/>
        </p:nvSpPr>
        <p:spPr>
          <a:xfrm>
            <a:off x="-11173" y="1610268"/>
            <a:ext cx="925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9D8367A5-C050-47FB-A1BD-54CD13DE3A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19738" y="0"/>
            <a:ext cx="6103621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032" y="3074529"/>
            <a:ext cx="4421856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2746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TEXTLAYOUT 1</a:t>
            </a:r>
          </a:p>
        </p:txBody>
      </p:sp>
      <p:sp>
        <p:nvSpPr>
          <p:cNvPr id="22" name="Textplatzhalter 17">
            <a:extLst>
              <a:ext uri="{FF2B5EF4-FFF2-40B4-BE49-F238E27FC236}">
                <a16:creationId xmlns:a16="http://schemas.microsoft.com/office/drawing/2014/main" id="{A1867536-E941-4FED-8B68-2609143C2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6" name="Grafik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1" name="Grafik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2044CCF-605D-4D6E-A41D-D6AED53B22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04811"/>
            <a:ext cx="6108872" cy="5485128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 auf das Symbol, um ein Bild hinzuzufügen.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E7F180F3-53B1-4A31-82A4-E6F9B5D8D8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1205" y="3090572"/>
            <a:ext cx="4421857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206" y="1046140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TEXTLAYOUT 2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A08F6B3-0ADA-4ECF-8D25-7DFE4A364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206" y="2241515"/>
            <a:ext cx="4421856" cy="749047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9" name="Grafik 15">
            <a:extLst>
              <a:ext uri="{FF2B5EF4-FFF2-40B4-BE49-F238E27FC236}">
                <a16:creationId xmlns:a16="http://schemas.microsoft.com/office/drawing/2014/main" id="{5CCECBFE-3C2B-4492-BCDA-1EFEB5E3E092}"/>
              </a:ext>
            </a:extLst>
          </p:cNvPr>
          <p:cNvSpPr/>
          <p:nvPr userDrawn="1"/>
        </p:nvSpPr>
        <p:spPr>
          <a:xfrm flipH="1">
            <a:off x="6980920" y="1947672"/>
            <a:ext cx="5220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0" name="Grafik 4">
            <a:extLst>
              <a:ext uri="{FF2B5EF4-FFF2-40B4-BE49-F238E27FC236}">
                <a16:creationId xmlns:a16="http://schemas.microsoft.com/office/drawing/2014/main" id="{3441B044-38F8-49ED-845B-5D926C811447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mit 2 Abschn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fik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031" y="2993041"/>
            <a:ext cx="4365625" cy="454353"/>
          </a:xfrm>
        </p:spPr>
        <p:txBody>
          <a:bodyPr rtlCol="0"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Titel Abschnitt 1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0" y="2993041"/>
            <a:ext cx="4365625" cy="454353"/>
          </a:xfrm>
        </p:spPr>
        <p:txBody>
          <a:bodyPr rtlCol="0"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Titel Abschnitt 2</a:t>
            </a:r>
          </a:p>
        </p:txBody>
      </p:sp>
      <p:sp>
        <p:nvSpPr>
          <p:cNvPr id="11" name="Textplatzhalt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032" y="356341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Textplatzhalt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56341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9" name="Grafik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VERGLEICH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1992"/>
            <a:ext cx="10218713" cy="665713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8" name="Grafik 15">
            <a:extLst>
              <a:ext uri="{FF2B5EF4-FFF2-40B4-BE49-F238E27FC236}">
                <a16:creationId xmlns:a16="http://schemas.microsoft.com/office/drawing/2014/main" id="{5E78F6F2-1702-E74A-86B2-0C42A30F3378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fik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-12700" y="-12700"/>
            <a:ext cx="12217400" cy="6883400"/>
            <a:chOff x="-12700" y="-12700"/>
            <a:chExt cx="12217400" cy="688340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542021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9" name="Grafik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8" name="Diagrammplatzhalter 18">
            <a:extLst>
              <a:ext uri="{FF2B5EF4-FFF2-40B4-BE49-F238E27FC236}">
                <a16:creationId xmlns:a16="http://schemas.microsoft.com/office/drawing/2014/main" id="{68B512F2-EA3E-483F-B5D4-29DFD6C37B3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096001" y="1246188"/>
            <a:ext cx="5170034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Diagramm durch Klicken auf das Symbol hinzufügen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D58E79F-20BB-644D-8C49-25B57E347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DIAGRAMM</a:t>
            </a:r>
            <a:br>
              <a:rPr lang="de-DE" noProof="0"/>
            </a:br>
            <a:r>
              <a:rPr lang="de-DE" noProof="0"/>
              <a:t>FOLIE</a:t>
            </a:r>
          </a:p>
        </p:txBody>
      </p:sp>
      <p:sp>
        <p:nvSpPr>
          <p:cNvPr id="23" name="Textplatzhalter 17">
            <a:extLst>
              <a:ext uri="{FF2B5EF4-FFF2-40B4-BE49-F238E27FC236}">
                <a16:creationId xmlns:a16="http://schemas.microsoft.com/office/drawing/2014/main" id="{EF8E92E6-C1C9-854A-93EE-FD201AF0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4" name="Grafik 15">
            <a:extLst>
              <a:ext uri="{FF2B5EF4-FFF2-40B4-BE49-F238E27FC236}">
                <a16:creationId xmlns:a16="http://schemas.microsoft.com/office/drawing/2014/main" id="{C1F625F0-F98F-D244-9020-86C86C287112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814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fik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9" name="Grafik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TABELLE</a:t>
            </a:r>
            <a:br>
              <a:rPr lang="de-DE" noProof="0"/>
            </a:br>
            <a:r>
              <a:rPr lang="de-DE" noProof="0"/>
              <a:t>FOLIE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2" name="Grafik 15">
            <a:extLst>
              <a:ext uri="{FF2B5EF4-FFF2-40B4-BE49-F238E27FC236}">
                <a16:creationId xmlns:a16="http://schemas.microsoft.com/office/drawing/2014/main" id="{C8EF6174-FF5D-41C2-BF6B-9D6ECB281A1D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8" name="Tabellenplatzhalter 17">
            <a:extLst>
              <a:ext uri="{FF2B5EF4-FFF2-40B4-BE49-F238E27FC236}">
                <a16:creationId xmlns:a16="http://schemas.microsoft.com/office/drawing/2014/main" id="{D45BCEDF-86BB-41E2-9F09-5D3014AD1C4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4715791" y="1591499"/>
            <a:ext cx="6561138" cy="3761069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de-DE" noProof="0"/>
              <a:t>Tabelle durch Klicken auf das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137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itelfol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E694C388-14E9-4848-A715-72B7DC6AF5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701" y="0"/>
            <a:ext cx="12161519" cy="6858000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FD7B55F-CFD3-4921-BB2A-B14EB4E36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10514998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GROSSE BILDFOLIE</a:t>
            </a:r>
          </a:p>
        </p:txBody>
      </p:sp>
      <p:sp>
        <p:nvSpPr>
          <p:cNvPr id="21" name="Textplatzhalter 17">
            <a:extLst>
              <a:ext uri="{FF2B5EF4-FFF2-40B4-BE49-F238E27FC236}">
                <a16:creationId xmlns:a16="http://schemas.microsoft.com/office/drawing/2014/main" id="{932204AA-73EE-4F85-898B-E747C5ACC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1880794"/>
            <a:ext cx="10518598" cy="782639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3" name="Grafik 4">
            <a:extLst>
              <a:ext uri="{FF2B5EF4-FFF2-40B4-BE49-F238E27FC236}">
                <a16:creationId xmlns:a16="http://schemas.microsoft.com/office/drawing/2014/main" id="{38541361-4795-490E-8165-B4A338F8231D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72E78DA-7F75-294B-AECF-F02F6C41615D}"/>
              </a:ext>
            </a:extLst>
          </p:cNvPr>
          <p:cNvSpPr txBox="1"/>
          <p:nvPr userDrawn="1"/>
        </p:nvSpPr>
        <p:spPr>
          <a:xfrm>
            <a:off x="327546" y="3002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5F5D581-F5B0-4701-B187-0D4FAB4490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de-DE" noProof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E5F41AB-E2B9-45DD-B1C7-9F4DBA4946B9}"/>
              </a:ext>
            </a:extLst>
          </p:cNvPr>
          <p:cNvSpPr/>
          <p:nvPr userDrawn="1"/>
        </p:nvSpPr>
        <p:spPr>
          <a:xfrm>
            <a:off x="2445759" y="-12700"/>
            <a:ext cx="7289800" cy="6883400"/>
          </a:xfrm>
          <a:custGeom>
            <a:avLst/>
            <a:gdLst>
              <a:gd name="connsiteX0" fmla="*/ 5063490 w 7289800"/>
              <a:gd name="connsiteY0" fmla="*/ 12700 h 6883400"/>
              <a:gd name="connsiteX1" fmla="*/ 2499360 w 7289800"/>
              <a:gd name="connsiteY1" fmla="*/ 6870700 h 6883400"/>
              <a:gd name="connsiteX2" fmla="*/ 4721860 w 7289800"/>
              <a:gd name="connsiteY2" fmla="*/ 6870700 h 6883400"/>
              <a:gd name="connsiteX3" fmla="*/ 7285990 w 7289800"/>
              <a:gd name="connsiteY3" fmla="*/ 12700 h 6883400"/>
              <a:gd name="connsiteX4" fmla="*/ 5063490 w 7289800"/>
              <a:gd name="connsiteY4" fmla="*/ 12700 h 6883400"/>
              <a:gd name="connsiteX5" fmla="*/ 12700 w 7289800"/>
              <a:gd name="connsiteY5" fmla="*/ 6870700 h 6883400"/>
              <a:gd name="connsiteX6" fmla="*/ 2235200 w 7289800"/>
              <a:gd name="connsiteY6" fmla="*/ 6870700 h 6883400"/>
              <a:gd name="connsiteX7" fmla="*/ 4799331 w 7289800"/>
              <a:gd name="connsiteY7" fmla="*/ 12700 h 6883400"/>
              <a:gd name="connsiteX8" fmla="*/ 2576830 w 7289800"/>
              <a:gd name="connsiteY8" fmla="*/ 12700 h 6883400"/>
              <a:gd name="connsiteX9" fmla="*/ 12700 w 7289800"/>
              <a:gd name="connsiteY9" fmla="*/ 68707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9800" h="6883400">
                <a:moveTo>
                  <a:pt x="5063490" y="12700"/>
                </a:moveTo>
                <a:lnTo>
                  <a:pt x="2499360" y="6870700"/>
                </a:lnTo>
                <a:lnTo>
                  <a:pt x="4721860" y="6870700"/>
                </a:lnTo>
                <a:lnTo>
                  <a:pt x="7285990" y="12700"/>
                </a:lnTo>
                <a:lnTo>
                  <a:pt x="5063490" y="12700"/>
                </a:lnTo>
                <a:close/>
                <a:moveTo>
                  <a:pt x="12700" y="6870700"/>
                </a:moveTo>
                <a:lnTo>
                  <a:pt x="2235200" y="6870700"/>
                </a:lnTo>
                <a:lnTo>
                  <a:pt x="4799331" y="12700"/>
                </a:lnTo>
                <a:lnTo>
                  <a:pt x="2576830" y="12700"/>
                </a:lnTo>
                <a:lnTo>
                  <a:pt x="12700" y="68707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657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VIDEOFOLIE</a:t>
            </a:r>
          </a:p>
        </p:txBody>
      </p:sp>
      <p:sp>
        <p:nvSpPr>
          <p:cNvPr id="16" name="Medienplatzhalt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395984" y="1497770"/>
            <a:ext cx="9400032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Medien durch Klicken auf das Symbol hinzufügen</a:t>
            </a:r>
          </a:p>
        </p:txBody>
      </p:sp>
      <p:sp>
        <p:nvSpPr>
          <p:cNvPr id="12" name="Grafik 4">
            <a:extLst>
              <a:ext uri="{FF2B5EF4-FFF2-40B4-BE49-F238E27FC236}">
                <a16:creationId xmlns:a16="http://schemas.microsoft.com/office/drawing/2014/main" id="{C7654E36-50FF-425E-B595-F3957610B5D8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1" name="Zurueck.wav"/>
          </p:stSnd>
        </p:sndAc>
      </p:transition>
    </mc:Choice>
    <mc:Fallback xmlns="">
      <p:transition spd="slow" advClick="0" advTm="5000">
        <p:fade/>
        <p:sndAc>
          <p:stSnd>
            <p:snd r:embed="rId3" name="Zurue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002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02372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de-DE" noProof="0"/>
              <a:t>FUSSZEILE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1" r:id="rId5"/>
    <p:sldLayoutId id="2147483690" r:id="rId6"/>
    <p:sldLayoutId id="2147483691" r:id="rId7"/>
    <p:sldLayoutId id="2147483684" r:id="rId8"/>
    <p:sldLayoutId id="2147483685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1" r:id="rId16"/>
    <p:sldLayoutId id="2147483700" r:id="rId17"/>
    <p:sldLayoutId id="2147483687" r:id="rId18"/>
    <p:sldLayoutId id="2147483696" r:id="rId19"/>
    <p:sldLayoutId id="2147483688" r:id="rId20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22" name="Zurueck.wav"/>
          </p:stSnd>
        </p:sndAc>
      </p:transition>
    </mc:Choice>
    <mc:Fallback xmlns="">
      <p:transition spd="slow" advClick="0" advTm="5000">
        <p:fade/>
        <p:sndAc>
          <p:stSnd>
            <p:snd r:embed="rId23" name="Zurueck.wav"/>
          </p:stSnd>
        </p:sndAc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Glaswände eines Gebäudes und Himmel">
            <a:extLst>
              <a:ext uri="{FF2B5EF4-FFF2-40B4-BE49-F238E27FC236}">
                <a16:creationId xmlns:a16="http://schemas.microsoft.com/office/drawing/2014/main" id="{873751CF-C490-45B5-B248-BF86A59ECF2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"/>
          <a:stretch/>
        </p:blipFill>
        <p:spPr>
          <a:xfrm>
            <a:off x="3036366" y="0"/>
            <a:ext cx="9155634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6E9371-6E05-45E0-803B-4C39AC28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0" y="1096344"/>
            <a:ext cx="10934299" cy="2281355"/>
          </a:xfrm>
        </p:spPr>
        <p:txBody>
          <a:bodyPr rtlCol="0"/>
          <a:lstStyle/>
          <a:p>
            <a:pPr rtl="0"/>
            <a:r>
              <a:rPr lang="de-CH" sz="6000" dirty="0"/>
              <a:t>Die zehn grössten Städte in der Schweiz</a:t>
            </a:r>
            <a:endParaRPr lang="de-DE" sz="6000" dirty="0"/>
          </a:p>
        </p:txBody>
      </p:sp>
      <p:pic>
        <p:nvPicPr>
          <p:cNvPr id="3" name="Zurueck">
            <a:hlinkClick r:id="" action="ppaction://media"/>
            <a:extLst>
              <a:ext uri="{FF2B5EF4-FFF2-40B4-BE49-F238E27FC236}">
                <a16:creationId xmlns:a16="http://schemas.microsoft.com/office/drawing/2014/main" id="{3FC80B37-480F-43E9-8C3A-FE0B48931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5" name="Zurueck.wav"/>
          </p:stSnd>
        </p:sndAc>
      </p:transition>
    </mc:Choice>
    <mc:Fallback xmlns="">
      <p:transition spd="slow" advClick="0" advTm="5000">
        <p:fade/>
        <p:sndAc>
          <p:stSnd>
            <p:snd r:embed="rId8" name="Zurue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75.93 km²</a:t>
            </a:r>
          </a:p>
          <a:p>
            <a:r>
              <a:rPr lang="de-CH" sz="2000" dirty="0"/>
              <a:t>Höhe: 273 m</a:t>
            </a:r>
          </a:p>
          <a:p>
            <a:r>
              <a:rPr lang="de-CH" sz="2000" dirty="0"/>
              <a:t>Kanton: Tessin</a:t>
            </a:r>
          </a:p>
          <a:p>
            <a:endParaRPr lang="de-CH" sz="2000" dirty="0"/>
          </a:p>
          <a:p>
            <a:r>
              <a:rPr lang="de-CH" sz="2000" dirty="0"/>
              <a:t>Der schweizerisch-mediterrane Kulturmix ähnelt dem in der norditalienischen Lombardei.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9. Lugano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62‘000</a:t>
            </a:r>
          </a:p>
        </p:txBody>
      </p:sp>
    </p:spTree>
    <p:extLst>
      <p:ext uri="{BB962C8B-B14F-4D97-AF65-F5344CB8AC3E}">
        <p14:creationId xmlns:p14="http://schemas.microsoft.com/office/powerpoint/2010/main" val="20680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21.21 km²</a:t>
            </a:r>
          </a:p>
          <a:p>
            <a:r>
              <a:rPr lang="de-CH" sz="2000" dirty="0"/>
              <a:t>Höhe: 437 m</a:t>
            </a:r>
          </a:p>
          <a:p>
            <a:r>
              <a:rPr lang="de-CH" sz="2000" dirty="0"/>
              <a:t>Kanton: Bern</a:t>
            </a:r>
          </a:p>
          <a:p>
            <a:endParaRPr lang="de-CH" sz="2000" dirty="0"/>
          </a:p>
          <a:p>
            <a:r>
              <a:rPr lang="de-CH" sz="2000" dirty="0"/>
              <a:t>Biel, die grösste zweisprachige Stadt der Schweiz, ist Uhren-Weltmetropole und Kommunikationsstadt zugleich.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10. Biel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55‘000</a:t>
            </a:r>
          </a:p>
        </p:txBody>
      </p:sp>
    </p:spTree>
    <p:extLst>
      <p:ext uri="{BB962C8B-B14F-4D97-AF65-F5344CB8AC3E}">
        <p14:creationId xmlns:p14="http://schemas.microsoft.com/office/powerpoint/2010/main" val="30408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073EDEC4-A66F-4B39-87FA-30979C25FBE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191" y="10"/>
            <a:ext cx="9155634" cy="6857990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6E9371-6E05-45E0-803B-4C39AC28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1096344"/>
            <a:ext cx="10510754" cy="3447081"/>
          </a:xfrm>
        </p:spPr>
        <p:txBody>
          <a:bodyPr rtlCol="0" anchor="ctr">
            <a:normAutofit/>
          </a:bodyPr>
          <a:lstStyle/>
          <a:p>
            <a:pPr rtl="0"/>
            <a:r>
              <a:rPr lang="de-CH" sz="6000" dirty="0"/>
              <a:t>Die zehn grössten Kantone in der Schweiz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21826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7105 km²</a:t>
            </a:r>
          </a:p>
          <a:p>
            <a:r>
              <a:rPr lang="de-CH" sz="2000" dirty="0"/>
              <a:t>Hauptort: Chur</a:t>
            </a:r>
          </a:p>
          <a:p>
            <a:r>
              <a:rPr lang="de-CH" sz="2000" dirty="0"/>
              <a:t>Einwohnerzahl: 200’050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1. Graubünden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1803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77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5959.4 km²</a:t>
            </a:r>
          </a:p>
          <a:p>
            <a:r>
              <a:rPr lang="de-CH" sz="2000" dirty="0"/>
              <a:t>Hauptort: Bern</a:t>
            </a:r>
          </a:p>
          <a:p>
            <a:r>
              <a:rPr lang="de-CH" sz="2000" dirty="0"/>
              <a:t>Einwohnerzahl: 1’042’516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2. Bern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1353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60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5224.8 km²</a:t>
            </a:r>
          </a:p>
          <a:p>
            <a:r>
              <a:rPr lang="de-CH" sz="2000" dirty="0"/>
              <a:t>Hauptort: Sion/Sitten</a:t>
            </a:r>
          </a:p>
          <a:p>
            <a:r>
              <a:rPr lang="de-CH" sz="2000" dirty="0"/>
              <a:t>Einwohnerzahl: 348’318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3. Wallis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1815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03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3212.3 km²</a:t>
            </a:r>
          </a:p>
          <a:p>
            <a:r>
              <a:rPr lang="de-CH" sz="2000" dirty="0"/>
              <a:t>Hauptort: Lausanne</a:t>
            </a:r>
          </a:p>
          <a:p>
            <a:r>
              <a:rPr lang="de-CH" sz="2000" dirty="0"/>
              <a:t>Einwohnerzahl: 814’075</a:t>
            </a:r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4. Waadt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1803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15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2812.3 km²</a:t>
            </a:r>
          </a:p>
          <a:p>
            <a:r>
              <a:rPr lang="de-CH" sz="2000" dirty="0"/>
              <a:t>Hauptort: Bellinzona</a:t>
            </a:r>
          </a:p>
          <a:p>
            <a:r>
              <a:rPr lang="de-CH" sz="2000" dirty="0"/>
              <a:t>Einwohnerzahl: 350’925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5. Tessin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1803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5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2030.7 km²</a:t>
            </a:r>
          </a:p>
          <a:p>
            <a:r>
              <a:rPr lang="de-CH" sz="2000" dirty="0"/>
              <a:t>Hauptort: St. Gallen</a:t>
            </a:r>
          </a:p>
          <a:p>
            <a:r>
              <a:rPr lang="de-CH" sz="2000" dirty="0"/>
              <a:t>Einwohnerzahl: 514’379</a:t>
            </a:r>
          </a:p>
          <a:p>
            <a:endParaRPr lang="de-CH" sz="2000" dirty="0"/>
          </a:p>
          <a:p>
            <a:endParaRPr lang="de-CH" sz="2000" dirty="0"/>
          </a:p>
          <a:p>
            <a:endParaRPr lang="de-CH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6. St. Gallen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1803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26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19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1728.9 km²</a:t>
            </a:r>
          </a:p>
          <a:p>
            <a:r>
              <a:rPr lang="de-CH" sz="2000" dirty="0"/>
              <a:t>Hauptort: Zürich</a:t>
            </a:r>
          </a:p>
          <a:p>
            <a:r>
              <a:rPr lang="de-CH" sz="2000" dirty="0"/>
              <a:t>Einwohnerzahl: 1’552’984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7. Zürich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1351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32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de-CH" sz="2000" dirty="0"/>
              <a:t>Fläche: 87.88 km²</a:t>
            </a:r>
          </a:p>
          <a:p>
            <a:r>
              <a:rPr lang="de-CH" sz="2000" dirty="0"/>
              <a:t>Höhe: 408 m</a:t>
            </a:r>
          </a:p>
          <a:p>
            <a:r>
              <a:rPr lang="de-CH" sz="2000" dirty="0"/>
              <a:t>Kanton: Zürich</a:t>
            </a:r>
          </a:p>
          <a:p>
            <a:endParaRPr lang="de-CH" sz="2000" dirty="0"/>
          </a:p>
          <a:p>
            <a:r>
              <a:rPr lang="de-CH" sz="2000" dirty="0"/>
              <a:t>Zürich ist globales Zentrum der Bank- und Finanzwirtschaft.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1. Zürich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422‘000</a:t>
            </a:r>
          </a:p>
        </p:txBody>
      </p:sp>
    </p:spTree>
    <p:extLst>
      <p:ext uri="{BB962C8B-B14F-4D97-AF65-F5344CB8AC3E}">
        <p14:creationId xmlns:p14="http://schemas.microsoft.com/office/powerpoint/2010/main" val="11066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20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1671.4 km²</a:t>
            </a:r>
          </a:p>
          <a:p>
            <a:r>
              <a:rPr lang="de-CH" sz="2000" dirty="0"/>
              <a:t>Hauptort: Fribourg/Freiburg</a:t>
            </a:r>
          </a:p>
          <a:p>
            <a:r>
              <a:rPr lang="de-CH" sz="2000" dirty="0"/>
              <a:t>Einwohnerzahl: 325’419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8. Freiburg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1481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37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21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1493.3 km²</a:t>
            </a:r>
          </a:p>
          <a:p>
            <a:r>
              <a:rPr lang="de-CH" sz="2000" dirty="0"/>
              <a:t>Hauptort: Luzern</a:t>
            </a:r>
          </a:p>
          <a:p>
            <a:r>
              <a:rPr lang="de-CH" sz="2000" dirty="0"/>
              <a:t>Einwohnerzahl: 416’281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9. Luzern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1332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26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22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5056082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1404 km²</a:t>
            </a:r>
          </a:p>
          <a:p>
            <a:r>
              <a:rPr lang="de-CH" sz="2000" dirty="0"/>
              <a:t>Hauptort: Aarau</a:t>
            </a:r>
          </a:p>
          <a:p>
            <a:r>
              <a:rPr lang="de-CH" sz="2000" dirty="0"/>
              <a:t>Einwohnerzahl: 693’852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10. Aargau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Beitritts zur Eidgenossenschaft:</a:t>
            </a:r>
            <a:br>
              <a:rPr lang="de-DE" dirty="0"/>
            </a:br>
            <a:r>
              <a:rPr lang="de-DE" dirty="0"/>
              <a:t>1803</a:t>
            </a:r>
          </a:p>
        </p:txBody>
      </p:sp>
      <p:pic>
        <p:nvPicPr>
          <p:cNvPr id="9" name="Bildplatzhalter 8" descr="Ein Bild, das Gras, draußen, Feld, Berg enthält.&#10;&#10;Automatisch generierte Beschreibung">
            <a:extLst>
              <a:ext uri="{FF2B5EF4-FFF2-40B4-BE49-F238E27FC236}">
                <a16:creationId xmlns:a16="http://schemas.microsoft.com/office/drawing/2014/main" id="{1C1E37ED-1176-4E8E-8376-F2DEEC86B3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09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de-CH" sz="2000" dirty="0"/>
              <a:t>Fläche: 15.93 km²</a:t>
            </a:r>
          </a:p>
          <a:p>
            <a:r>
              <a:rPr lang="de-CH" sz="2000" dirty="0"/>
              <a:t>Höhe: 375 m</a:t>
            </a:r>
          </a:p>
          <a:p>
            <a:r>
              <a:rPr lang="de-CH" sz="2000" dirty="0"/>
              <a:t>Kanton: Genf</a:t>
            </a:r>
          </a:p>
          <a:p>
            <a:endParaRPr lang="de-CH" sz="2000" dirty="0"/>
          </a:p>
          <a:p>
            <a:r>
              <a:rPr lang="de-CH" sz="2000" dirty="0"/>
              <a:t>Genf ist ein weltweites Diplomatie- und Bankenzentrum.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2. Genf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204‘000</a:t>
            </a:r>
          </a:p>
        </p:txBody>
      </p:sp>
    </p:spTree>
    <p:extLst>
      <p:ext uri="{BB962C8B-B14F-4D97-AF65-F5344CB8AC3E}">
        <p14:creationId xmlns:p14="http://schemas.microsoft.com/office/powerpoint/2010/main" val="32609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de-CH" sz="2000" dirty="0"/>
              <a:t>Fläche: 23.91 km²</a:t>
            </a:r>
          </a:p>
          <a:p>
            <a:r>
              <a:rPr lang="de-CH" sz="2000" dirty="0"/>
              <a:t>Höhe: 245 m</a:t>
            </a:r>
          </a:p>
          <a:p>
            <a:r>
              <a:rPr lang="de-CH" sz="2000" dirty="0"/>
              <a:t>Kanton: Basel-Stadt</a:t>
            </a:r>
          </a:p>
          <a:p>
            <a:endParaRPr lang="de-CH" sz="2000" dirty="0"/>
          </a:p>
          <a:p>
            <a:r>
              <a:rPr lang="de-CH" sz="2000" dirty="0"/>
              <a:t>Basel beherbergt die grössten Pharmafirmen der Schweiz.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3. Basel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174‘000</a:t>
            </a:r>
          </a:p>
        </p:txBody>
      </p:sp>
    </p:spTree>
    <p:extLst>
      <p:ext uri="{BB962C8B-B14F-4D97-AF65-F5344CB8AC3E}">
        <p14:creationId xmlns:p14="http://schemas.microsoft.com/office/powerpoint/2010/main" val="9033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1" y="3074529"/>
            <a:ext cx="4745707" cy="2588637"/>
          </a:xfrm>
        </p:spPr>
        <p:txBody>
          <a:bodyPr>
            <a:normAutofit/>
          </a:bodyPr>
          <a:lstStyle/>
          <a:p>
            <a:r>
              <a:rPr lang="de-CH" sz="2000" dirty="0"/>
              <a:t>Fläche: 41.37 km²</a:t>
            </a:r>
          </a:p>
          <a:p>
            <a:r>
              <a:rPr lang="de-CH" sz="2000" dirty="0"/>
              <a:t>Höhe: 495 m</a:t>
            </a:r>
          </a:p>
          <a:p>
            <a:r>
              <a:rPr lang="de-CH" sz="2000" dirty="0"/>
              <a:t>Kanton: Waadt</a:t>
            </a:r>
          </a:p>
          <a:p>
            <a:endParaRPr lang="de-CH" sz="2000" dirty="0"/>
          </a:p>
          <a:p>
            <a:r>
              <a:rPr lang="de-CH" sz="2000" dirty="0"/>
              <a:t>In Lausanne befindet sich der Hauptsitz des Internationalen Olympischen Komitees.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4. Lausanne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140‘000</a:t>
            </a:r>
          </a:p>
        </p:txBody>
      </p:sp>
    </p:spTree>
    <p:extLst>
      <p:ext uri="{BB962C8B-B14F-4D97-AF65-F5344CB8AC3E}">
        <p14:creationId xmlns:p14="http://schemas.microsoft.com/office/powerpoint/2010/main" val="40711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651408" cy="2588637"/>
          </a:xfrm>
        </p:spPr>
        <p:txBody>
          <a:bodyPr>
            <a:normAutofit/>
          </a:bodyPr>
          <a:lstStyle/>
          <a:p>
            <a:r>
              <a:rPr lang="de-CH" sz="2000" dirty="0"/>
              <a:t>Fläche: 51.6 km²</a:t>
            </a:r>
          </a:p>
          <a:p>
            <a:r>
              <a:rPr lang="de-CH" sz="2000" dirty="0"/>
              <a:t>Höhe: 540 m</a:t>
            </a:r>
          </a:p>
          <a:p>
            <a:r>
              <a:rPr lang="de-CH" sz="2000" dirty="0"/>
              <a:t>Kanton: Bern</a:t>
            </a:r>
          </a:p>
          <a:p>
            <a:endParaRPr lang="de-CH" sz="2000" dirty="0"/>
          </a:p>
          <a:p>
            <a:r>
              <a:rPr lang="de-CH" sz="2000" dirty="0"/>
              <a:t>Bern ist Hauptstadt der Schweiz. Das Schweizer Parlament und Diplomaten treffen sich im Bundeshaus.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5. Bern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135‘000</a:t>
            </a:r>
          </a:p>
        </p:txBody>
      </p:sp>
    </p:spTree>
    <p:extLst>
      <p:ext uri="{BB962C8B-B14F-4D97-AF65-F5344CB8AC3E}">
        <p14:creationId xmlns:p14="http://schemas.microsoft.com/office/powerpoint/2010/main" val="22798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651408" cy="2588637"/>
          </a:xfrm>
        </p:spPr>
        <p:txBody>
          <a:bodyPr>
            <a:normAutofit/>
          </a:bodyPr>
          <a:lstStyle/>
          <a:p>
            <a:r>
              <a:rPr lang="de-CH" sz="2000" dirty="0"/>
              <a:t>Fläche: 68.07 km²</a:t>
            </a:r>
          </a:p>
          <a:p>
            <a:r>
              <a:rPr lang="de-CH" sz="2000" dirty="0"/>
              <a:t>Höhe: 439 m</a:t>
            </a:r>
          </a:p>
          <a:p>
            <a:r>
              <a:rPr lang="de-CH" sz="2000" dirty="0"/>
              <a:t>Kanton: Zürich</a:t>
            </a:r>
          </a:p>
          <a:p>
            <a:endParaRPr lang="de-CH" sz="2000" dirty="0"/>
          </a:p>
          <a:p>
            <a:r>
              <a:rPr lang="de-CH" sz="2000" dirty="0"/>
              <a:t>Zu den Museen der Stadt gehören unter anderem das Fotomuseum und das Swiss Science Center Technorama.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6. Winterthur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114‘000</a:t>
            </a:r>
          </a:p>
        </p:txBody>
      </p:sp>
    </p:spTree>
    <p:extLst>
      <p:ext uri="{BB962C8B-B14F-4D97-AF65-F5344CB8AC3E}">
        <p14:creationId xmlns:p14="http://schemas.microsoft.com/office/powerpoint/2010/main" val="25759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651408" cy="2588637"/>
          </a:xfrm>
        </p:spPr>
        <p:txBody>
          <a:bodyPr>
            <a:normAutofit/>
          </a:bodyPr>
          <a:lstStyle/>
          <a:p>
            <a:r>
              <a:rPr lang="de-CH" sz="2000" dirty="0"/>
              <a:t>Fläche: 37.4 km²</a:t>
            </a:r>
          </a:p>
          <a:p>
            <a:r>
              <a:rPr lang="de-CH" sz="2000" dirty="0"/>
              <a:t>Höhe: 422 m</a:t>
            </a:r>
          </a:p>
          <a:p>
            <a:r>
              <a:rPr lang="de-CH" sz="2000" dirty="0"/>
              <a:t>Kanton: Luzern</a:t>
            </a:r>
          </a:p>
          <a:p>
            <a:endParaRPr lang="de-CH" sz="2000" dirty="0"/>
          </a:p>
          <a:p>
            <a:r>
              <a:rPr lang="de-CH" sz="2000" dirty="0"/>
              <a:t>Luzern ist das gesellschaftliche und kulturelle Zentrum der Zentralschweiz.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7. Luzern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83‘000</a:t>
            </a:r>
          </a:p>
        </p:txBody>
      </p:sp>
    </p:spTree>
    <p:extLst>
      <p:ext uri="{BB962C8B-B14F-4D97-AF65-F5344CB8AC3E}">
        <p14:creationId xmlns:p14="http://schemas.microsoft.com/office/powerpoint/2010/main" val="41898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Ansicht eines Gebäudes vor dem wolkenlosen Himmel aus einem niedrigen Winkel">
            <a:extLst>
              <a:ext uri="{FF2B5EF4-FFF2-40B4-BE49-F238E27FC236}">
                <a16:creationId xmlns:a16="http://schemas.microsoft.com/office/drawing/2014/main" id="{98E1357B-90EC-4F60-BE24-5671EC46D0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de-DE" smtClean="0"/>
              <a:pPr rtl="0"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81EEA2-2865-4563-B8FA-46F656EC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651408" cy="3091140"/>
          </a:xfrm>
        </p:spPr>
        <p:txBody>
          <a:bodyPr>
            <a:normAutofit/>
          </a:bodyPr>
          <a:lstStyle/>
          <a:p>
            <a:r>
              <a:rPr lang="de-CH" sz="2000" dirty="0"/>
              <a:t>Fläche: 39.38 km²</a:t>
            </a:r>
          </a:p>
          <a:p>
            <a:r>
              <a:rPr lang="de-CH" sz="2000" dirty="0"/>
              <a:t>Höhe: 669 m</a:t>
            </a:r>
          </a:p>
          <a:p>
            <a:r>
              <a:rPr lang="de-CH" sz="2000" dirty="0"/>
              <a:t>Kanton: St. Gallen</a:t>
            </a:r>
          </a:p>
          <a:p>
            <a:endParaRPr lang="de-CH" sz="2000" dirty="0"/>
          </a:p>
          <a:p>
            <a:r>
              <a:rPr lang="de-CH" sz="2000" dirty="0"/>
              <a:t>Hier befindet sich die Fürstabtei St. Gallen, ein Kloster mit verschiedenen architektonischen Stilen, darunter Barock.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8. St. Gallen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de-DE" dirty="0"/>
              <a:t>Stand 31. 12. 2020</a:t>
            </a:r>
            <a:br>
              <a:rPr lang="de-DE" dirty="0"/>
            </a:br>
            <a:r>
              <a:rPr lang="de-DE" dirty="0"/>
              <a:t>Einwohnerzahl: 76‘000</a:t>
            </a:r>
          </a:p>
        </p:txBody>
      </p:sp>
    </p:spTree>
    <p:extLst>
      <p:ext uri="{BB962C8B-B14F-4D97-AF65-F5344CB8AC3E}">
        <p14:creationId xmlns:p14="http://schemas.microsoft.com/office/powerpoint/2010/main" val="2431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  <p:sndAc>
          <p:stSnd>
            <p:snd r:embed="rId3" name="Zurueck.wav"/>
          </p:stSnd>
        </p:sndAc>
      </p:transition>
    </mc:Choice>
    <mc:Fallback xmlns="">
      <p:transition spd="slow" advClick="0" advTm="5000">
        <p:fade/>
        <p:sndAc>
          <p:stSnd>
            <p:snd r:embed="rId5" name="Zurueck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Custom 25">
      <a:dk1>
        <a:sysClr val="windowText" lastClr="000000"/>
      </a:dk1>
      <a:lt1>
        <a:sysClr val="window" lastClr="FFFFFF"/>
      </a:lt1>
      <a:dk2>
        <a:srgbClr val="FFCD00"/>
      </a:dk2>
      <a:lt2>
        <a:srgbClr val="00AEDE"/>
      </a:lt2>
      <a:accent1>
        <a:srgbClr val="002E62"/>
      </a:accent1>
      <a:accent2>
        <a:srgbClr val="004CB9"/>
      </a:accent2>
      <a:accent3>
        <a:srgbClr val="FF9D00"/>
      </a:accent3>
      <a:accent4>
        <a:srgbClr val="57A773"/>
      </a:accent4>
      <a:accent5>
        <a:srgbClr val="D11149"/>
      </a:accent5>
      <a:accent6>
        <a:srgbClr val="00111F"/>
      </a:accent6>
      <a:hlink>
        <a:srgbClr val="FFFFFF"/>
      </a:hlink>
      <a:folHlink>
        <a:srgbClr val="FFFFFF"/>
      </a:folHlink>
    </a:clrScheme>
    <a:fontScheme name="Custom 22">
      <a:majorFont>
        <a:latin typeface="Verdana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536_TF45331398" id="{FBFDD076-780A-4035-A459-998BFBE6E090}" vid="{62A87C6E-8870-4587-A22A-143167704F1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d36d37b-71b4-4416-b8a2-712a72be7925" xsi:nil="true"/>
    <SharedWithUsers xmlns="e92a2ac5-b25a-46ac-94d3-afeb148eacd8">
      <UserInfo>
        <DisplayName/>
        <AccountId xsi:nil="true"/>
        <AccountType/>
      </UserInfo>
    </SharedWithUsers>
    <TaxCatchAll xmlns="e92a2ac5-b25a-46ac-94d3-afeb148eacd8" xsi:nil="true"/>
    <lcf76f155ced4ddcb4097134ff3c332f xmlns="5d36d37b-71b4-4416-b8a2-712a72be792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0A218B65CF8F4E9AF05F2AB7592672" ma:contentTypeVersion="19" ma:contentTypeDescription="Ein neues Dokument erstellen." ma:contentTypeScope="" ma:versionID="896d5db0d1d056281e1cba17532560c4">
  <xsd:schema xmlns:xsd="http://www.w3.org/2001/XMLSchema" xmlns:xs="http://www.w3.org/2001/XMLSchema" xmlns:p="http://schemas.microsoft.com/office/2006/metadata/properties" xmlns:ns2="5d36d37b-71b4-4416-b8a2-712a72be7925" xmlns:ns3="e92a2ac5-b25a-46ac-94d3-afeb148eacd8" targetNamespace="http://schemas.microsoft.com/office/2006/metadata/properties" ma:root="true" ma:fieldsID="894d5c3fc7a739f299e410a9e03e8636" ns2:_="" ns3:_="">
    <xsd:import namespace="5d36d37b-71b4-4416-b8a2-712a72be7925"/>
    <xsd:import namespace="e92a2ac5-b25a-46ac-94d3-afeb148ea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6d37b-71b4-4416-b8a2-712a72be7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37208fab-4dc0-401f-83e0-c7b9bb7a63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a2ac5-b25a-46ac-94d3-afeb148ea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fe5ca1-ef84-4dab-a378-9389cdd71f7b}" ma:internalName="TaxCatchAll" ma:showField="CatchAllData" ma:web="e92a2ac5-b25a-46ac-94d3-afeb148eac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7A0EF5-23A9-4627-BC46-745B7DD804D2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e92a2ac5-b25a-46ac-94d3-afeb148eacd8"/>
    <ds:schemaRef ds:uri="http://schemas.microsoft.com/office/2006/documentManagement/types"/>
    <ds:schemaRef ds:uri="5d36d37b-71b4-4416-b8a2-712a72be792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6562A4-D80D-4097-AC77-60F654FF431D}"/>
</file>

<file path=docProps/app.xml><?xml version="1.0" encoding="utf-8"?>
<Properties xmlns="http://schemas.openxmlformats.org/officeDocument/2006/extended-properties" xmlns:vt="http://schemas.openxmlformats.org/officeDocument/2006/docPropsVTypes">
  <Template>Universelle Präsentation</Template>
  <TotalTime>0</TotalTime>
  <Words>621</Words>
  <Application>Microsoft Office PowerPoint</Application>
  <PresentationFormat>Breitbild</PresentationFormat>
  <Paragraphs>165</Paragraphs>
  <Slides>22</Slides>
  <Notes>22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Lucida Grande</vt:lpstr>
      <vt:lpstr>Verdana</vt:lpstr>
      <vt:lpstr>Wingdings</vt:lpstr>
      <vt:lpstr>Office-Design</vt:lpstr>
      <vt:lpstr>Die zehn grössten Städte in der Schweiz</vt:lpstr>
      <vt:lpstr>1. Zürich</vt:lpstr>
      <vt:lpstr>2. Genf</vt:lpstr>
      <vt:lpstr>3. Basel</vt:lpstr>
      <vt:lpstr>4. Lausanne</vt:lpstr>
      <vt:lpstr>5. Bern</vt:lpstr>
      <vt:lpstr>6. Winterthur</vt:lpstr>
      <vt:lpstr>7. Luzern</vt:lpstr>
      <vt:lpstr>8. St. Gallen</vt:lpstr>
      <vt:lpstr>9. Lugano</vt:lpstr>
      <vt:lpstr>10. Biel</vt:lpstr>
      <vt:lpstr>Die zehn grössten Kantone in der Schweiz</vt:lpstr>
      <vt:lpstr>1. Graubünden</vt:lpstr>
      <vt:lpstr>2. Bern</vt:lpstr>
      <vt:lpstr>3. Wallis</vt:lpstr>
      <vt:lpstr>4. Waadt</vt:lpstr>
      <vt:lpstr>5. Tessin</vt:lpstr>
      <vt:lpstr>6. St. Gallen</vt:lpstr>
      <vt:lpstr>7. Zürich</vt:lpstr>
      <vt:lpstr>8. Freiburg</vt:lpstr>
      <vt:lpstr>9. Luzern</vt:lpstr>
      <vt:lpstr>10. Aargau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zehn grössten Städte in der Schweiz am 31. Dezember 2020</dc:title>
  <dc:creator>Georges Wyttenbach</dc:creator>
  <cp:lastModifiedBy>Doris Keller</cp:lastModifiedBy>
  <cp:revision>8</cp:revision>
  <dcterms:created xsi:type="dcterms:W3CDTF">2021-07-19T08:31:47Z</dcterms:created>
  <dcterms:modified xsi:type="dcterms:W3CDTF">2024-04-05T10:16:15Z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0x010100BE0A218B65CF8F4E9AF05F2AB7592672</vt:lpwstr>
  </property>
  <property fmtid="{D5CDD505-2E9C-101B-9397-08002B2CF9AE}" pid="3" name="Order">
    <vt:lpwstr>385700.000000000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