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1" d="100"/>
          <a:sy n="101" d="100"/>
        </p:scale>
        <p:origin x="12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02DB26-9A6F-4CA9-8539-EAF697A0296A}"/>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F4B39B81-8A80-4986-AAEC-41D0856492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CEC1B7F8-5981-482D-8C93-D12D9AB820B7}"/>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7282D9F3-41B1-4528-BC2A-AF5A9E0F35C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A8327B9B-8084-43F5-AEA8-3DF97D05489A}"/>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335349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7B439B-968C-4552-B699-9E3614101D41}"/>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4FE4C344-460A-4B85-BB45-A051B5E426E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9FBB0B8-9986-4BBB-B6BA-9CF5C2CB09F5}"/>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FF0C5600-F187-47B1-95A7-18D09BBC0331}"/>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B100BAF6-279E-4572-A293-61A03CF01014}"/>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2387206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A37B649-8551-44F5-8437-7426A40FFCDF}"/>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0DF0187-A7AE-4976-BA9B-6E721D0B99B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BDCA4DCD-95C1-4FD7-B11B-803DBFD25309}"/>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22266244-D0EA-4C9C-B2CC-D0BF6EA949F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42B229B-920D-4782-8038-51A21DAC48E1}"/>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4121331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B484FA-2895-4F54-9D56-309DE89DC5D7}"/>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91CA1E36-9C18-41EB-AAB7-59D0E6C1B09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9B97F8C-1427-438F-A397-ABBBD2C3DF62}"/>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BDAF72F8-C48F-4BDA-8637-4C0576FD1D4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CC4B1723-BA88-434D-83A4-CB7A361E50EA}"/>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424845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CEC0D1-78EF-4C57-AA16-01A6AA48DB42}"/>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FB544868-B777-4372-9B4D-2396AAB925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8D2DD93-32E3-4370-8462-CF83358E7070}"/>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89BE2204-DF2B-4C76-AE7D-3DE45854651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5927F56-21BE-4A96-945B-27B10DA3C856}"/>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184870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6B2AD9-392D-49E1-AD8F-271152C1ADA0}"/>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2C7D3D48-2647-4F53-B789-7742660E908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A023788C-72A7-4E87-A321-7BC1E70989F5}"/>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8F3B9639-F19D-443B-A644-0E0572B3888B}"/>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6" name="Fußzeilenplatzhalter 5">
            <a:extLst>
              <a:ext uri="{FF2B5EF4-FFF2-40B4-BE49-F238E27FC236}">
                <a16:creationId xmlns:a16="http://schemas.microsoft.com/office/drawing/2014/main" id="{E7BDD15C-6F81-40E0-9E9E-8D1C009C0BAA}"/>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A0CCCBE3-F4A7-43C6-B039-766AD46B2976}"/>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32568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0D5E33-3941-4B11-9CAD-B73DFCFAFA11}"/>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184E2AD2-494E-404A-933A-5958A705EF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D84AC29-2E95-484A-85E5-F2261D357CC4}"/>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636B6D35-804B-4B3C-93E8-2D0592BED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604B8FB-5887-46D3-A2C1-136B0FAA603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3D0E5AF1-5CB6-483F-B900-38E5630B727E}"/>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8" name="Fußzeilenplatzhalter 7">
            <a:extLst>
              <a:ext uri="{FF2B5EF4-FFF2-40B4-BE49-F238E27FC236}">
                <a16:creationId xmlns:a16="http://schemas.microsoft.com/office/drawing/2014/main" id="{396A1326-8BB7-49A9-9957-F3DDE924FE6B}"/>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DCC3D9F6-5039-4E7B-B4F9-42AA9541C592}"/>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2400121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2437F0-8A2B-46E9-91F0-6A06E45C711C}"/>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0416C974-39B4-4C7D-9D1A-5B977C35CA96}"/>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4" name="Fußzeilenplatzhalter 3">
            <a:extLst>
              <a:ext uri="{FF2B5EF4-FFF2-40B4-BE49-F238E27FC236}">
                <a16:creationId xmlns:a16="http://schemas.microsoft.com/office/drawing/2014/main" id="{44A9EC3C-C6D9-46D8-95A6-7A6B97CF8084}"/>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E143C35E-D958-4788-8CBC-11CBB463CB56}"/>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1425737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B40C410-752A-4904-9EDB-558A1552DA68}"/>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3" name="Fußzeilenplatzhalter 2">
            <a:extLst>
              <a:ext uri="{FF2B5EF4-FFF2-40B4-BE49-F238E27FC236}">
                <a16:creationId xmlns:a16="http://schemas.microsoft.com/office/drawing/2014/main" id="{E527A9CD-B221-4243-800E-1454E4A81E9C}"/>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FF2FADE8-1421-4EC2-B0D8-792677EC9114}"/>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912284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8BC835-6A0A-45D6-92C0-A64967105ED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6C2A169B-D6E3-4925-A309-A9BE4FF03C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B7B99BC4-A646-4B18-A7A0-84EFE400D5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DC2CB0A-4F33-41E6-A0D5-4D9C3D14B585}"/>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6" name="Fußzeilenplatzhalter 5">
            <a:extLst>
              <a:ext uri="{FF2B5EF4-FFF2-40B4-BE49-F238E27FC236}">
                <a16:creationId xmlns:a16="http://schemas.microsoft.com/office/drawing/2014/main" id="{E008A4FC-CC5B-4572-A5BA-C4004EE5705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0A385FB2-DE1E-40CD-8994-4212A1894AB5}"/>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118774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47D6C1-2C23-4321-B30A-DC4D604DF9B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1CDEE290-B483-4AC9-890E-065E8BF737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8C95704-FE5E-4A6E-8905-99F477313A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7E29A77-8CD2-4602-AA0A-8CF0FFCFC04F}"/>
              </a:ext>
            </a:extLst>
          </p:cNvPr>
          <p:cNvSpPr>
            <a:spLocks noGrp="1"/>
          </p:cNvSpPr>
          <p:nvPr>
            <p:ph type="dt" sz="half" idx="10"/>
          </p:nvPr>
        </p:nvSpPr>
        <p:spPr/>
        <p:txBody>
          <a:bodyPr/>
          <a:lstStyle/>
          <a:p>
            <a:fld id="{FB4F6E93-49AA-4FEC-8E31-D57BC69C3741}" type="datetimeFigureOut">
              <a:rPr lang="de-CH" smtClean="0"/>
              <a:t>16.01.2022</a:t>
            </a:fld>
            <a:endParaRPr lang="de-CH"/>
          </a:p>
        </p:txBody>
      </p:sp>
      <p:sp>
        <p:nvSpPr>
          <p:cNvPr id="6" name="Fußzeilenplatzhalter 5">
            <a:extLst>
              <a:ext uri="{FF2B5EF4-FFF2-40B4-BE49-F238E27FC236}">
                <a16:creationId xmlns:a16="http://schemas.microsoft.com/office/drawing/2014/main" id="{3BBA0760-28FF-448B-8F77-3F900EA2FA1C}"/>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1F59999E-E462-4CEB-81FB-28C8D573AC95}"/>
              </a:ext>
            </a:extLst>
          </p:cNvPr>
          <p:cNvSpPr>
            <a:spLocks noGrp="1"/>
          </p:cNvSpPr>
          <p:nvPr>
            <p:ph type="sldNum" sz="quarter" idx="12"/>
          </p:nvPr>
        </p:nvSpPr>
        <p:spPr/>
        <p:txBody>
          <a:bodyPr/>
          <a:lstStyle/>
          <a:p>
            <a:fld id="{AC8412AF-BB9F-4E4D-9557-BA348808E357}" type="slidenum">
              <a:rPr lang="de-CH" smtClean="0"/>
              <a:t>‹Nr.›</a:t>
            </a:fld>
            <a:endParaRPr lang="de-CH"/>
          </a:p>
        </p:txBody>
      </p:sp>
    </p:spTree>
    <p:extLst>
      <p:ext uri="{BB962C8B-B14F-4D97-AF65-F5344CB8AC3E}">
        <p14:creationId xmlns:p14="http://schemas.microsoft.com/office/powerpoint/2010/main" val="172530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CAD4058-829A-4664-AD22-5F0716D744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3EFDBE3E-02B9-44B0-AA11-D6C17F4CB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31235279-3218-472C-A9F1-55FA679300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4F6E93-49AA-4FEC-8E31-D57BC69C3741}" type="datetimeFigureOut">
              <a:rPr lang="de-CH" smtClean="0"/>
              <a:t>16.01.2022</a:t>
            </a:fld>
            <a:endParaRPr lang="de-CH"/>
          </a:p>
        </p:txBody>
      </p:sp>
      <p:sp>
        <p:nvSpPr>
          <p:cNvPr id="5" name="Fußzeilenplatzhalter 4">
            <a:extLst>
              <a:ext uri="{FF2B5EF4-FFF2-40B4-BE49-F238E27FC236}">
                <a16:creationId xmlns:a16="http://schemas.microsoft.com/office/drawing/2014/main" id="{8AA1407C-BF99-476A-B11D-DD8EA34F06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E1E7284A-971D-46CF-8EFA-BC64915770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412AF-BB9F-4E4D-9557-BA348808E357}" type="slidenum">
              <a:rPr lang="de-CH" smtClean="0"/>
              <a:t>‹Nr.›</a:t>
            </a:fld>
            <a:endParaRPr lang="de-CH"/>
          </a:p>
        </p:txBody>
      </p:sp>
    </p:spTree>
    <p:extLst>
      <p:ext uri="{BB962C8B-B14F-4D97-AF65-F5344CB8AC3E}">
        <p14:creationId xmlns:p14="http://schemas.microsoft.com/office/powerpoint/2010/main" val="1767615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4AC6C68-F125-48AD-A5B4-89AD5E7972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3EE6A40-8EA7-44D3-8751-F55169B30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4722" y="3131936"/>
            <a:ext cx="1240640" cy="1240638"/>
          </a:xfrm>
          <a:prstGeom prst="ellipse">
            <a:avLst/>
          </a:prstGeom>
          <a:solidFill>
            <a:schemeClr val="accent6">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3573CD9-4BD7-4BCA-898B-C95733C693D0}"/>
              </a:ext>
            </a:extLst>
          </p:cNvPr>
          <p:cNvSpPr>
            <a:spLocks noGrp="1"/>
          </p:cNvSpPr>
          <p:nvPr>
            <p:ph type="ctrTitle"/>
          </p:nvPr>
        </p:nvSpPr>
        <p:spPr>
          <a:xfrm>
            <a:off x="1463040" y="993914"/>
            <a:ext cx="4321994" cy="3474722"/>
          </a:xfrm>
        </p:spPr>
        <p:txBody>
          <a:bodyPr>
            <a:normAutofit/>
          </a:bodyPr>
          <a:lstStyle/>
          <a:p>
            <a:pPr algn="l"/>
            <a:r>
              <a:rPr lang="de-CH" sz="8000"/>
              <a:t>Planet Uranus</a:t>
            </a:r>
          </a:p>
        </p:txBody>
      </p:sp>
      <p:sp>
        <p:nvSpPr>
          <p:cNvPr id="12" name="Freeform: Shape 11">
            <a:extLst>
              <a:ext uri="{FF2B5EF4-FFF2-40B4-BE49-F238E27FC236}">
                <a16:creationId xmlns:a16="http://schemas.microsoft.com/office/drawing/2014/main" id="{8E774AB2-4B13-41CA-96E8-C3E2D1C90C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111" y="4546924"/>
            <a:ext cx="2369988" cy="2311077"/>
          </a:xfrm>
          <a:custGeom>
            <a:avLst/>
            <a:gdLst>
              <a:gd name="connsiteX0" fmla="*/ 0 w 2369988"/>
              <a:gd name="connsiteY0" fmla="*/ 0 h 2311077"/>
              <a:gd name="connsiteX1" fmla="*/ 1128071 w 2369988"/>
              <a:gd name="connsiteY1" fmla="*/ 0 h 2311077"/>
              <a:gd name="connsiteX2" fmla="*/ 1157716 w 2369988"/>
              <a:gd name="connsiteY2" fmla="*/ 128440 h 2311077"/>
              <a:gd name="connsiteX3" fmla="*/ 2316462 w 2369988"/>
              <a:gd name="connsiteY3" fmla="*/ 2257392 h 2311077"/>
              <a:gd name="connsiteX4" fmla="*/ 2369988 w 2369988"/>
              <a:gd name="connsiteY4" fmla="*/ 2311077 h 2311077"/>
              <a:gd name="connsiteX5" fmla="*/ 957894 w 2369988"/>
              <a:gd name="connsiteY5" fmla="*/ 2311077 h 2311077"/>
              <a:gd name="connsiteX6" fmla="*/ 777804 w 2369988"/>
              <a:gd name="connsiteY6" fmla="*/ 2040997 h 2311077"/>
              <a:gd name="connsiteX7" fmla="*/ 19614 w 2369988"/>
              <a:gd name="connsiteY7" fmla="*/ 109827 h 2311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988" h="2311077">
                <a:moveTo>
                  <a:pt x="0" y="0"/>
                </a:moveTo>
                <a:lnTo>
                  <a:pt x="1128071" y="0"/>
                </a:lnTo>
                <a:lnTo>
                  <a:pt x="1157716" y="128440"/>
                </a:lnTo>
                <a:cubicBezTo>
                  <a:pt x="1365270" y="935139"/>
                  <a:pt x="1769588" y="1662859"/>
                  <a:pt x="2316462" y="2257392"/>
                </a:cubicBezTo>
                <a:lnTo>
                  <a:pt x="2369988" y="2311077"/>
                </a:lnTo>
                <a:lnTo>
                  <a:pt x="957894" y="2311077"/>
                </a:lnTo>
                <a:lnTo>
                  <a:pt x="777804" y="2040997"/>
                </a:lnTo>
                <a:cubicBezTo>
                  <a:pt x="421651" y="1454849"/>
                  <a:pt x="161627" y="803832"/>
                  <a:pt x="19614" y="109827"/>
                </a:cubicBezTo>
                <a:close/>
              </a:path>
            </a:pathLst>
          </a:custGeom>
          <a:solidFill>
            <a:schemeClr val="tx1">
              <a:lumMod val="50000"/>
              <a:lumOff val="5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Untertitel 2">
            <a:extLst>
              <a:ext uri="{FF2B5EF4-FFF2-40B4-BE49-F238E27FC236}">
                <a16:creationId xmlns:a16="http://schemas.microsoft.com/office/drawing/2014/main" id="{CC3AACCB-013E-4652-981E-7432E5E36E37}"/>
              </a:ext>
            </a:extLst>
          </p:cNvPr>
          <p:cNvSpPr>
            <a:spLocks noGrp="1"/>
          </p:cNvSpPr>
          <p:nvPr>
            <p:ph type="subTitle" idx="1"/>
          </p:nvPr>
        </p:nvSpPr>
        <p:spPr>
          <a:xfrm>
            <a:off x="1463040" y="4643287"/>
            <a:ext cx="4129096" cy="1441706"/>
          </a:xfrm>
        </p:spPr>
        <p:txBody>
          <a:bodyPr anchor="t">
            <a:normAutofit/>
          </a:bodyPr>
          <a:lstStyle/>
          <a:p>
            <a:pPr algn="l"/>
            <a:endParaRPr lang="de-CH"/>
          </a:p>
        </p:txBody>
      </p:sp>
      <p:sp>
        <p:nvSpPr>
          <p:cNvPr id="14" name="Freeform: Shape 13">
            <a:extLst>
              <a:ext uri="{FF2B5EF4-FFF2-40B4-BE49-F238E27FC236}">
                <a16:creationId xmlns:a16="http://schemas.microsoft.com/office/drawing/2014/main" id="{B529050A-FCEC-43D9-9CB9-259D339D63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4763" y="0"/>
            <a:ext cx="6067239" cy="6858000"/>
          </a:xfrm>
          <a:custGeom>
            <a:avLst/>
            <a:gdLst>
              <a:gd name="connsiteX0" fmla="*/ 1619628 w 6067239"/>
              <a:gd name="connsiteY0" fmla="*/ 0 h 6858000"/>
              <a:gd name="connsiteX1" fmla="*/ 6067239 w 6067239"/>
              <a:gd name="connsiteY1" fmla="*/ 0 h 6858000"/>
              <a:gd name="connsiteX2" fmla="*/ 6067239 w 6067239"/>
              <a:gd name="connsiteY2" fmla="*/ 6858000 h 6858000"/>
              <a:gd name="connsiteX3" fmla="*/ 1619627 w 6067239"/>
              <a:gd name="connsiteY3" fmla="*/ 6858000 h 6858000"/>
              <a:gd name="connsiteX4" fmla="*/ 1615622 w 6067239"/>
              <a:gd name="connsiteY4" fmla="*/ 6854853 h 6858000"/>
              <a:gd name="connsiteX5" fmla="*/ 0 w 6067239"/>
              <a:gd name="connsiteY5" fmla="*/ 3429000 h 6858000"/>
              <a:gd name="connsiteX6" fmla="*/ 1615622 w 6067239"/>
              <a:gd name="connsiteY6" fmla="*/ 314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67239" h="6858000">
                <a:moveTo>
                  <a:pt x="1619628" y="0"/>
                </a:moveTo>
                <a:lnTo>
                  <a:pt x="6067239" y="0"/>
                </a:lnTo>
                <a:lnTo>
                  <a:pt x="6067239" y="6858000"/>
                </a:lnTo>
                <a:lnTo>
                  <a:pt x="1619627" y="6858000"/>
                </a:lnTo>
                <a:lnTo>
                  <a:pt x="1615622" y="6854853"/>
                </a:lnTo>
                <a:cubicBezTo>
                  <a:pt x="628921" y="6040555"/>
                  <a:pt x="0" y="4808224"/>
                  <a:pt x="0" y="3429000"/>
                </a:cubicBezTo>
                <a:cubicBezTo>
                  <a:pt x="0" y="2049777"/>
                  <a:pt x="628921" y="817446"/>
                  <a:pt x="1615622" y="3148"/>
                </a:cubicBez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58345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1F5C-F067-43C3-A3ED-930143EE0952}"/>
              </a:ext>
            </a:extLst>
          </p:cNvPr>
          <p:cNvSpPr>
            <a:spLocks noGrp="1"/>
          </p:cNvSpPr>
          <p:nvPr>
            <p:ph type="title"/>
          </p:nvPr>
        </p:nvSpPr>
        <p:spPr>
          <a:xfrm>
            <a:off x="1653363" y="365760"/>
            <a:ext cx="9367203" cy="1188720"/>
          </a:xfrm>
        </p:spPr>
        <p:txBody>
          <a:bodyPr>
            <a:normAutofit/>
          </a:bodyPr>
          <a:lstStyle/>
          <a:p>
            <a:r>
              <a:rPr lang="de-CH" dirty="0"/>
              <a:t>Was ist die Besonderheit von Uranus?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1C2AC62-3B75-4FE5-903F-B1791E5D053F}"/>
              </a:ext>
            </a:extLst>
          </p:cNvPr>
          <p:cNvSpPr>
            <a:spLocks noGrp="1"/>
          </p:cNvSpPr>
          <p:nvPr>
            <p:ph idx="1"/>
          </p:nvPr>
        </p:nvSpPr>
        <p:spPr>
          <a:xfrm>
            <a:off x="1653363" y="2176272"/>
            <a:ext cx="9367204" cy="4041648"/>
          </a:xfrm>
        </p:spPr>
        <p:txBody>
          <a:bodyPr anchor="t">
            <a:normAutofit/>
          </a:bodyPr>
          <a:lstStyle/>
          <a:p>
            <a:pPr marL="0" indent="0">
              <a:buNone/>
            </a:pPr>
            <a:r>
              <a:rPr lang="de-CH" sz="2400"/>
              <a:t>Die wichtigsten Gase in seiner dicken Atmosphäre sind Wasserstoff und Helium und ein geringer Anteil Methan (Methan strahlt blaues Licht ab und lässt den Uranus blau erleuchten). Er unterscheidet sich jedoch stark von Jupiter und Saturn. Uranus besteht hauptsächlich aus einem Eisgemisch aus Wasser, Methan und Ammoniak.</a:t>
            </a:r>
          </a:p>
        </p:txBody>
      </p:sp>
    </p:spTree>
    <p:extLst>
      <p:ext uri="{BB962C8B-B14F-4D97-AF65-F5344CB8AC3E}">
        <p14:creationId xmlns:p14="http://schemas.microsoft.com/office/powerpoint/2010/main" val="3630895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1F5C-F067-43C3-A3ED-930143EE0952}"/>
              </a:ext>
            </a:extLst>
          </p:cNvPr>
          <p:cNvSpPr>
            <a:spLocks noGrp="1"/>
          </p:cNvSpPr>
          <p:nvPr>
            <p:ph type="title"/>
          </p:nvPr>
        </p:nvSpPr>
        <p:spPr>
          <a:xfrm>
            <a:off x="1653363" y="365760"/>
            <a:ext cx="9367203" cy="1188720"/>
          </a:xfrm>
        </p:spPr>
        <p:txBody>
          <a:bodyPr>
            <a:normAutofit/>
          </a:bodyPr>
          <a:lstStyle/>
          <a:p>
            <a:r>
              <a:rPr lang="de-CH" sz="3700"/>
              <a:t>Wie sieht die Oberfläche des Planeten Uranus aus?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1C2AC62-3B75-4FE5-903F-B1791E5D053F}"/>
              </a:ext>
            </a:extLst>
          </p:cNvPr>
          <p:cNvSpPr>
            <a:spLocks noGrp="1"/>
          </p:cNvSpPr>
          <p:nvPr>
            <p:ph idx="1"/>
          </p:nvPr>
        </p:nvSpPr>
        <p:spPr>
          <a:xfrm>
            <a:off x="1653363" y="2176272"/>
            <a:ext cx="9367204" cy="4041648"/>
          </a:xfrm>
        </p:spPr>
        <p:txBody>
          <a:bodyPr anchor="t">
            <a:normAutofit/>
          </a:bodyPr>
          <a:lstStyle/>
          <a:p>
            <a:pPr marL="0" indent="0">
              <a:buNone/>
            </a:pPr>
            <a:r>
              <a:rPr lang="de-CH" sz="2400"/>
              <a:t>Uranus ist nur unter sehr günstigen Umständen freiäugig sichtbar, im kleinen Fernglas aber schon gut zu sehen. Seine blassgrüne Scheibe ist von der Erde aus betrachtet etwa 3.5″ gross.</a:t>
            </a:r>
          </a:p>
        </p:txBody>
      </p:sp>
    </p:spTree>
    <p:extLst>
      <p:ext uri="{BB962C8B-B14F-4D97-AF65-F5344CB8AC3E}">
        <p14:creationId xmlns:p14="http://schemas.microsoft.com/office/powerpoint/2010/main" val="187105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1F5C-F067-43C3-A3ED-930143EE0952}"/>
              </a:ext>
            </a:extLst>
          </p:cNvPr>
          <p:cNvSpPr>
            <a:spLocks noGrp="1"/>
          </p:cNvSpPr>
          <p:nvPr>
            <p:ph type="title"/>
          </p:nvPr>
        </p:nvSpPr>
        <p:spPr>
          <a:xfrm>
            <a:off x="1653363" y="365760"/>
            <a:ext cx="9367203" cy="1188720"/>
          </a:xfrm>
        </p:spPr>
        <p:txBody>
          <a:bodyPr>
            <a:normAutofit/>
          </a:bodyPr>
          <a:lstStyle/>
          <a:p>
            <a:r>
              <a:rPr lang="de-CH" sz="3700"/>
              <a:t>Welchen Durchmesser besitzt der Planet Uranus?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1C2AC62-3B75-4FE5-903F-B1791E5D053F}"/>
              </a:ext>
            </a:extLst>
          </p:cNvPr>
          <p:cNvSpPr>
            <a:spLocks noGrp="1"/>
          </p:cNvSpPr>
          <p:nvPr>
            <p:ph idx="1"/>
          </p:nvPr>
        </p:nvSpPr>
        <p:spPr>
          <a:xfrm>
            <a:off x="1653363" y="2176272"/>
            <a:ext cx="9367204" cy="4041648"/>
          </a:xfrm>
        </p:spPr>
        <p:txBody>
          <a:bodyPr anchor="t">
            <a:normAutofit/>
          </a:bodyPr>
          <a:lstStyle/>
          <a:p>
            <a:pPr marL="0" indent="0">
              <a:buNone/>
            </a:pPr>
            <a:r>
              <a:rPr lang="de-CH" sz="2400"/>
              <a:t>Mit einem Durchmesser von rund 51 000 Kilometern ist Uranus der drittgrösste Planet des Sonnensystems – er ist etwa viermal so gross wie die Erde und hat die 14.5-fache Masse.</a:t>
            </a:r>
          </a:p>
        </p:txBody>
      </p:sp>
    </p:spTree>
    <p:extLst>
      <p:ext uri="{BB962C8B-B14F-4D97-AF65-F5344CB8AC3E}">
        <p14:creationId xmlns:p14="http://schemas.microsoft.com/office/powerpoint/2010/main" val="1373580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1F5C-F067-43C3-A3ED-930143EE0952}"/>
              </a:ext>
            </a:extLst>
          </p:cNvPr>
          <p:cNvSpPr>
            <a:spLocks noGrp="1"/>
          </p:cNvSpPr>
          <p:nvPr>
            <p:ph type="title"/>
          </p:nvPr>
        </p:nvSpPr>
        <p:spPr>
          <a:xfrm>
            <a:off x="1653363" y="365760"/>
            <a:ext cx="9367203" cy="1188720"/>
          </a:xfrm>
        </p:spPr>
        <p:txBody>
          <a:bodyPr>
            <a:normAutofit/>
          </a:bodyPr>
          <a:lstStyle/>
          <a:p>
            <a:r>
              <a:rPr lang="de-CH" dirty="0"/>
              <a:t>Wie viele Ringe hat der Planet Uranus?</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1C2AC62-3B75-4FE5-903F-B1791E5D053F}"/>
              </a:ext>
            </a:extLst>
          </p:cNvPr>
          <p:cNvSpPr>
            <a:spLocks noGrp="1"/>
          </p:cNvSpPr>
          <p:nvPr>
            <p:ph idx="1"/>
          </p:nvPr>
        </p:nvSpPr>
        <p:spPr>
          <a:xfrm>
            <a:off x="1653363" y="2176272"/>
            <a:ext cx="9367204" cy="4041648"/>
          </a:xfrm>
        </p:spPr>
        <p:txBody>
          <a:bodyPr anchor="t">
            <a:normAutofit/>
          </a:bodyPr>
          <a:lstStyle/>
          <a:p>
            <a:pPr marL="0" indent="0">
              <a:buNone/>
            </a:pPr>
            <a:r>
              <a:rPr lang="de-CH" sz="2400"/>
              <a:t>Zwei weitere Ringe wurden im Jahre 1986 auf Bildern entdeckt, die die Raumsonde Voyager 2 vom Planeten aufnahm, und ein zusätzliches Ringpaar fand man zwischen 2003 und 2005 auf Fotos des Hubble-Weltraumteleskopes. Seither sind 13 eigenständige Ringe des Ringsystems des Uranus bekannt.</a:t>
            </a:r>
          </a:p>
        </p:txBody>
      </p:sp>
    </p:spTree>
    <p:extLst>
      <p:ext uri="{BB962C8B-B14F-4D97-AF65-F5344CB8AC3E}">
        <p14:creationId xmlns:p14="http://schemas.microsoft.com/office/powerpoint/2010/main" val="2818226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01F5C-F067-43C3-A3ED-930143EE0952}"/>
              </a:ext>
            </a:extLst>
          </p:cNvPr>
          <p:cNvSpPr>
            <a:spLocks noGrp="1"/>
          </p:cNvSpPr>
          <p:nvPr>
            <p:ph type="title"/>
          </p:nvPr>
        </p:nvSpPr>
        <p:spPr>
          <a:xfrm>
            <a:off x="1653363" y="365760"/>
            <a:ext cx="9367203" cy="1188720"/>
          </a:xfrm>
        </p:spPr>
        <p:txBody>
          <a:bodyPr>
            <a:normAutofit/>
          </a:bodyPr>
          <a:lstStyle/>
          <a:p>
            <a:r>
              <a:rPr lang="de-CH" dirty="0"/>
              <a:t>Kann man auf dem Uranus leben?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1C2AC62-3B75-4FE5-903F-B1791E5D053F}"/>
              </a:ext>
            </a:extLst>
          </p:cNvPr>
          <p:cNvSpPr>
            <a:spLocks noGrp="1"/>
          </p:cNvSpPr>
          <p:nvPr>
            <p:ph idx="1"/>
          </p:nvPr>
        </p:nvSpPr>
        <p:spPr>
          <a:xfrm>
            <a:off x="1653363" y="2176272"/>
            <a:ext cx="9367204" cy="4041648"/>
          </a:xfrm>
        </p:spPr>
        <p:txBody>
          <a:bodyPr anchor="t">
            <a:normAutofit/>
          </a:bodyPr>
          <a:lstStyle/>
          <a:p>
            <a:pPr marL="0" indent="0">
              <a:buNone/>
            </a:pPr>
            <a:r>
              <a:rPr lang="de-CH" sz="2400"/>
              <a:t>Menschen waren bisher noch nicht auf dem Planeten. Merkur, Venus, Erde, Mars, Jupiter, Saturn, Uranus, Neptun - so heissen unsere Planeten. Auf den meisten von ihnen ist überhaupt kein Leben möglich. ... Merkur, Venus, Erde, Mars, Jupiter, Saturn, Uranus, Neptun.</a:t>
            </a:r>
          </a:p>
        </p:txBody>
      </p:sp>
    </p:spTree>
    <p:extLst>
      <p:ext uri="{BB962C8B-B14F-4D97-AF65-F5344CB8AC3E}">
        <p14:creationId xmlns:p14="http://schemas.microsoft.com/office/powerpoint/2010/main" val="169094136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47E44A7-9B56-49D2-ADD8-61DCF60C6ACF}"/>
</file>

<file path=customXml/itemProps2.xml><?xml version="1.0" encoding="utf-8"?>
<ds:datastoreItem xmlns:ds="http://schemas.openxmlformats.org/officeDocument/2006/customXml" ds:itemID="{BC64E789-0816-4AD2-A83F-F63E1F60BACB}"/>
</file>

<file path=customXml/itemProps3.xml><?xml version="1.0" encoding="utf-8"?>
<ds:datastoreItem xmlns:ds="http://schemas.openxmlformats.org/officeDocument/2006/customXml" ds:itemID="{5869E2CB-84CC-42D4-9FE3-1C79349AA9F7}"/>
</file>

<file path=docProps/app.xml><?xml version="1.0" encoding="utf-8"?>
<Properties xmlns="http://schemas.openxmlformats.org/officeDocument/2006/extended-properties" xmlns:vt="http://schemas.openxmlformats.org/officeDocument/2006/docPropsVTypes">
  <TotalTime>0</TotalTime>
  <Words>260</Words>
  <Application>Microsoft Office PowerPoint</Application>
  <PresentationFormat>Breitbild</PresentationFormat>
  <Paragraphs>11</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Planet Uranus</vt:lpstr>
      <vt:lpstr>Was ist die Besonderheit von Uranus?</vt:lpstr>
      <vt:lpstr>Wie sieht die Oberfläche des Planeten Uranus aus?</vt:lpstr>
      <vt:lpstr>Welchen Durchmesser besitzt der Planet Uranus?</vt:lpstr>
      <vt:lpstr>Wie viele Ringe hat der Planet Uranus?</vt:lpstr>
      <vt:lpstr>Kann man auf dem Uranus leben?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Planet Uranus</dc:title>
  <dc:creator>Georges Wyttenbach</dc:creator>
  <cp:lastModifiedBy>Georges Wyttenbach</cp:lastModifiedBy>
  <cp:revision>1</cp:revision>
  <dcterms:created xsi:type="dcterms:W3CDTF">2022-01-16T10:55:16Z</dcterms:created>
  <dcterms:modified xsi:type="dcterms:W3CDTF">2022-01-16T11:08:38Z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