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58" r:id="rId7"/>
    <p:sldId id="272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85B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3" autoAdjust="0"/>
    <p:restoredTop sz="86385" autoAdjust="0"/>
  </p:normalViewPr>
  <p:slideViewPr>
    <p:cSldViewPr snapToGrid="0">
      <p:cViewPr varScale="1">
        <p:scale>
          <a:sx n="67" d="100"/>
          <a:sy n="67" d="100"/>
        </p:scale>
        <p:origin x="102" y="102"/>
      </p:cViewPr>
      <p:guideLst/>
    </p:cSldViewPr>
  </p:slideViewPr>
  <p:outlineViewPr>
    <p:cViewPr>
      <p:scale>
        <a:sx n="33" d="100"/>
        <a:sy n="33" d="100"/>
      </p:scale>
      <p:origin x="0" y="-5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70"/>
    </p:cViewPr>
  </p:sorter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5E635-52F5-425A-A409-746D4FDDE33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85D1A-7CBB-40CE-B252-B323C468188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75302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04386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93683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90218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76664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8209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34067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3438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3410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3241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23166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35202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13340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17912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85D1A-7CBB-40CE-B252-B323C468188C}" type="slidenum">
              <a:rPr lang="de-CH" smtClean="0"/>
              <a:t>10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569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00F254-00A9-465B-9936-27A319BFD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4E7E9FB-FE6D-4DFC-AE1D-77FD9BB10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359425-0FCB-49AB-B51F-44501F22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FF0977-1078-4551-8F32-BBF8C249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851E95-5BF5-4964-A8E0-3763EF6C2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9964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B3AD99-9424-4615-8984-226670483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9F3C802-8A73-4423-9157-D634128EF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76730A-A0B0-47AA-8457-CB6A1C12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BE9830-9926-42F0-8593-923CDF86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BB9AD9-DB2C-48E5-8185-92B993577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2650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34197A3-12C7-4026-BF96-6A8657827D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F146FC3-8BB0-41B0-9DF2-46BB3B5ED5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395A61-6075-467B-A8E1-EA8CF7EE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ABC214-CCCB-4922-A10E-7C72D7D21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644F40-CBFA-4CA7-8925-60CC9E6F8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415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1571F4-7001-488E-8BD2-6C5761AF3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30AD5C-33B3-42C3-AAA8-70D67A053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C0CBBE-E71C-4699-A498-DE8CA1C19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448C0F-A2A6-4014-95A2-59F88ACD7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60F1A1-D70C-455B-A464-F3350AA6E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3889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194F88-1564-4ADF-8D22-DC719E33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EEA1C62-85A2-4E80-9D25-D8DDCDA27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C06B3C-9C28-4284-A892-74BAA30D2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433D18-3591-4E7B-B741-0886B2F8A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8D6C7B-613E-4B71-B2D4-363126425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25946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EA2A83-5ED1-4682-A843-8C3EC8982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5D177F-BA38-4176-B051-270F5B1867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210F3A-9782-424C-8A9F-B21E36957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CA66D3E-9B14-4793-A579-0FC9245B2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6E3403D-6F6C-44CB-B6DC-3DBAFF8F7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C5AE2-A8F4-450E-90BE-7D9E63BFD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6011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20F3EB-0A62-44BC-BA3F-3381638D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B1AD6DD-08F1-44FD-A27C-0842C422E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74E224-76E4-4F49-AC73-3F77C791A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C67BBFB-E51F-49BE-8737-77BFD7F650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609E44A-E48D-4FE9-8E8B-0A3BB00F2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43332B8-E3C3-4550-9598-A8764B897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3EE6204-F492-4845-9DC9-5642C9672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F1E1DC5-3982-4BE7-92AB-CE3BDB408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3774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1552E8-AEE7-48D3-8DA4-BA2F70E34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5E084F3-9B2F-417E-80D8-5D721F50E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47776DB-905C-47DB-98E1-A85C661E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1759469-259D-40BD-B2D1-FF1204DD7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327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39242C9-C984-4084-B448-3BE641041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B9754D6-A3D5-4FB7-BADE-84A9565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754295-905D-46CB-926C-8260B302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6030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1CB005-7B4A-4251-A56C-84A78DC3D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1AD41D-739A-487C-8AD0-7C93C32E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C9D79D9-89B3-49A3-9332-3A1A3BD30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1FFA09-C683-4803-A141-1AA2B7832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F35F41-A5A4-4C30-AA8B-E63865A15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ABD078-BBF5-40F0-A5E6-42892E9C2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144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3BCEC5-0875-4448-9308-63A56993A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2266237-41C1-4DD1-A33D-EB2A6034DB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12DABD-9CDC-4087-8991-39C4D5050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FD152A-4E1F-4B44-8934-1B0AC8715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39AF8A-73EA-4489-985C-89D53EC7F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417C8C-3DDD-4CB3-872A-A5703118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796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4BF587E-2A25-4F2B-8746-41BEE4B5D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B437DEC-7E63-4751-A766-383131A73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9BC04-4ABA-4348-963C-4684DCD380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A0A18-7638-4364-8918-1F4CE928FA0C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4C7B07-7320-4A71-B7AE-B519BD1F7F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0343CD-E988-48F1-BE49-309B2968E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D1488-C207-4711-878B-8B830BCB421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5482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B32A67F-3598-4A13-8552-DA884FFC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89772B1-3640-4E37-A5D2-6E2A57EEC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3" y="3320859"/>
            <a:ext cx="4573475" cy="2076333"/>
          </a:xfrm>
        </p:spPr>
        <p:txBody>
          <a:bodyPr anchor="t">
            <a:normAutofit/>
          </a:bodyPr>
          <a:lstStyle/>
          <a:p>
            <a:pPr algn="l"/>
            <a:r>
              <a:rPr lang="de-CH" sz="4800" b="0" i="0" dirty="0">
                <a:solidFill>
                  <a:srgbClr val="FFFFFF"/>
                </a:solidFill>
                <a:effectLst/>
                <a:latin typeface="-apple-system"/>
              </a:rPr>
              <a:t>Raubtiere der Schweiz</a:t>
            </a:r>
            <a:endParaRPr lang="de-CH" sz="4800" dirty="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98EBA13-C937-430B-9523-439FE2109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1086" y="544777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FE18332-7426-4B88-87E7-D75FB3E0A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210424" y="1845770"/>
            <a:ext cx="4333875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211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Hermelin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92140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M: 21-37 cm; W: 21-31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M. 7-13 cm; W: 8-11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85-320 g; W: 100-205 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8 Jahre in Gefangenschaft; 	durchschnittlich 1-2 Jahre im Freiland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787651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Mauswiesel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835955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M: 15-20 cm; W: 14-17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3-5 cm ohne Schwanzquaste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40-100 g; W: 30-60 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2-3 Jahre, durchschnittlich 1 Jahr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grösser als W, Grössenverhältnisse von M zu W sind regional unterschiedlich.</a:t>
            </a:r>
          </a:p>
        </p:txBody>
      </p:sp>
    </p:spTree>
    <p:extLst>
      <p:ext uri="{BB962C8B-B14F-4D97-AF65-F5344CB8AC3E}">
        <p14:creationId xmlns:p14="http://schemas.microsoft.com/office/powerpoint/2010/main" val="1817554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Wolf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875960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110-160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Schulterhöhe:	70-80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30-50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15-80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bis 10 Jahre, in Gefangenschaft bis 20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Unbedeutend</a:t>
            </a:r>
          </a:p>
        </p:txBody>
      </p:sp>
    </p:spTree>
    <p:extLst>
      <p:ext uri="{BB962C8B-B14F-4D97-AF65-F5344CB8AC3E}">
        <p14:creationId xmlns:p14="http://schemas.microsoft.com/office/powerpoint/2010/main" val="40739607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Braunbär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956816"/>
            <a:ext cx="8807231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130-280 cm (Europa: 130-250 cm)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6-21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70-780 kg (Europa: 70-440 kg; Alpenbären 	70-300 kg, nordeuropäische und sibirische 	Bären: 150-440 kg, Pyrenäenbären 	durchschnittlich 134 kg)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28.5 Jahre, in Gefangenschaft 47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deutlich grösser und schwerer als W.</a:t>
            </a:r>
          </a:p>
        </p:txBody>
      </p:sp>
    </p:spTree>
    <p:extLst>
      <p:ext uri="{BB962C8B-B14F-4D97-AF65-F5344CB8AC3E}">
        <p14:creationId xmlns:p14="http://schemas.microsoft.com/office/powerpoint/2010/main" val="1340695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Marderhund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835955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50-70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10-25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3-12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7-8 Jahre, in Gefangenschaft 13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1130337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Waschbär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835955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70-85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20-25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5-10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in Gefangenschaft 22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14455175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b="0" i="0" dirty="0">
                <a:solidFill>
                  <a:srgbClr val="FFFFFF"/>
                </a:solidFill>
                <a:effectLst/>
              </a:rPr>
              <a:t>Rotfuchs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8388131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61-78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30-51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4.5-9.5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10-13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Keine auffälligen Geschlechts-unterschiede, M sind i.d.R. etwas grösser und meist schwerer.</a:t>
            </a:r>
          </a:p>
        </p:txBody>
      </p:sp>
    </p:spTree>
    <p:extLst>
      <p:ext uri="{BB962C8B-B14F-4D97-AF65-F5344CB8AC3E}">
        <p14:creationId xmlns:p14="http://schemas.microsoft.com/office/powerpoint/2010/main" val="3756316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Dachs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64-88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11-18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7.5-17 kg; W: 7-14.5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Einzelne Individuen bis 16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Unbedeutend</a:t>
            </a:r>
          </a:p>
        </p:txBody>
      </p:sp>
    </p:spTree>
    <p:extLst>
      <p:ext uri="{BB962C8B-B14F-4D97-AF65-F5344CB8AC3E}">
        <p14:creationId xmlns:p14="http://schemas.microsoft.com/office/powerpoint/2010/main" val="2580525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A21A24-666E-276F-50A7-B8BFFB4FE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Steinmarder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792399-238B-7B60-65E3-A81931DAB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Kopf-Rumpflänge: M: 43-59 cm; W: 38-47 cm</a:t>
            </a:r>
          </a:p>
          <a:p>
            <a:r>
              <a:rPr lang="de-CH" dirty="0"/>
              <a:t>Schwanzlänge M:</a:t>
            </a:r>
            <a:r>
              <a:rPr lang="de-CH" baseline="0" dirty="0"/>
              <a:t> 25-32 cm; W: 23-27 cm</a:t>
            </a:r>
          </a:p>
          <a:p>
            <a:r>
              <a:rPr lang="de-CH" baseline="0" dirty="0"/>
              <a:t>Gewicht: M: 1100-2500 g; W: 800-1500 g</a:t>
            </a:r>
          </a:p>
          <a:p>
            <a:r>
              <a:rPr lang="de-CH" baseline="0" dirty="0"/>
              <a:t>Höchstalter: In Gefangenschaft über 18 Jahre</a:t>
            </a:r>
          </a:p>
          <a:p>
            <a:r>
              <a:rPr lang="de-CH" baseline="0" dirty="0"/>
              <a:t>Geschlechts-Unterschied: M bis 25 % grösser und schwerer als W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16498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Baummarder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M: 40-53 cm; W: 37-45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M: 25-28 cm; W: 23-26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1200-1800 g; W: 800-1300 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Bis 17 Jahre in Gefangenschaft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bis 25% grösser und schwerer als W.</a:t>
            </a:r>
          </a:p>
        </p:txBody>
      </p:sp>
    </p:spTree>
    <p:extLst>
      <p:ext uri="{BB962C8B-B14F-4D97-AF65-F5344CB8AC3E}">
        <p14:creationId xmlns:p14="http://schemas.microsoft.com/office/powerpoint/2010/main" val="25527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Iltis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M: 30-50 cm; W: 23-42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M: 10-20 cm; W: 7-16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405-2020 g; W: 205-1120 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8-10 Jahre in Gefangenschaft; im 	Freiland bis 7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sind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2502152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Fischotter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92140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50-80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30-50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4-15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15-22 Jahre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ca. 20-30%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12039611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Luchs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92140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80-120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20-25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M: 20-26 kg; W: 17-20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17 Jahre, im Schnitt wesentlich tiefer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Klarer Geschlechtsunterschied fehlt; M sind etwas grösser und schwerer als W.</a:t>
            </a:r>
          </a:p>
        </p:txBody>
      </p:sp>
    </p:spTree>
    <p:extLst>
      <p:ext uri="{BB962C8B-B14F-4D97-AF65-F5344CB8AC3E}">
        <p14:creationId xmlns:p14="http://schemas.microsoft.com/office/powerpoint/2010/main" val="630876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0FC9DD-8197-4E60-ADE9-9B8001F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>
                <a:solidFill>
                  <a:srgbClr val="FFFFFF"/>
                </a:solidFill>
              </a:rPr>
              <a:t>Wildkatze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9A66A-6937-417C-8BD8-55D4ABE94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921406" cy="4024884"/>
          </a:xfrm>
        </p:spPr>
        <p:txBody>
          <a:bodyPr anchor="t">
            <a:normAutofit/>
          </a:bodyPr>
          <a:lstStyle/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Kopf-Rumpflänge:	M: 52-65 cm; W: 49-59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Schwanzlänge:	M: 26-35 cm; W: 25-32 cm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Gewicht:	(im Sommer) M: 3-6.5 kg; W: 2.3-4.9 kg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Höchstalter:	Im Gehege 12-15 Jahren, im Freiland 	unbekannt</a:t>
            </a:r>
          </a:p>
          <a:p>
            <a:pPr>
              <a:tabLst>
                <a:tab pos="2867025" algn="l"/>
              </a:tabLst>
            </a:pPr>
            <a:r>
              <a:rPr lang="de-CH" sz="2400" dirty="0">
                <a:solidFill>
                  <a:srgbClr val="FFFFFF"/>
                </a:solidFill>
              </a:rPr>
              <a:t>Geschlechts-Unterschied: M meist grösser als W.</a:t>
            </a:r>
          </a:p>
        </p:txBody>
      </p:sp>
    </p:spTree>
    <p:extLst>
      <p:ext uri="{BB962C8B-B14F-4D97-AF65-F5344CB8AC3E}">
        <p14:creationId xmlns:p14="http://schemas.microsoft.com/office/powerpoint/2010/main" val="26593774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">
  <a:themeElements>
    <a:clrScheme name="Betriebssystem">
      <a:dk1>
        <a:srgbClr val="225271"/>
      </a:dk1>
      <a:lt1>
        <a:srgbClr val="225271"/>
      </a:lt1>
      <a:dk2>
        <a:srgbClr val="225271"/>
      </a:dk2>
      <a:lt2>
        <a:srgbClr val="C5D0D9"/>
      </a:lt2>
      <a:accent1>
        <a:srgbClr val="7F7F7F"/>
      </a:accent1>
      <a:accent2>
        <a:srgbClr val="C00000"/>
      </a:accent2>
      <a:accent3>
        <a:srgbClr val="225271"/>
      </a:accent3>
      <a:accent4>
        <a:srgbClr val="225271"/>
      </a:accent4>
      <a:accent5>
        <a:srgbClr val="000000"/>
      </a:accent5>
      <a:accent6>
        <a:srgbClr val="C00000"/>
      </a:accent6>
      <a:hlink>
        <a:srgbClr val="000000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67EE1F-7662-4F01-80DD-2DC1D47D12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12768D-06EA-4673-9370-2842CDDEC9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9B61F5-7765-42FC-AE42-30B7074B1759}">
  <ds:schemaRefs>
    <ds:schemaRef ds:uri="http://schemas.microsoft.com/office/2006/metadata/properties"/>
    <ds:schemaRef ds:uri="http://schemas.microsoft.com/office/infopath/2007/PartnerControls"/>
    <ds:schemaRef ds:uri="e92a2ac5-b25a-46ac-94d3-afeb148eacd8"/>
    <ds:schemaRef ds:uri="5d36d37b-71b4-4416-b8a2-712a72be79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682</Words>
  <Application>Microsoft Office PowerPoint</Application>
  <PresentationFormat>Breitbild</PresentationFormat>
  <Paragraphs>100</Paragraphs>
  <Slides>15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-apple-system</vt:lpstr>
      <vt:lpstr>Aptos</vt:lpstr>
      <vt:lpstr>Aptos Display</vt:lpstr>
      <vt:lpstr>Arial</vt:lpstr>
      <vt:lpstr>Calibri</vt:lpstr>
      <vt:lpstr>Office</vt:lpstr>
      <vt:lpstr>Raubtiere der Schweiz</vt:lpstr>
      <vt:lpstr>Rotfuchs</vt:lpstr>
      <vt:lpstr>Dachs</vt:lpstr>
      <vt:lpstr>Steinmarder</vt:lpstr>
      <vt:lpstr>Baummarder</vt:lpstr>
      <vt:lpstr>Iltis</vt:lpstr>
      <vt:lpstr>Fischotter</vt:lpstr>
      <vt:lpstr>Luchs</vt:lpstr>
      <vt:lpstr>Wildkatze</vt:lpstr>
      <vt:lpstr>Hermelin</vt:lpstr>
      <vt:lpstr>Mauswiesel</vt:lpstr>
      <vt:lpstr>Wolf</vt:lpstr>
      <vt:lpstr>Braunbär</vt:lpstr>
      <vt:lpstr>Marderhund</vt:lpstr>
      <vt:lpstr>Waschbär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Hufttiere der Schweiz</dc:title>
  <dc:creator>Georges Wyttenbach</dc:creator>
  <cp:lastModifiedBy>Doris Keller</cp:lastModifiedBy>
  <cp:revision>10</cp:revision>
  <dcterms:created xsi:type="dcterms:W3CDTF">2021-11-15T10:03:29Z</dcterms:created>
  <dcterms:modified xsi:type="dcterms:W3CDTF">2025-05-21T15:08:40Z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