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9" d="100"/>
          <a:sy n="79" d="100"/>
        </p:scale>
        <p:origin x="312" y="8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AD7011-A3E5-4FA0-822C-1ABBC08A3336}" type="datetime1">
              <a:rPr lang="de-DE" smtClean="0"/>
              <a:t>08.10.2022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52F9B0-398C-4EF4-9BFD-D3A583327E40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68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29E715-61C1-4CCD-B6F5-038FAAD66E0F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04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557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8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48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8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6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1E7A5D-85A5-4D9E-B14B-CD8997A9BFC2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828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1C0FE6-5B86-4041-BDFB-6493432540EE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63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0C51C1-6C46-4260-B1C0-FB5DB7E2C243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718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28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424444-0953-4B15-BC59-8A7E8269C675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970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4ED9BF-12AB-41D4-A05B-0342B3A40D2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607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F0DC92-76CB-4A04-A5F0-DCB7A9959BF0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482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376CE9-9ECD-4D4B-8CBF-2B6E778E05F9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53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40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556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DFC046A-C098-4854-8FDE-69E85B59F191}" type="datetime1">
              <a:rPr lang="de-DE" noProof="0" smtClean="0"/>
              <a:t>08.10.2022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566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line der Stadt Shanghai">
            <a:extLst>
              <a:ext uri="{FF2B5EF4-FFF2-40B4-BE49-F238E27FC236}">
                <a16:creationId xmlns:a16="http://schemas.microsoft.com/office/drawing/2014/main" id="{D2C902F3-30CA-4C46-9EA9-166A7191F9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79161" y="1678665"/>
            <a:ext cx="4531675" cy="2372168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de-DE" sz="4200" dirty="0"/>
              <a:t>Die 10 </a:t>
            </a:r>
            <a:r>
              <a:rPr lang="de-CH" sz="4200" dirty="0"/>
              <a:t>grössten</a:t>
            </a:r>
            <a:r>
              <a:rPr lang="de-DE" sz="4200" dirty="0"/>
              <a:t> Städte der Welt</a:t>
            </a:r>
          </a:p>
        </p:txBody>
      </p:sp>
      <p:pic>
        <p:nvPicPr>
          <p:cNvPr id="3" name="Zurueck">
            <a:hlinkClick r:id="" action="ppaction://media"/>
            <a:extLst>
              <a:ext uri="{FF2B5EF4-FFF2-40B4-BE49-F238E27FC236}">
                <a16:creationId xmlns:a16="http://schemas.microsoft.com/office/drawing/2014/main" id="{8803D6CD-D16D-4897-B36C-6D7F30665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48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394349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9. Dhaka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16" y="2204864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19.5 </a:t>
            </a:r>
            <a:r>
              <a:rPr lang="en-US" sz="1700" dirty="0" err="1"/>
              <a:t>Millionen</a:t>
            </a:r>
            <a:r>
              <a:rPr lang="en-US" sz="1700" dirty="0"/>
              <a:t> </a:t>
            </a:r>
            <a:r>
              <a:rPr lang="en-US" sz="1700" dirty="0" err="1"/>
              <a:t>Einwohner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Hauptstadt</a:t>
            </a:r>
            <a:r>
              <a:rPr lang="en-US" sz="1700" dirty="0"/>
              <a:t> von </a:t>
            </a:r>
            <a:r>
              <a:rPr lang="en-US" sz="1700" dirty="0" err="1"/>
              <a:t>Bangladeschs</a:t>
            </a:r>
            <a:r>
              <a:rPr lang="en-US" sz="1700" dirty="0"/>
              <a:t>.</a:t>
            </a:r>
          </a:p>
          <a:p>
            <a:pPr defTabSz="457200"/>
            <a:r>
              <a:rPr lang="de-CH" sz="1700" dirty="0"/>
              <a:t>Ist für seinen Jute-Anbau bekannt.</a:t>
            </a:r>
          </a:p>
          <a:p>
            <a:pPr defTabSz="457200"/>
            <a:r>
              <a:rPr lang="de-CH" sz="1700" dirty="0"/>
              <a:t>Dhaka ist das wirtschaftliche, politische und kulturelle Zentrum von Bangladesch.</a:t>
            </a:r>
          </a:p>
          <a:p>
            <a:pPr defTabSz="457200"/>
            <a:r>
              <a:rPr lang="en-US" sz="1700" dirty="0" err="1"/>
              <a:t>Sehenswürdigkeit</a:t>
            </a:r>
            <a:r>
              <a:rPr lang="en-US" sz="1700" dirty="0"/>
              <a:t>: </a:t>
            </a:r>
            <a:r>
              <a:rPr lang="en-US" sz="1700" dirty="0" err="1"/>
              <a:t>Dhakeshwari</a:t>
            </a:r>
            <a:r>
              <a:rPr lang="en-US" sz="1700" dirty="0"/>
              <a:t> Temple, </a:t>
            </a:r>
            <a:r>
              <a:rPr lang="en-US" sz="1700" dirty="0" err="1"/>
              <a:t>Ramma</a:t>
            </a:r>
            <a:r>
              <a:rPr lang="en-US" sz="1700" dirty="0"/>
              <a:t> Park.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883">
        <p14:prism/>
      </p:transition>
    </mc:Choice>
    <mc:Fallback xmlns="">
      <p:transition spd="slow" advClick="0" advTm="1088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394349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10. Osaka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19.2 </a:t>
            </a:r>
            <a:r>
              <a:rPr lang="en-US" sz="1700" dirty="0" err="1"/>
              <a:t>Millionen</a:t>
            </a:r>
            <a:r>
              <a:rPr lang="en-US" sz="1700" dirty="0"/>
              <a:t> </a:t>
            </a:r>
            <a:r>
              <a:rPr lang="en-US" sz="1700" dirty="0" err="1"/>
              <a:t>Einwohner</a:t>
            </a:r>
            <a:r>
              <a:rPr lang="en-US" sz="1700" dirty="0"/>
              <a:t>.</a:t>
            </a:r>
          </a:p>
          <a:p>
            <a:pPr defTabSz="457200"/>
            <a:r>
              <a:rPr lang="de-CH" sz="1700" dirty="0"/>
              <a:t>Gilt als das traditionelle Handelszentrum Japans.</a:t>
            </a:r>
          </a:p>
          <a:p>
            <a:pPr defTabSz="457200"/>
            <a:r>
              <a:rPr lang="de-CH" sz="1700" dirty="0"/>
              <a:t>Der Hafen Osakas gilt als einer der bedeutendsten Häfen des Landes - und darüber hinaus auch ganz Asiens.</a:t>
            </a:r>
          </a:p>
          <a:p>
            <a:pPr defTabSz="457200"/>
            <a:r>
              <a:rPr lang="de-CH" sz="1700" dirty="0"/>
              <a:t>Unternehmen wie </a:t>
            </a:r>
            <a:r>
              <a:rPr lang="de-CH" sz="1700" dirty="0" err="1"/>
              <a:t>Itochu</a:t>
            </a:r>
            <a:r>
              <a:rPr lang="de-CH" sz="1700" dirty="0"/>
              <a:t> Corp. oder die Nippon Life Insurance schätzen Osaka als wichtigen Industriestandort. </a:t>
            </a:r>
          </a:p>
          <a:p>
            <a:pPr defTabSz="457200"/>
            <a:r>
              <a:rPr lang="en-US" sz="1700" dirty="0" err="1"/>
              <a:t>Sehenswürdigkeit</a:t>
            </a:r>
            <a:r>
              <a:rPr lang="en-US" sz="1700" dirty="0"/>
              <a:t>: Burg Osaka, </a:t>
            </a:r>
            <a:r>
              <a:rPr lang="en-US" sz="1700" dirty="0" err="1"/>
              <a:t>Tsutenkaku</a:t>
            </a:r>
            <a:r>
              <a:rPr lang="en-US" sz="1700" dirty="0"/>
              <a:t> Tower.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52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1. Tokyo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6" y="2160589"/>
            <a:ext cx="476231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37.5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Einwohner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Hauptstadt</a:t>
            </a:r>
            <a:r>
              <a:rPr lang="en-US" dirty="0"/>
              <a:t> von Japan.</a:t>
            </a:r>
          </a:p>
          <a:p>
            <a:pPr defTabSz="457200"/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Finanzplatz</a:t>
            </a:r>
            <a:r>
              <a:rPr lang="en-US" dirty="0"/>
              <a:t> der Welt.</a:t>
            </a:r>
          </a:p>
          <a:p>
            <a:pPr defTabSz="457200"/>
            <a:r>
              <a:rPr lang="en-US" b="0" i="0" dirty="0" err="1">
                <a:effectLst/>
              </a:rPr>
              <a:t>Industriezentrum</a:t>
            </a:r>
            <a:r>
              <a:rPr lang="en-US" b="0" i="0" dirty="0">
                <a:effectLst/>
              </a:rPr>
              <a:t> des </a:t>
            </a:r>
            <a:r>
              <a:rPr lang="en-US" b="0" i="0" dirty="0" err="1">
                <a:effectLst/>
              </a:rPr>
              <a:t>Landes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als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auch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als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Kulturhochburg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Asiens</a:t>
            </a:r>
            <a:r>
              <a:rPr lang="en-US" b="0" i="0" dirty="0">
                <a:effectLst/>
              </a:rPr>
              <a:t>.</a:t>
            </a:r>
          </a:p>
          <a:p>
            <a:pPr defTabSz="457200"/>
            <a:r>
              <a:rPr lang="en-US" dirty="0" err="1"/>
              <a:t>Autobranche</a:t>
            </a:r>
            <a:r>
              <a:rPr lang="en-US" dirty="0"/>
              <a:t>: Honda, Mitsubishi, Subaru.</a:t>
            </a:r>
          </a:p>
          <a:p>
            <a:pPr defTabSz="457200"/>
            <a:r>
              <a:rPr lang="en-US" dirty="0" err="1"/>
              <a:t>Wahrzeichen</a:t>
            </a:r>
            <a:r>
              <a:rPr lang="en-US" dirty="0"/>
              <a:t>: 300 Meter </a:t>
            </a:r>
            <a:r>
              <a:rPr lang="en-US" dirty="0" err="1"/>
              <a:t>hohe</a:t>
            </a:r>
            <a:r>
              <a:rPr lang="en-US" dirty="0"/>
              <a:t> Tokyo Tower.</a:t>
            </a:r>
          </a:p>
        </p:txBody>
      </p:sp>
      <p:pic>
        <p:nvPicPr>
          <p:cNvPr id="13" name="Inhaltsplatzhalter 12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31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2. Delhi, Indien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28.5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Einwohner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Produktion</a:t>
            </a:r>
            <a:r>
              <a:rPr lang="en-US" dirty="0"/>
              <a:t> von </a:t>
            </a:r>
            <a:r>
              <a:rPr lang="en-US" dirty="0" err="1"/>
              <a:t>Textilien</a:t>
            </a:r>
            <a:r>
              <a:rPr lang="en-US" dirty="0"/>
              <a:t>.</a:t>
            </a:r>
          </a:p>
          <a:p>
            <a:pPr defTabSz="457200"/>
            <a:r>
              <a:rPr lang="en-US" b="0" i="0" dirty="0" err="1">
                <a:effectLst/>
              </a:rPr>
              <a:t>Mineralölunternehmen</a:t>
            </a:r>
            <a:r>
              <a:rPr lang="en-US" b="0" i="0" dirty="0">
                <a:effectLst/>
              </a:rPr>
              <a:t>. </a:t>
            </a:r>
          </a:p>
          <a:p>
            <a:pPr defTabSz="457200"/>
            <a:r>
              <a:rPr lang="en-US" dirty="0" err="1"/>
              <a:t>Telekommunikationsunternehmen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Sehenswürdigkeiten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Kolonialzeit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etwa</a:t>
            </a:r>
            <a:r>
              <a:rPr lang="en-US" dirty="0"/>
              <a:t> die </a:t>
            </a:r>
            <a:r>
              <a:rPr lang="en-US" dirty="0" err="1"/>
              <a:t>Palastanlage</a:t>
            </a:r>
            <a:r>
              <a:rPr lang="en-US" dirty="0"/>
              <a:t> Rote Fort.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11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430353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3. Shanghai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6" y="2160589"/>
            <a:ext cx="499066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25.6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Einwohner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Grösster</a:t>
            </a:r>
            <a:r>
              <a:rPr lang="en-US" dirty="0"/>
              <a:t> </a:t>
            </a:r>
            <a:r>
              <a:rPr lang="en-US" dirty="0" err="1"/>
              <a:t>Hafen</a:t>
            </a:r>
            <a:r>
              <a:rPr lang="en-US" dirty="0"/>
              <a:t> von China.</a:t>
            </a:r>
          </a:p>
          <a:p>
            <a:pPr defTabSz="457200"/>
            <a:r>
              <a:rPr lang="en-US" dirty="0"/>
              <a:t>Der </a:t>
            </a:r>
            <a:r>
              <a:rPr lang="en-US" dirty="0" err="1"/>
              <a:t>grösste</a:t>
            </a:r>
            <a:r>
              <a:rPr lang="en-US" dirty="0"/>
              <a:t> </a:t>
            </a:r>
            <a:r>
              <a:rPr lang="en-US" dirty="0" err="1"/>
              <a:t>Containerhafen</a:t>
            </a:r>
            <a:r>
              <a:rPr lang="en-US" dirty="0"/>
              <a:t> der Welt.</a:t>
            </a:r>
          </a:p>
          <a:p>
            <a:pPr defTabSz="457200"/>
            <a:r>
              <a:rPr lang="en-US" b="0" i="0" dirty="0" err="1">
                <a:effectLst/>
              </a:rPr>
              <a:t>Herstellung</a:t>
            </a:r>
            <a:r>
              <a:rPr lang="en-US" b="0" i="0" dirty="0">
                <a:effectLst/>
              </a:rPr>
              <a:t> von </a:t>
            </a:r>
            <a:r>
              <a:rPr lang="en-US" b="0" i="0" dirty="0" err="1">
                <a:effectLst/>
              </a:rPr>
              <a:t>Fahrzeugen</a:t>
            </a:r>
            <a:r>
              <a:rPr lang="en-US" b="0" i="0" dirty="0">
                <a:effectLst/>
              </a:rPr>
              <a:t> und </a:t>
            </a:r>
            <a:r>
              <a:rPr lang="en-US" b="0" i="0" dirty="0" err="1">
                <a:effectLst/>
              </a:rPr>
              <a:t>Schiffen</a:t>
            </a:r>
            <a:r>
              <a:rPr lang="en-US" b="0" i="0" dirty="0">
                <a:effectLst/>
              </a:rPr>
              <a:t>.</a:t>
            </a:r>
          </a:p>
          <a:p>
            <a:pPr defTabSz="457200"/>
            <a:r>
              <a:rPr lang="en-US" dirty="0" err="1"/>
              <a:t>Fahrzeughersteller</a:t>
            </a:r>
            <a:r>
              <a:rPr lang="en-US" dirty="0"/>
              <a:t> SAIC Motors.</a:t>
            </a:r>
          </a:p>
          <a:p>
            <a:pPr defTabSz="457200"/>
            <a:r>
              <a:rPr lang="en-US" dirty="0" err="1"/>
              <a:t>Sehenswürdigkeit</a:t>
            </a:r>
            <a:r>
              <a:rPr lang="en-US" dirty="0"/>
              <a:t>: Bund und Nanjing Road.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4">
        <p14:prism/>
      </p:transition>
    </mc:Choice>
    <mc:Fallback xmlns="">
      <p:transition spd="slow" advClick="0" advTm="1100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4. São Paulo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85232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21.7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Einwohner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Grösste</a:t>
            </a:r>
            <a:r>
              <a:rPr lang="en-US" dirty="0"/>
              <a:t> </a:t>
            </a:r>
            <a:r>
              <a:rPr lang="en-US" dirty="0" err="1"/>
              <a:t>industrielle</a:t>
            </a:r>
            <a:r>
              <a:rPr lang="en-US" dirty="0"/>
              <a:t> </a:t>
            </a:r>
            <a:r>
              <a:rPr lang="en-US" dirty="0" err="1"/>
              <a:t>Ballungsgebiet</a:t>
            </a:r>
            <a:r>
              <a:rPr lang="en-US" dirty="0"/>
              <a:t> in </a:t>
            </a:r>
            <a:r>
              <a:rPr lang="en-US" dirty="0" err="1"/>
              <a:t>ganz</a:t>
            </a:r>
            <a:r>
              <a:rPr lang="en-US" dirty="0"/>
              <a:t> </a:t>
            </a:r>
            <a:r>
              <a:rPr lang="en-US" dirty="0" err="1"/>
              <a:t>Südamerika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Beherbergt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der </a:t>
            </a:r>
            <a:r>
              <a:rPr lang="en-US" dirty="0" err="1"/>
              <a:t>grössten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Brasiliens</a:t>
            </a:r>
            <a:r>
              <a:rPr lang="en-US" dirty="0"/>
              <a:t>.</a:t>
            </a:r>
          </a:p>
          <a:p>
            <a:pPr defTabSz="457200"/>
            <a:r>
              <a:rPr lang="en-US" b="0" i="0" dirty="0">
                <a:effectLst/>
              </a:rPr>
              <a:t>Grupo </a:t>
            </a:r>
            <a:r>
              <a:rPr lang="en-US" b="0" i="0" dirty="0" err="1">
                <a:effectLst/>
              </a:rPr>
              <a:t>Votorantim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auch</a:t>
            </a:r>
            <a:r>
              <a:rPr lang="en-US" b="0" i="0" dirty="0">
                <a:effectLst/>
              </a:rPr>
              <a:t> Shell, </a:t>
            </a:r>
            <a:r>
              <a:rPr lang="en-US" b="0" i="0" dirty="0" err="1">
                <a:effectLst/>
              </a:rPr>
              <a:t>Brasil</a:t>
            </a:r>
            <a:r>
              <a:rPr lang="en-US" b="0" i="0" dirty="0">
                <a:effectLst/>
              </a:rPr>
              <a:t>.</a:t>
            </a:r>
          </a:p>
          <a:p>
            <a:pPr defTabSz="457200"/>
            <a:r>
              <a:rPr lang="en-US" dirty="0" err="1"/>
              <a:t>Sehenswürdigkeit</a:t>
            </a:r>
            <a:r>
              <a:rPr lang="en-US" dirty="0"/>
              <a:t>: Parque do </a:t>
            </a:r>
            <a:r>
              <a:rPr lang="en-US" dirty="0" err="1"/>
              <a:t>Ibirapuera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willkommene</a:t>
            </a:r>
            <a:r>
              <a:rPr lang="en-US" dirty="0"/>
              <a:t> </a:t>
            </a:r>
            <a:r>
              <a:rPr lang="en-US" dirty="0" err="1"/>
              <a:t>Oase</a:t>
            </a:r>
            <a:r>
              <a:rPr lang="en-US" dirty="0"/>
              <a:t> der </a:t>
            </a:r>
            <a:r>
              <a:rPr lang="en-US" dirty="0" err="1"/>
              <a:t>Ruhe</a:t>
            </a:r>
            <a:r>
              <a:rPr lang="en-US" dirty="0"/>
              <a:t>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8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5. Mexiko-Stadt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99066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/>
              <a:t>21.6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Einwohner</a:t>
            </a:r>
            <a:r>
              <a:rPr lang="en-US" dirty="0"/>
              <a:t>.</a:t>
            </a:r>
          </a:p>
          <a:p>
            <a:pPr defTabSz="457200"/>
            <a:r>
              <a:rPr lang="en-US" dirty="0" err="1"/>
              <a:t>Zentrum</a:t>
            </a:r>
            <a:r>
              <a:rPr lang="en-US" dirty="0"/>
              <a:t> von </a:t>
            </a:r>
            <a:r>
              <a:rPr lang="en-US" dirty="0" err="1"/>
              <a:t>Politik</a:t>
            </a:r>
            <a:r>
              <a:rPr lang="en-US" dirty="0"/>
              <a:t> und Kultur.</a:t>
            </a:r>
          </a:p>
          <a:p>
            <a:pPr defTabSz="457200"/>
            <a:r>
              <a:rPr lang="en-US" dirty="0"/>
              <a:t>Grosse </a:t>
            </a:r>
            <a:r>
              <a:rPr lang="en-US" dirty="0" err="1"/>
              <a:t>Ansiedlung</a:t>
            </a:r>
            <a:r>
              <a:rPr lang="en-US" dirty="0"/>
              <a:t> von </a:t>
            </a:r>
            <a:r>
              <a:rPr lang="en-US" dirty="0" err="1"/>
              <a:t>Industriebetrieben</a:t>
            </a:r>
            <a:r>
              <a:rPr lang="en-US" dirty="0"/>
              <a:t>.</a:t>
            </a:r>
          </a:p>
          <a:p>
            <a:pPr defTabSz="457200"/>
            <a:r>
              <a:rPr lang="en-US" b="0" i="0" dirty="0" err="1">
                <a:effectLst/>
              </a:rPr>
              <a:t>Unternehmen</a:t>
            </a:r>
            <a:r>
              <a:rPr lang="en-US" b="0" i="0" dirty="0">
                <a:effectLst/>
              </a:rPr>
              <a:t> Pemex, </a:t>
            </a:r>
            <a:r>
              <a:rPr lang="en-US" b="0" i="0" dirty="0" err="1">
                <a:effectLst/>
              </a:rPr>
              <a:t>stammt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aus</a:t>
            </a:r>
            <a:r>
              <a:rPr lang="en-US" b="0" i="0" dirty="0">
                <a:effectLst/>
              </a:rPr>
              <a:t> dem </a:t>
            </a:r>
            <a:r>
              <a:rPr lang="en-US" b="0" i="0" dirty="0" err="1">
                <a:effectLst/>
              </a:rPr>
              <a:t>Öl</a:t>
            </a:r>
            <a:r>
              <a:rPr lang="en-US" b="0" i="0" dirty="0">
                <a:effectLst/>
              </a:rPr>
              <a:t>- und Gas-</a:t>
            </a:r>
            <a:r>
              <a:rPr lang="en-US" b="0" i="0" dirty="0" err="1">
                <a:effectLst/>
              </a:rPr>
              <a:t>Sektor</a:t>
            </a:r>
            <a:r>
              <a:rPr lang="en-US" b="0" i="0" dirty="0">
                <a:effectLst/>
              </a:rPr>
              <a:t>.</a:t>
            </a:r>
          </a:p>
          <a:p>
            <a:pPr defTabSz="457200"/>
            <a:r>
              <a:rPr lang="en-US" dirty="0" err="1"/>
              <a:t>Sehenswürdigkeit</a:t>
            </a:r>
            <a:r>
              <a:rPr lang="en-US" dirty="0"/>
              <a:t>: </a:t>
            </a:r>
            <a:r>
              <a:rPr lang="en-US" dirty="0" err="1"/>
              <a:t>Templo</a:t>
            </a:r>
            <a:r>
              <a:rPr lang="en-US" dirty="0"/>
              <a:t> Mayor (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Azteken-Tempel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dem 13. </a:t>
            </a:r>
            <a:r>
              <a:rPr lang="en-US" dirty="0" err="1"/>
              <a:t>Jh</a:t>
            </a:r>
            <a:r>
              <a:rPr lang="en-US" dirty="0"/>
              <a:t>.).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67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37">
        <p14:prism/>
      </p:transition>
    </mc:Choice>
    <mc:Fallback xmlns="">
      <p:transition spd="slow" advClick="0" advTm="1103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2" y="609600"/>
            <a:ext cx="37362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6. Kairo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20.1 </a:t>
            </a:r>
            <a:r>
              <a:rPr lang="en-US" sz="1700" dirty="0" err="1"/>
              <a:t>Millionen</a:t>
            </a:r>
            <a:r>
              <a:rPr lang="en-US" sz="1700" dirty="0"/>
              <a:t> </a:t>
            </a:r>
            <a:r>
              <a:rPr lang="en-US" sz="1700" dirty="0" err="1"/>
              <a:t>Einwohner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Hauptstadt</a:t>
            </a:r>
            <a:r>
              <a:rPr lang="en-US" sz="1700" dirty="0"/>
              <a:t> von </a:t>
            </a:r>
            <a:r>
              <a:rPr lang="en-US" sz="1700" dirty="0" err="1"/>
              <a:t>Ägypten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Wichtigsten</a:t>
            </a:r>
            <a:r>
              <a:rPr lang="en-US" sz="1700" dirty="0"/>
              <a:t> </a:t>
            </a:r>
            <a:r>
              <a:rPr lang="en-US" sz="1700" dirty="0" err="1"/>
              <a:t>religiösen</a:t>
            </a:r>
            <a:r>
              <a:rPr lang="en-US" sz="1700" dirty="0"/>
              <a:t> und </a:t>
            </a:r>
            <a:r>
              <a:rPr lang="en-US" sz="1700" dirty="0" err="1"/>
              <a:t>staatlichen</a:t>
            </a:r>
            <a:r>
              <a:rPr lang="en-US" sz="1700" dirty="0"/>
              <a:t> </a:t>
            </a:r>
            <a:r>
              <a:rPr lang="en-US" sz="1700" dirty="0" err="1"/>
              <a:t>Zentralbehörden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Universitäten</a:t>
            </a:r>
            <a:r>
              <a:rPr lang="en-US" sz="1700" dirty="0"/>
              <a:t>, </a:t>
            </a:r>
            <a:r>
              <a:rPr lang="en-US" sz="1700" dirty="0" err="1"/>
              <a:t>Hochschulen</a:t>
            </a:r>
            <a:r>
              <a:rPr lang="en-US" sz="1700" dirty="0"/>
              <a:t>, Theater, </a:t>
            </a:r>
            <a:r>
              <a:rPr lang="en-US" sz="1700" dirty="0" err="1"/>
              <a:t>Museen</a:t>
            </a:r>
            <a:r>
              <a:rPr lang="en-US" sz="1700" dirty="0"/>
              <a:t> </a:t>
            </a:r>
            <a:r>
              <a:rPr lang="en-US" sz="1700" dirty="0" err="1"/>
              <a:t>sowie</a:t>
            </a:r>
            <a:r>
              <a:rPr lang="en-US" sz="1700" dirty="0"/>
              <a:t> </a:t>
            </a:r>
            <a:r>
              <a:rPr lang="en-US" sz="1700" dirty="0" err="1"/>
              <a:t>Baudenkmäler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Sehenswürdigkeit</a:t>
            </a:r>
            <a:r>
              <a:rPr lang="en-US" sz="1700" dirty="0"/>
              <a:t>: </a:t>
            </a:r>
            <a:r>
              <a:rPr lang="en-US" sz="1700" dirty="0" err="1"/>
              <a:t>Im</a:t>
            </a:r>
            <a:r>
              <a:rPr lang="en-US" sz="1700" dirty="0"/>
              <a:t> </a:t>
            </a:r>
            <a:r>
              <a:rPr lang="en-US" sz="1700" dirty="0" err="1"/>
              <a:t>nahe</a:t>
            </a:r>
            <a:r>
              <a:rPr lang="en-US" sz="1700" dirty="0"/>
              <a:t> </a:t>
            </a:r>
            <a:r>
              <a:rPr lang="en-US" sz="1700" dirty="0" err="1"/>
              <a:t>gelegenen</a:t>
            </a:r>
            <a:r>
              <a:rPr lang="en-US" sz="1700" dirty="0"/>
              <a:t> Gizeh </a:t>
            </a:r>
            <a:r>
              <a:rPr lang="en-US" sz="1700" dirty="0" err="1"/>
              <a:t>sind</a:t>
            </a:r>
            <a:r>
              <a:rPr lang="en-US" sz="1700" dirty="0"/>
              <a:t> die </a:t>
            </a:r>
            <a:r>
              <a:rPr lang="en-US" sz="1700" dirty="0" err="1"/>
              <a:t>berühmten</a:t>
            </a:r>
            <a:r>
              <a:rPr lang="en-US" sz="1700" dirty="0"/>
              <a:t> </a:t>
            </a:r>
            <a:r>
              <a:rPr lang="en-US" sz="1700" dirty="0" err="1"/>
              <a:t>Pyramiden</a:t>
            </a:r>
            <a:r>
              <a:rPr lang="en-US" sz="1700" dirty="0"/>
              <a:t> und die Grosse Sphinx.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39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784">
        <p14:prism/>
      </p:transition>
    </mc:Choice>
    <mc:Fallback xmlns="">
      <p:transition spd="slow" advClick="0" advTm="1078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7. Mumbai, </a:t>
            </a:r>
            <a:r>
              <a:rPr lang="en-US" sz="3600" dirty="0" err="1"/>
              <a:t>Indien</a:t>
            </a:r>
            <a:endParaRPr lang="en-US" sz="360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5062671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20 </a:t>
            </a:r>
            <a:r>
              <a:rPr lang="en-US" sz="1700" dirty="0" err="1"/>
              <a:t>Millionen</a:t>
            </a:r>
            <a:r>
              <a:rPr lang="en-US" sz="1700" dirty="0"/>
              <a:t> </a:t>
            </a:r>
            <a:r>
              <a:rPr lang="en-US" sz="1700" dirty="0" err="1"/>
              <a:t>Einwohner</a:t>
            </a:r>
            <a:r>
              <a:rPr lang="en-US" sz="1700" dirty="0"/>
              <a:t>.</a:t>
            </a:r>
          </a:p>
          <a:p>
            <a:pPr defTabSz="457200"/>
            <a:r>
              <a:rPr lang="de-CH" sz="1700" dirty="0"/>
              <a:t>Ehemals unter dem Namen Bombay bekannt.</a:t>
            </a:r>
          </a:p>
          <a:p>
            <a:pPr defTabSz="457200"/>
            <a:r>
              <a:rPr lang="de-CH" sz="1700" dirty="0"/>
              <a:t>Im Stadtbild sind noch Einflüsse der britischen Kolonie zu sehen.</a:t>
            </a:r>
          </a:p>
          <a:p>
            <a:pPr defTabSz="457200"/>
            <a:r>
              <a:rPr lang="de-CH" sz="1700" dirty="0"/>
              <a:t>Zu den Unternehmen zählen unter anderem Air India, die </a:t>
            </a:r>
            <a:r>
              <a:rPr lang="de-CH" sz="1700" dirty="0" err="1"/>
              <a:t>Tata</a:t>
            </a:r>
            <a:r>
              <a:rPr lang="de-CH" sz="1700" dirty="0"/>
              <a:t>-Gruppe sowie die ICICI Bank, die grösste Privatbank Indiens.</a:t>
            </a:r>
          </a:p>
          <a:p>
            <a:pPr defTabSz="457200"/>
            <a:r>
              <a:rPr lang="en-US" sz="1700" dirty="0" err="1"/>
              <a:t>Sehenswürdigkeit</a:t>
            </a:r>
            <a:r>
              <a:rPr lang="en-US" sz="1700" dirty="0"/>
              <a:t>: </a:t>
            </a:r>
            <a:r>
              <a:rPr lang="en-US" sz="1700" dirty="0" err="1"/>
              <a:t>sind</a:t>
            </a:r>
            <a:r>
              <a:rPr lang="en-US" sz="1700" dirty="0"/>
              <a:t> das Gateway of India, das Taj Mahal Palace Hotel, die </a:t>
            </a:r>
            <a:r>
              <a:rPr lang="en-US" sz="1700" dirty="0" err="1"/>
              <a:t>Elephanta</a:t>
            </a:r>
            <a:r>
              <a:rPr lang="en-US" sz="1700" dirty="0"/>
              <a:t> </a:t>
            </a:r>
            <a:r>
              <a:rPr lang="en-US" sz="1700" dirty="0" err="1"/>
              <a:t>Höhlen</a:t>
            </a:r>
            <a:r>
              <a:rPr lang="en-US" sz="1700" dirty="0"/>
              <a:t> und der Marine Drive.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8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0C32FAE6-7E15-4AF7-9DC6-2FA0816C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91" y="609600"/>
            <a:ext cx="406247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/>
              <a:t>8. Peking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CF92874-4197-40C0-B829-8F93D807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205" y="2160589"/>
            <a:ext cx="476231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sz="1700" dirty="0"/>
              <a:t>19.6 </a:t>
            </a:r>
            <a:r>
              <a:rPr lang="en-US" sz="1700" dirty="0" err="1"/>
              <a:t>Millionen</a:t>
            </a:r>
            <a:r>
              <a:rPr lang="en-US" sz="1700" dirty="0"/>
              <a:t> </a:t>
            </a:r>
            <a:r>
              <a:rPr lang="en-US" sz="1700" dirty="0" err="1"/>
              <a:t>Einwohner</a:t>
            </a:r>
            <a:r>
              <a:rPr lang="en-US" sz="1700" dirty="0"/>
              <a:t>.</a:t>
            </a:r>
          </a:p>
          <a:p>
            <a:pPr defTabSz="457200"/>
            <a:r>
              <a:rPr lang="en-US" sz="1700" dirty="0" err="1"/>
              <a:t>Hauptstadt</a:t>
            </a:r>
            <a:r>
              <a:rPr lang="en-US" sz="1700" dirty="0"/>
              <a:t> von China.</a:t>
            </a:r>
          </a:p>
          <a:p>
            <a:pPr defTabSz="457200"/>
            <a:r>
              <a:rPr lang="de-CH" sz="1700" dirty="0"/>
              <a:t>Viele der bedeutendsten Unternehmen Chinas haben ihren Sitz in Peking - etwa die Bank </a:t>
            </a:r>
            <a:r>
              <a:rPr lang="de-CH" sz="1700" dirty="0" err="1"/>
              <a:t>of</a:t>
            </a:r>
            <a:r>
              <a:rPr lang="de-CH" sz="1700" dirty="0"/>
              <a:t> China oder der Tech-Riese Baidu.</a:t>
            </a:r>
          </a:p>
          <a:p>
            <a:pPr defTabSz="457200"/>
            <a:r>
              <a:rPr lang="de-CH" sz="1700" dirty="0"/>
              <a:t>Peking ist berühmt für seine </a:t>
            </a:r>
            <a:r>
              <a:rPr lang="de-CH" sz="1700" dirty="0" err="1"/>
              <a:t>Hutongs</a:t>
            </a:r>
            <a:r>
              <a:rPr lang="de-CH" sz="1700" dirty="0"/>
              <a:t>, einer Ansammlung von kleinen Wohnhäusern rund um einen Innenhof. </a:t>
            </a:r>
          </a:p>
          <a:p>
            <a:pPr defTabSz="457200"/>
            <a:r>
              <a:rPr lang="en-US" sz="1700" dirty="0" err="1"/>
              <a:t>Sehenswürdigkeit</a:t>
            </a:r>
            <a:r>
              <a:rPr lang="en-US" sz="1700" dirty="0"/>
              <a:t>: </a:t>
            </a:r>
            <a:r>
              <a:rPr lang="de-CH" sz="1700" dirty="0"/>
              <a:t>Neben der Verbotenen Stadt, steht 70 km von Peking entfernt ein Teil der Chinesischen Mauer. </a:t>
            </a:r>
            <a:endParaRPr lang="en-US" sz="1700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7CBF5AD-C201-430D-843A-3EC985550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353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6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213">
        <p14:prism/>
      </p:transition>
    </mc:Choice>
    <mc:Fallback xmlns="">
      <p:transition spd="slow" advClick="0" advTm="15213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Design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5d36d37b-71b4-4416-b8a2-712a72be7925"/>
    <ds:schemaRef ds:uri="http://purl.org/dc/terms/"/>
    <ds:schemaRef ds:uri="http://schemas.microsoft.com/office/infopath/2007/PartnerControls"/>
    <ds:schemaRef ds:uri="e92a2ac5-b25a-46ac-94d3-afeb148eacd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758408-A8E6-4E4B-8DF6-77B0D559D1D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468</Words>
  <Application>Microsoft Office PowerPoint</Application>
  <PresentationFormat>Benutzerdefiniert</PresentationFormat>
  <Paragraphs>64</Paragraphs>
  <Slides>11</Slides>
  <Notes>1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Corbel</vt:lpstr>
      <vt:lpstr>Trebuchet MS</vt:lpstr>
      <vt:lpstr>Wingdings 3</vt:lpstr>
      <vt:lpstr>Facette</vt:lpstr>
      <vt:lpstr>Die 10 grössten Städte der Welt</vt:lpstr>
      <vt:lpstr>1. Tokyo</vt:lpstr>
      <vt:lpstr>2. Delhi, Indien</vt:lpstr>
      <vt:lpstr>3. Shanghai</vt:lpstr>
      <vt:lpstr>4. São Paulo</vt:lpstr>
      <vt:lpstr>5. Mexiko-Stadt</vt:lpstr>
      <vt:lpstr>6. Kairo</vt:lpstr>
      <vt:lpstr>7. Mumbai, Indien</vt:lpstr>
      <vt:lpstr>8. Peking</vt:lpstr>
      <vt:lpstr>9. Dhaka</vt:lpstr>
      <vt:lpstr>10. Osaka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Georges Wyttenbach</dc:creator>
  <cp:lastModifiedBy>Doris Keller</cp:lastModifiedBy>
  <cp:revision>11</cp:revision>
  <dcterms:created xsi:type="dcterms:W3CDTF">2021-07-28T12:59:54Z</dcterms:created>
  <dcterms:modified xsi:type="dcterms:W3CDTF">2022-10-08T13:31:26Z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0x010100BE0A218B65CF8F4E9AF05F2AB7592672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Order">
    <vt:lpwstr>477700.000000000</vt:lpwstr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MediaServiceImageTags">
    <vt:lpwstr/>
  </property>
</Properties>
</file>