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732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354" y="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00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A015CCF-DBFE-4BD2-9EBB-38192DFB0E45}" type="datetime1">
              <a:rPr lang="de-DE" smtClean="0"/>
              <a:t>20.05.2025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C33ADDF-418B-4AEE-81B9-E77B3218F8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9590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0261D8D-0253-436E-9B90-B99C35474B5B}" type="datetime1">
              <a:rPr lang="de-DE" noProof="0" smtClean="0"/>
              <a:t>20.05.2025</a:t>
            </a:fld>
            <a:endParaRPr lang="de-DE" noProof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275029A-2D1E-47A5-9598-4A9AC47B3AC1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30770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275029A-2D1E-47A5-9598-4A9AC47B3AC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7232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275029A-2D1E-47A5-9598-4A9AC47B3A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863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l">
              <a:buNone/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/>
              <a:t>Master-Untertitelformat bearbeiten</a:t>
            </a:r>
            <a:endParaRPr lang="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1295B5-FF60-46C6-83F0-F19C460099A5}" type="datetime1">
              <a:rPr lang="de-CH" smtClean="0"/>
              <a:t>20.05.2025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/>
              <a:t>Die kaufmännische Berufslehre im Überblick</a:t>
            </a:r>
            <a:endParaRPr lang="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6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462357-BCD9-45F1-82FC-E9157439BA98}" type="datetime1">
              <a:rPr lang="de-CH" smtClean="0"/>
              <a:t>20.05.2025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/>
              <a:t>Die kaufmännische Berufslehre im Überblick</a:t>
            </a:r>
            <a:endParaRPr lang="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B125199-6920-4AFF-8F84-9C9AA957A9E3}" type="datetime1">
              <a:rPr lang="de-CH" smtClean="0"/>
              <a:t>20.05.2025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/>
              <a:t>Die kaufmännische Berufslehre im Überblick</a:t>
            </a:r>
            <a:endParaRPr lang="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3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D453CE-5D61-4F7A-B142-D797E5CECEF4}" type="datetime1">
              <a:rPr lang="de-CH" smtClean="0"/>
              <a:t>20.05.2025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296229" y="6356350"/>
            <a:ext cx="3599542" cy="365125"/>
          </a:xfrm>
        </p:spPr>
        <p:txBody>
          <a:bodyPr rtlCol="0"/>
          <a:lstStyle/>
          <a:p>
            <a:pPr rtl="0"/>
            <a:r>
              <a:rPr lang="de-DE"/>
              <a:t>Die kaufmännische Berufslehre im Überblick</a:t>
            </a:r>
            <a:endParaRPr lang="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6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9884A84-BFFE-4736-BFD2-CD9F2D5E3277}" type="datetime1">
              <a:rPr lang="de-CH" smtClean="0"/>
              <a:t>20.05.2025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/>
              <a:t>Die kaufmännische Berufslehre im Überblick</a:t>
            </a:r>
            <a:endParaRPr lang="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1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6A48722-E1C4-4803-8D41-DDF3FECB27EF}" type="datetime1">
              <a:rPr lang="de-CH" smtClean="0"/>
              <a:t>20.05.2025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/>
              <a:t>Die kaufmännische Berufslehre im Überblick</a:t>
            </a:r>
            <a:endParaRPr lang="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7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9E2C2F0-00C1-4A87-B053-180456503EE9}" type="datetime1">
              <a:rPr lang="de-CH" smtClean="0"/>
              <a:t>20.05.2025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/>
              <a:t>Die kaufmännische Berufslehre im Überblick</a:t>
            </a:r>
            <a:endParaRPr lang="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2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68DC9A-C0A6-4AD3-B467-4006DADE58A3}" type="datetime1">
              <a:rPr lang="de-CH" smtClean="0"/>
              <a:t>20.05.2025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/>
              <a:t>Die kaufmännische Berufslehre im Überblick</a:t>
            </a:r>
            <a:endParaRPr lang="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0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0BC1037-1035-4CE4-B4E0-CDE4A33BD50A}" type="datetime1">
              <a:rPr lang="de-CH" smtClean="0"/>
              <a:t>20.05.2025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/>
              <a:t>Die kaufmännische Berufslehre im Überblick</a:t>
            </a:r>
            <a:endParaRPr lang="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2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de-DE"/>
              <a:t>Mastertextformat bearbeiten</a:t>
            </a:r>
          </a:p>
          <a:p>
            <a:pPr lvl="1" rtl="0"/>
            <a:r>
              <a:rPr lang="de-DE"/>
              <a:t>Zweite Ebene</a:t>
            </a:r>
          </a:p>
          <a:p>
            <a:pPr lvl="2" rtl="0"/>
            <a:r>
              <a:rPr lang="de-DE"/>
              <a:t>Dritte Ebene</a:t>
            </a:r>
          </a:p>
          <a:p>
            <a:pPr lvl="3" rtl="0"/>
            <a:r>
              <a:rPr lang="de-DE"/>
              <a:t>Vierte Ebene</a:t>
            </a:r>
          </a:p>
          <a:p>
            <a:pPr lvl="4" rtl="0"/>
            <a:r>
              <a:rPr lang="de-DE"/>
              <a:t>Fünfte Ebene</a:t>
            </a:r>
            <a:endParaRPr lang="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E55AE84-08F6-4ED4-834F-77C22178A687}" type="datetime1">
              <a:rPr lang="de-CH" smtClean="0"/>
              <a:t>20.05.2025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/>
              <a:t>Die kaufmännische Berufslehre im Überblick</a:t>
            </a:r>
            <a:endParaRPr lang="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59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/>
              <a:t>Mastertitelformat bearbeiten</a:t>
            </a:r>
            <a:endParaRPr lang="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/>
              <a:t>Bild durch Klicken auf Symbol hinzufügen</a:t>
            </a:r>
            <a:endParaRPr lang="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47DC34-6154-439B-A74A-254ECC6B7895}" type="datetime1">
              <a:rPr lang="de-CH" smtClean="0"/>
              <a:t>20.05.2025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/>
              <a:t>Die kaufmännische Berufslehre im Überblick</a:t>
            </a:r>
            <a:endParaRPr lang="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9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" dirty="0"/>
              <a:t>Textmasterformate durch Klicken bearbeiten</a:t>
            </a:r>
          </a:p>
          <a:p>
            <a:pPr lvl="1" rtl="0"/>
            <a:r>
              <a:rPr lang="de" dirty="0"/>
              <a:t>Zweite Ebene</a:t>
            </a:r>
          </a:p>
          <a:p>
            <a:pPr lvl="2" rtl="0"/>
            <a:r>
              <a:rPr lang="de" dirty="0"/>
              <a:t>Dritte Ebene</a:t>
            </a:r>
          </a:p>
          <a:p>
            <a:pPr lvl="3" rtl="0"/>
            <a:r>
              <a:rPr lang="de" dirty="0"/>
              <a:t>Vierte Ebene</a:t>
            </a:r>
          </a:p>
          <a:p>
            <a:pPr lvl="4" rtl="0"/>
            <a:r>
              <a:rPr lang="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55F91C15-130D-4CE9-B93D-2F0F17D64E55}" type="datetime1">
              <a:rPr lang="de-CH" smtClean="0"/>
              <a:t>20.05.2025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de-DE"/>
              <a:t>Die kaufmännische Berufslehre im Überblick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15954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62D6987-FB6D-4DB8-81B8-AD0F35E3BB5F}" type="slidenum">
              <a:rPr lang="en-US" smtClean="0"/>
              <a:pPr/>
              <a:t>‹Nr.›</a:t>
            </a:fld>
            <a:endParaRPr lang="en-US"/>
          </a:p>
        </p:txBody>
      </p:sp>
      <p:pic>
        <p:nvPicPr>
          <p:cNvPr id="8" name="Grafik 7" descr="Ein Bild, das Text, Schrift, Logo, Grafiken enthält.&#10;&#10;KI-generierte Inhalte können fehlerhaft sein.">
            <a:extLst>
              <a:ext uri="{FF2B5EF4-FFF2-40B4-BE49-F238E27FC236}">
                <a16:creationId xmlns:a16="http://schemas.microsoft.com/office/drawing/2014/main" id="{62C371E3-3D7B-4227-46F5-0F9EC97A3DC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363" y="6311900"/>
            <a:ext cx="1595437" cy="48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56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61851" y="1041400"/>
            <a:ext cx="10310949" cy="2387600"/>
          </a:xfrm>
        </p:spPr>
        <p:txBody>
          <a:bodyPr rtlCol="0">
            <a:normAutofit/>
          </a:bodyPr>
          <a:lstStyle/>
          <a:p>
            <a:pPr algn="l"/>
            <a:r>
              <a:rPr lang="de-CH" sz="5400" dirty="0"/>
              <a:t>Die kaufmännische Berufslehre im Überblick</a:t>
            </a:r>
            <a:endParaRPr lang="de-CH" sz="5400" b="1" i="0" dirty="0">
              <a:solidFill>
                <a:srgbClr val="FFFFFF"/>
              </a:solidFill>
              <a:effectLst/>
              <a:latin typeface="EffraBold"/>
            </a:endParaRPr>
          </a:p>
        </p:txBody>
      </p:sp>
    </p:spTree>
    <p:extLst>
      <p:ext uri="{BB962C8B-B14F-4D97-AF65-F5344CB8AC3E}">
        <p14:creationId xmlns:p14="http://schemas.microsoft.com/office/powerpoint/2010/main" val="3853748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D8D362-9B39-40C6-8B5F-E6140A201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Vorteile &amp; Perspektiven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405777-8DF2-400D-AB89-450C1BAD4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de-CH" b="0" i="0" noProof="0" dirty="0">
                <a:solidFill>
                  <a:srgbClr val="000000"/>
                </a:solidFill>
                <a:effectLst/>
                <a:latin typeface="FeijoaMedium"/>
              </a:rPr>
              <a:t>Gerade in Zeiten der Digitalisierung ist die kaufmännische </a:t>
            </a:r>
            <a:r>
              <a:rPr lang="de-CH" noProof="0" dirty="0">
                <a:solidFill>
                  <a:srgbClr val="000000"/>
                </a:solidFill>
                <a:latin typeface="FeijoaMedium"/>
              </a:rPr>
              <a:t>Ausbildung </a:t>
            </a:r>
            <a:r>
              <a:rPr lang="de-CH" b="0" i="0" noProof="0" dirty="0">
                <a:solidFill>
                  <a:srgbClr val="000000"/>
                </a:solidFill>
                <a:effectLst/>
                <a:latin typeface="FeijoaMedium"/>
              </a:rPr>
              <a:t>die Basis für eine Vielzahl spannender Berufsbilder in den unterschiedlichsten Branchen.</a:t>
            </a:r>
          </a:p>
          <a:p>
            <a:pPr marL="0" indent="0" algn="l">
              <a:buNone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 </a:t>
            </a:r>
          </a:p>
          <a:p>
            <a:pPr algn="l"/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Du profitierst von einer breiten und soliden Grundbildung.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Ausgebildete Kaufleute werden in praktisch allen Wirtschaftszweigen benötigt.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Dir stehen unzählige Weiterbildungsmöglichkeiten offen – von der Spezialisierung in einem Berufsfeld wie z.B. dem Marketing bis hin zum Studium an einer Fachhochschule.</a:t>
            </a:r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0D9D13E-BB57-E26D-A245-BFEF21A9A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62D6987-FB6D-4DB8-81B8-AD0F35E3BB5F}" type="slidenum">
              <a:rPr lang="en-US" smtClean="0"/>
              <a:t>10</a:t>
            </a:fld>
            <a:endParaRPr 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D2406D7-64B8-047E-5ED5-68F1236DF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F02C93A-00D3-4B17-A816-E865321D0E66}" type="datetime1">
              <a:rPr lang="de-CH" smtClean="0"/>
              <a:t>20.05.2025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9E1F5A6-22A2-6A7B-4C36-2F9498C10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e-DE"/>
              <a:t>Die kaufmännische Berufslehre im Überblick</a:t>
            </a:r>
            <a:endParaRPr lang="de"/>
          </a:p>
        </p:txBody>
      </p:sp>
    </p:spTree>
    <p:extLst>
      <p:ext uri="{BB962C8B-B14F-4D97-AF65-F5344CB8AC3E}">
        <p14:creationId xmlns:p14="http://schemas.microsoft.com/office/powerpoint/2010/main" val="3310031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Als Kaufmann/-frau</a:t>
            </a:r>
            <a:endParaRPr lang="de-DE" dirty="0"/>
          </a:p>
        </p:txBody>
      </p:sp>
      <p:sp>
        <p:nvSpPr>
          <p:cNvPr id="14" name="Inhaltsplatzhalter 13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lvl="0" rtl="0"/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koordinierst du Projekte und Abläufe</a:t>
            </a:r>
          </a:p>
          <a:p>
            <a:pPr lvl="0" rtl="0"/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berätst Kunden</a:t>
            </a:r>
          </a:p>
          <a:p>
            <a:pPr lvl="0" rtl="0"/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wickelst Aufträge und Massnahmen des Marketings und der Öffentlichkeitsarbeit ab</a:t>
            </a:r>
          </a:p>
          <a:p>
            <a:pPr lvl="0" rtl="0"/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übernimmst die Administration, die Budgetkontrolle und die Abrechnung</a:t>
            </a:r>
          </a:p>
          <a:p>
            <a:pPr lvl="0" rtl="0"/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Je nach Branche berätst du Kunden und bietest Produkte und/oder Dienst­leistungen zum Verkauf an und übernimmst selbstständig sämtliche administrativen Aufgaben.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8DD90A33-7CB3-13F4-45B4-E43871F4F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62D6987-FB6D-4DB8-81B8-AD0F35E3BB5F}" type="slidenum">
              <a:rPr lang="en-US" sz="1300" smtClean="0">
                <a:latin typeface="Aptos Light" panose="020B0004020202020204" pitchFamily="34" charset="0"/>
              </a:rPr>
              <a:t>2</a:t>
            </a:fld>
            <a:endParaRPr lang="en-US" sz="1300">
              <a:latin typeface="Aptos Light" panose="020B0004020202020204" pitchFamily="34" charset="0"/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C85FFE3-163B-2312-6830-6D0367A90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5B88E7D-1B51-4EA2-9F24-BF6C30D6B261}" type="datetime1">
              <a:rPr lang="de-CH" smtClean="0"/>
              <a:t>20.05.2025</a:t>
            </a:fld>
            <a:endParaRPr lang="en-US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B3C20CD-1D12-784C-5141-280A332C3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e-DE"/>
              <a:t>Die kaufmännische Berufslehre im Überblick</a:t>
            </a:r>
            <a:endParaRPr lang="de" dirty="0"/>
          </a:p>
        </p:txBody>
      </p:sp>
    </p:spTree>
    <p:extLst>
      <p:ext uri="{BB962C8B-B14F-4D97-AF65-F5344CB8AC3E}">
        <p14:creationId xmlns:p14="http://schemas.microsoft.com/office/powerpoint/2010/main" val="2145806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C3626D25-C7B1-413D-9130-371B107B2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Dauer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9FE683AA-5681-4A7E-8AD4-231545633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Die Lehre dauert 3 Jahre </a:t>
            </a:r>
          </a:p>
          <a:p>
            <a:pPr algn="l"/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3-4 Tage pro Woche im Lehrbetrieb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1-2 Tage pro Woche in der Berufsfachschule</a:t>
            </a:r>
          </a:p>
          <a:p>
            <a:pPr algn="l"/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Die schulischen Anforderungen für eine kaufmännische Lehre sind hoch. </a:t>
            </a:r>
            <a:endParaRPr lang="de-CH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AA8AC121-6025-4162-5EA3-74AB7AD87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062D6987-FB6D-4DB8-81B8-AD0F35E3BB5F}" type="slidenum">
              <a:rPr lang="en-US" sz="1300" smtClean="0">
                <a:latin typeface="Aptos Light" panose="020B0004020202020204" pitchFamily="34" charset="0"/>
                <a:cs typeface="Biome" panose="020B0502040204020203" pitchFamily="34" charset="0"/>
              </a:rPr>
              <a:pPr/>
              <a:t>3</a:t>
            </a:fld>
            <a:endParaRPr lang="en-US" sz="1300">
              <a:latin typeface="Aptos Light" panose="020B0004020202020204" pitchFamily="34" charset="0"/>
              <a:cs typeface="Biome" panose="020B0502040204020203" pitchFamily="34" charset="0"/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49D7EF4-BE13-4516-A5A2-D63D562A6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EA2B502-DC55-487B-AA74-4958E2496503}" type="datetime1">
              <a:rPr lang="de-CH" sz="1300" smtClean="0">
                <a:latin typeface="Aptos Light" panose="020B0004020202020204" pitchFamily="34" charset="0"/>
                <a:cs typeface="Biome" panose="020B0502040204020203" pitchFamily="34" charset="0"/>
              </a:rPr>
              <a:t>20.05.2025</a:t>
            </a:fld>
            <a:endParaRPr lang="en-US" sz="1300" dirty="0">
              <a:latin typeface="Aptos Light" panose="020B0004020202020204" pitchFamily="34" charset="0"/>
              <a:cs typeface="Biome" panose="020B0502040204020203" pitchFamily="34" charset="0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29AF807-51E2-B02E-4C04-3AFE357AD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/>
          <a:p>
            <a:r>
              <a:rPr lang="de-DE" sz="1300" dirty="0">
                <a:latin typeface="Aptos Light" panose="020B0004020202020204" pitchFamily="34" charset="0"/>
                <a:cs typeface="Biome" panose="020B0502040204020203" pitchFamily="34" charset="0"/>
              </a:rPr>
              <a:t>Die kaufmännische Berufslehre im Überblick</a:t>
            </a:r>
            <a:endParaRPr lang="de" sz="1300" dirty="0">
              <a:latin typeface="Aptos Light" panose="020B0004020202020204" pitchFamily="34" charset="0"/>
              <a:cs typeface="Biome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697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0D650A56-34A2-45F7-A754-1E762EAE3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Anforderungen</a:t>
            </a:r>
          </a:p>
        </p:txBody>
      </p:sp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4CC1CE0D-5618-4FF0-99FD-D21CFDEC5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Interesse an kaufmännischen Arbeiten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mündliche und schriftliche Sprachgewandtheit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Fremdsprachenkenntnisse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gute Auffassungsgabe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Zuverlässigkeit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Kontaktfreude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Organisationsfähigkeit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Flair für Zahlen</a:t>
            </a:r>
          </a:p>
          <a:p>
            <a:endParaRPr lang="de-CH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5DCD57EC-441A-94AC-F6D5-9E8A6C9F9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62D6987-FB6D-4DB8-81B8-AD0F35E3BB5F}" type="slidenum">
              <a:rPr lang="en-US" smtClean="0"/>
              <a:t>4</a:t>
            </a:fld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7DC10C0-F8BA-9D71-E0C4-A08F51930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3DD3945-8915-4E01-B3BD-1A4A0B049640}" type="datetime1">
              <a:rPr lang="de-CH" smtClean="0"/>
              <a:t>20.05.2025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5D8887C-9BB3-1D6A-452B-632B76041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e-DE"/>
              <a:t>Die kaufmännische Berufslehre im Überblick</a:t>
            </a:r>
            <a:endParaRPr lang="de"/>
          </a:p>
        </p:txBody>
      </p:sp>
    </p:spTree>
    <p:extLst>
      <p:ext uri="{BB962C8B-B14F-4D97-AF65-F5344CB8AC3E}">
        <p14:creationId xmlns:p14="http://schemas.microsoft.com/office/powerpoint/2010/main" val="32973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4F884E-6431-4997-9F79-343898D43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Branche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8A27EAF-FAF2-4D22-97F3-B50838FD0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Du kannst deine Lehre in einer der insgesamt 21 verschiedenen Ausbildungsbranchen absolvieren. </a:t>
            </a:r>
          </a:p>
          <a:p>
            <a:pPr marL="0" indent="0">
              <a:buNone/>
            </a:pPr>
            <a:endParaRPr lang="de-CH" b="0" i="0" dirty="0">
              <a:solidFill>
                <a:srgbClr val="000000"/>
              </a:solidFill>
              <a:effectLst/>
              <a:latin typeface="FeijoaMedium"/>
            </a:endParaRPr>
          </a:p>
          <a:p>
            <a:pPr marL="0" indent="0">
              <a:buNone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Die Auswahl ist gross: </a:t>
            </a:r>
          </a:p>
          <a:p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Banken</a:t>
            </a:r>
          </a:p>
          <a:p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Öffentliche Verwaltungen</a:t>
            </a:r>
          </a:p>
          <a:p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Reisebüros </a:t>
            </a:r>
          </a:p>
          <a:p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Versicherungen </a:t>
            </a:r>
          </a:p>
          <a:p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Handelsbetriebe</a:t>
            </a:r>
          </a:p>
          <a:p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usw.</a:t>
            </a: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2C8ED98-04F2-5443-F34C-35EA3A8CA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62D6987-FB6D-4DB8-81B8-AD0F35E3BB5F}" type="slidenum">
              <a:rPr lang="en-US" smtClean="0"/>
              <a:t>5</a:t>
            </a:fld>
            <a:endParaRPr 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D0E277A-313B-A922-01F1-F79420D41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92D1AB1-089E-4AFB-9BDE-CAAA1E77F2CE}" type="datetime1">
              <a:rPr lang="de-CH" smtClean="0"/>
              <a:t>20.05.2025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D435FDF-86C1-DC9E-EF77-5F0E8054C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e-DE"/>
              <a:t>Die kaufmännische Berufslehre im Überblick</a:t>
            </a:r>
            <a:endParaRPr lang="de"/>
          </a:p>
        </p:txBody>
      </p:sp>
    </p:spTree>
    <p:extLst>
      <p:ext uri="{BB962C8B-B14F-4D97-AF65-F5344CB8AC3E}">
        <p14:creationId xmlns:p14="http://schemas.microsoft.com/office/powerpoint/2010/main" val="3839320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622A31-C1EF-4897-AB81-D5F192859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Lohnempfehlungen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580D78-C458-40DD-9EB9-2C5B569E8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Als Sozialpartner setzen wir uns für faire Löhne ein und geben jährlich </a:t>
            </a:r>
            <a:r>
              <a:rPr lang="de-CH" dirty="0">
                <a:solidFill>
                  <a:srgbClr val="000000"/>
                </a:solidFill>
                <a:latin typeface="FeijoaMedium"/>
              </a:rPr>
              <a:t>Lohnempfehlungen</a:t>
            </a:r>
            <a:r>
              <a:rPr lang="de-CH" b="0" i="0" dirty="0">
                <a:solidFill>
                  <a:srgbClr val="F39100"/>
                </a:solidFill>
                <a:effectLst/>
                <a:latin typeface="EffraBold"/>
              </a:rPr>
              <a:t> </a:t>
            </a: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für Lernende im kaufmännischen Bereich und im Detailhandel sowie für </a:t>
            </a:r>
            <a:r>
              <a:rPr lang="de-CH" b="0" i="0" dirty="0" err="1">
                <a:solidFill>
                  <a:srgbClr val="000000"/>
                </a:solidFill>
                <a:effectLst/>
                <a:latin typeface="FeijoaMedium"/>
              </a:rPr>
              <a:t>Praktikant:innen</a:t>
            </a: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 heraus.</a:t>
            </a: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0B6638A-20FD-6C32-520F-694266B8F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62D6987-FB6D-4DB8-81B8-AD0F35E3BB5F}" type="slidenum">
              <a:rPr lang="en-US" smtClean="0"/>
              <a:t>6</a:t>
            </a:fld>
            <a:endParaRPr 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0EAD434-A685-A33C-DE1F-85D7415C5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8A0AC5C-D0D3-4CBD-9B01-3D26F68AFEC6}" type="datetime1">
              <a:rPr lang="de-CH" smtClean="0"/>
              <a:t>20.05.2025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A0AA589-994E-C58D-9205-84EDC3D91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e-DE"/>
              <a:t>Die kaufmännische Berufslehre im Überblick</a:t>
            </a:r>
            <a:endParaRPr lang="de"/>
          </a:p>
        </p:txBody>
      </p:sp>
    </p:spTree>
    <p:extLst>
      <p:ext uri="{BB962C8B-B14F-4D97-AF65-F5344CB8AC3E}">
        <p14:creationId xmlns:p14="http://schemas.microsoft.com/office/powerpoint/2010/main" val="1923413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B10FC8-0979-449C-B1D7-BB8F05399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3600" dirty="0"/>
              <a:t>Schulisch organisierte Grundbildung (SOG)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417298-83F4-498B-9C93-C8FD2C175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7850"/>
            <a:ext cx="1080516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Es ist möglich, das eidgenössische Fähigkeitszeugnis als Kauffrau</a:t>
            </a:r>
            <a:r>
              <a:rPr lang="de-CH" dirty="0">
                <a:solidFill>
                  <a:srgbClr val="000000"/>
                </a:solidFill>
                <a:latin typeface="FeijoaMedium"/>
              </a:rPr>
              <a:t>/</a:t>
            </a: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Kaufmann auch in der schulisch organisierten Grundbildung (SOG) zu erwerben. </a:t>
            </a:r>
          </a:p>
          <a:p>
            <a:pPr marL="0" indent="0">
              <a:buNone/>
            </a:pPr>
            <a:endParaRPr lang="de-CH" b="0" i="0" dirty="0">
              <a:solidFill>
                <a:srgbClr val="000000"/>
              </a:solidFill>
              <a:effectLst/>
              <a:latin typeface="FeijoaMedium"/>
            </a:endParaRPr>
          </a:p>
          <a:p>
            <a:pPr marL="0" indent="0">
              <a:buNone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Es handelt sich dabei um ein schulisches Vollzeitangebot</a:t>
            </a:r>
          </a:p>
          <a:p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privaten Handelsschule </a:t>
            </a:r>
          </a:p>
          <a:p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oder einer öffentlichen Handels-/Wirtschaftsmittelschule (HMS/WMS). </a:t>
            </a:r>
          </a:p>
          <a:p>
            <a:pPr marL="0" indent="0">
              <a:buNone/>
            </a:pPr>
            <a:endParaRPr lang="de-CH" b="0" i="0" dirty="0">
              <a:solidFill>
                <a:srgbClr val="000000"/>
              </a:solidFill>
              <a:effectLst/>
              <a:latin typeface="FeijoaMedium"/>
            </a:endParaRPr>
          </a:p>
          <a:p>
            <a:pPr marL="0" indent="0">
              <a:buNone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Die Lernenden sind mehrheitlich in der Schule und sammeln Betriebliche  Erfahrungen in Form eines Praktikums. </a:t>
            </a: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F72A0F5-B6AA-A533-3551-10A5E98F2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62D6987-FB6D-4DB8-81B8-AD0F35E3BB5F}" type="slidenum">
              <a:rPr lang="en-US" smtClean="0"/>
              <a:t>7</a:t>
            </a:fld>
            <a:endParaRPr 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9792FFE-D957-F197-9915-8A64F337E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2C22A59-8B8E-4891-B56D-146899E66DF1}" type="datetime1">
              <a:rPr lang="de-CH" smtClean="0"/>
              <a:t>20.05.2025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AEDE629-F064-613A-A0EB-F56BAF184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e-DE"/>
              <a:t>Die kaufmännische Berufslehre im Überblick</a:t>
            </a:r>
            <a:endParaRPr lang="de"/>
          </a:p>
        </p:txBody>
      </p:sp>
    </p:spTree>
    <p:extLst>
      <p:ext uri="{BB962C8B-B14F-4D97-AF65-F5344CB8AC3E}">
        <p14:creationId xmlns:p14="http://schemas.microsoft.com/office/powerpoint/2010/main" val="1565348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D7AD2EC9-84B0-4C36-A2D9-517F8A3FE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Profil &amp; Abschluss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A698DDB9-0303-40B7-908E-9145DB7EA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Die Lehre wird mit dem Eidgenössischen Fähigkeitszeugnis (EFZ) Kaufmann/-frau abgeschlossen.</a:t>
            </a:r>
          </a:p>
          <a:p>
            <a:pPr marL="0" indent="0" algn="l">
              <a:buNone/>
            </a:pPr>
            <a:endParaRPr lang="de-CH" b="0" i="0" dirty="0">
              <a:solidFill>
                <a:srgbClr val="000000"/>
              </a:solidFill>
              <a:effectLst/>
              <a:latin typeface="FeijoaMedium"/>
            </a:endParaRPr>
          </a:p>
          <a:p>
            <a:endParaRPr lang="de-CH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F53F8C3C-C7AB-3DFB-21A7-DC95760AC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62D6987-FB6D-4DB8-81B8-AD0F35E3BB5F}" type="slidenum">
              <a:rPr lang="en-US" smtClean="0"/>
              <a:t>8</a:t>
            </a:fld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FDCB00C-00B5-B368-1DFF-8E921D5F6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CF55CB3-3853-43EF-87FD-1066E5B59412}" type="datetime1">
              <a:rPr lang="de-CH" smtClean="0"/>
              <a:t>20.05.2025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44C03E9-DF85-405E-E6F9-700E82F98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e-DE"/>
              <a:t>Die kaufmännische Berufslehre im Überblick</a:t>
            </a:r>
            <a:endParaRPr lang="de"/>
          </a:p>
        </p:txBody>
      </p:sp>
    </p:spTree>
    <p:extLst>
      <p:ext uri="{BB962C8B-B14F-4D97-AF65-F5344CB8AC3E}">
        <p14:creationId xmlns:p14="http://schemas.microsoft.com/office/powerpoint/2010/main" val="3172464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7363EE-12B3-45C2-B81B-1D94CC3BD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Weiterbildungsmöglichkeiten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66B80C-9235-4B1C-A159-A4C1F56E3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7850"/>
            <a:ext cx="10515600" cy="4508500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Nach dem erfolgreichen Abschluss erhältst du das Eidgenössischen Fähigkeitszeugnis (EFZ) Kaufmann/-frau. Danach stehen dir unzählige Möglichkeiten zur Weiterentwicklung.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de-CH" b="0" i="0" dirty="0">
              <a:solidFill>
                <a:srgbClr val="000000"/>
              </a:solidFill>
              <a:effectLst/>
              <a:latin typeface="FeijoaMedium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Berufsprüfungen: </a:t>
            </a:r>
            <a:r>
              <a:rPr lang="de-CH" b="0" i="0" dirty="0" err="1">
                <a:solidFill>
                  <a:srgbClr val="000000"/>
                </a:solidFill>
                <a:effectLst/>
                <a:latin typeface="FeijoaMedium"/>
              </a:rPr>
              <a:t>Finanzplaner:in</a:t>
            </a: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, </a:t>
            </a:r>
            <a:r>
              <a:rPr lang="de-CH" b="0" i="0" dirty="0" err="1">
                <a:solidFill>
                  <a:srgbClr val="000000"/>
                </a:solidFill>
                <a:effectLst/>
                <a:latin typeface="FeijoaMedium"/>
              </a:rPr>
              <a:t>Informatiker:in</a:t>
            </a: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, Marketingfachmann/-frau, Personalfachmann/-frau, Reisefachmann/-frau usw.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Höhere Fachprüfungen: Experte in Rechnungslegung und Controlling, </a:t>
            </a:r>
            <a:r>
              <a:rPr lang="de-CH" b="0" i="0" dirty="0" err="1">
                <a:solidFill>
                  <a:srgbClr val="000000"/>
                </a:solidFill>
                <a:effectLst/>
                <a:latin typeface="FeijoaMedium"/>
              </a:rPr>
              <a:t>Leiter:in</a:t>
            </a: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 Human Resources, </a:t>
            </a:r>
            <a:r>
              <a:rPr lang="de-CH" b="0" i="0" dirty="0" err="1">
                <a:solidFill>
                  <a:srgbClr val="000000"/>
                </a:solidFill>
                <a:effectLst/>
                <a:latin typeface="FeijoaMedium"/>
              </a:rPr>
              <a:t>Marketingleiter:in</a:t>
            </a: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 usw.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Höhere Fachschulen, z.B. Höhere Fachschule für Wirtschaft (HFW)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Studium an einer Fachhochschule (Voraussetzung Berufsmatura)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CH" b="0" i="0" dirty="0">
                <a:solidFill>
                  <a:srgbClr val="000000"/>
                </a:solidFill>
                <a:effectLst/>
                <a:latin typeface="FeijoaMedium"/>
              </a:rPr>
              <a:t>Berufsorientierte Kurse</a:t>
            </a:r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9CD1F66-4F90-CD0C-D1FD-E29C6D028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62D6987-FB6D-4DB8-81B8-AD0F35E3BB5F}" type="slidenum">
              <a:rPr lang="en-US" smtClean="0"/>
              <a:t>9</a:t>
            </a:fld>
            <a:endParaRPr 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DAE9FB8-A73D-C25B-2502-7939A5E69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B743425-4A3E-447D-ABB3-F00C2300257F}" type="datetime1">
              <a:rPr lang="de-CH" smtClean="0"/>
              <a:t>20.05.2025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5345700-277E-8B99-9A60-D22CDC407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e-DE"/>
              <a:t>Die kaufmännische Berufslehre im Überblick</a:t>
            </a:r>
            <a:endParaRPr lang="de"/>
          </a:p>
        </p:txBody>
      </p:sp>
    </p:spTree>
    <p:extLst>
      <p:ext uri="{BB962C8B-B14F-4D97-AF65-F5344CB8AC3E}">
        <p14:creationId xmlns:p14="http://schemas.microsoft.com/office/powerpoint/2010/main" val="3614403021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 im abstrakten Design &quot;Melancholie&quot;">
  <a:themeElements>
    <a:clrScheme name="Bla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26713425_TF03460530" id="{1630E731-8077-4B03-9CA8-A63495DC739D}" vid="{67EC20AA-1AC5-494A-AD38-6AB4F4BB7D06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09C41377-CAF2-47D6-80C1-B269EB3C83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48753E3-48AB-487F-A354-450A6AF09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DF6482C-914A-450D-B210-4A9F79D7ADD3}">
  <ds:schemaRefs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e92a2ac5-b25a-46ac-94d3-afeb148eacd8"/>
    <ds:schemaRef ds:uri="http://schemas.microsoft.com/office/2006/documentManagement/types"/>
    <ds:schemaRef ds:uri="http://purl.org/dc/terms/"/>
    <ds:schemaRef ds:uri="http://www.w3.org/XML/1998/namespace"/>
    <ds:schemaRef ds:uri="5d36d37b-71b4-4416-b8a2-712a72be7925"/>
    <ds:schemaRef ds:uri="http://purl.org/dc/dcmitype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Folien im abstrakten Design Melancholie</Template>
  <TotalTime>0</TotalTime>
  <Words>474</Words>
  <Application>Microsoft Office PowerPoint</Application>
  <PresentationFormat>Breitbild</PresentationFormat>
  <Paragraphs>86</Paragraphs>
  <Slides>10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9" baseType="lpstr">
      <vt:lpstr>Aptos</vt:lpstr>
      <vt:lpstr>Aptos Display</vt:lpstr>
      <vt:lpstr>Aptos Light</vt:lpstr>
      <vt:lpstr>Arial</vt:lpstr>
      <vt:lpstr>Arial</vt:lpstr>
      <vt:lpstr>Calibri</vt:lpstr>
      <vt:lpstr>EffraBold</vt:lpstr>
      <vt:lpstr>FeijoaMedium</vt:lpstr>
      <vt:lpstr>Vorlage im abstrakten Design "Melancholie"</vt:lpstr>
      <vt:lpstr>Die kaufmännische Berufslehre im Überblick</vt:lpstr>
      <vt:lpstr>Als Kaufmann/-frau</vt:lpstr>
      <vt:lpstr>Dauer</vt:lpstr>
      <vt:lpstr>Anforderungen</vt:lpstr>
      <vt:lpstr>Branche</vt:lpstr>
      <vt:lpstr>Lohnempfehlungen</vt:lpstr>
      <vt:lpstr>Schulisch organisierte Grundbildung (SOG)</vt:lpstr>
      <vt:lpstr>Profil &amp; Abschluss</vt:lpstr>
      <vt:lpstr>Weiterbildungsmöglichkeiten</vt:lpstr>
      <vt:lpstr>Vorteile &amp; Perspektiven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kaufmännische Berufslehre im Überblick</dc:title>
  <dc:creator>giorgio.wyttenbach@bluewin.ch</dc:creator>
  <cp:lastModifiedBy>Doris Keller</cp:lastModifiedBy>
  <cp:revision>7</cp:revision>
  <dcterms:created xsi:type="dcterms:W3CDTF">2022-06-23T12:19:10Z</dcterms:created>
  <dcterms:modified xsi:type="dcterms:W3CDTF">2025-05-20T11:17:53Z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74064600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  <property fmtid="{D5CDD505-2E9C-101B-9397-08002B2CF9AE}" pid="12" name="xd_ProgID">
    <vt:lpwstr/>
  </property>
  <property fmtid="{D5CDD505-2E9C-101B-9397-08002B2CF9AE}" pid="13" name="MediaServiceImageTags">
    <vt:lpwstr/>
  </property>
  <property fmtid="{D5CDD505-2E9C-101B-9397-08002B2CF9AE}" pid="14" name="_SourceUrl">
    <vt:lpwstr/>
  </property>
  <property fmtid="{D5CDD505-2E9C-101B-9397-08002B2CF9AE}" pid="15" name="_SharedFileIndex">
    <vt:lpwstr/>
  </property>
  <property fmtid="{D5CDD505-2E9C-101B-9397-08002B2CF9AE}" pid="16" name="ComplianceAssetId">
    <vt:lpwstr/>
  </property>
  <property fmtid="{D5CDD505-2E9C-101B-9397-08002B2CF9AE}" pid="17" name="TemplateUrl">
    <vt:lpwstr/>
  </property>
  <property fmtid="{D5CDD505-2E9C-101B-9397-08002B2CF9AE}" pid="18" name="_ExtendedDescription">
    <vt:lpwstr/>
  </property>
  <property fmtid="{D5CDD505-2E9C-101B-9397-08002B2CF9AE}" pid="19" name="TriggerFlowInfo">
    <vt:lpwstr/>
  </property>
  <property fmtid="{D5CDD505-2E9C-101B-9397-08002B2CF9AE}" pid="20" name="xd_Signature">
    <vt:bool>false</vt:bool>
  </property>
</Properties>
</file>