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4" r:id="rId5"/>
    <p:sldId id="265" r:id="rId6"/>
    <p:sldId id="281" r:id="rId7"/>
    <p:sldId id="258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79" d="100"/>
          <a:sy n="79" d="100"/>
        </p:scale>
        <p:origin x="3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67CB433-AE6E-439C-87EA-EF95EE4A2F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408D77-94CA-43E7-92EC-04A682D53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B8D9AD-8DB5-4DC0-B618-C3CABA4945F2}" type="datetime1">
              <a:rPr lang="de-DE" smtClean="0"/>
              <a:t>07.10.2022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FB5D8A-7AE0-4007-B8EA-3421C3979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17CA6-D7BD-42D9-9D88-3158089AB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4C080F-7691-4C1D-A26F-EF253D01AE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69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C5B0-36B4-4ED8-AD83-2E405F477D63}" type="datetime1">
              <a:rPr lang="de-DE" smtClean="0"/>
              <a:pPr/>
              <a:t>07.10.2022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9B1570-0D04-4213-ABC7-DAD700BBD84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43155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56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33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5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8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89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79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48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75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79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0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09B1570-0D04-4213-ABC7-DAD700BBD84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848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05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09B1570-0D04-4213-ABC7-DAD700BBD84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2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29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0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06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68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3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2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DA738-98AC-BE48-A4FC-89D20C727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149062"/>
            <a:ext cx="5791200" cy="1325563"/>
          </a:xfrm>
        </p:spPr>
        <p:txBody>
          <a:bodyPr rtlCol="0"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37F6AFD-DBA7-5944-B8C8-9122FA893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580988"/>
            <a:ext cx="5791200" cy="925512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Untertitel bearbeiten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58D7AD28-91C2-9048-8626-573CB05F6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900" y="4570790"/>
            <a:ext cx="4034172" cy="227685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CC5F45C8-7226-5845-9311-4B8B220C1C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7828" y="2283580"/>
            <a:ext cx="4034172" cy="227685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BAFCF363-85F0-CC47-91EB-71AC93A50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603" y="268"/>
            <a:ext cx="4111583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5" name="Bildplatzhalter 6">
            <a:extLst>
              <a:ext uri="{FF2B5EF4-FFF2-40B4-BE49-F238E27FC236}">
                <a16:creationId xmlns:a16="http://schemas.microsoft.com/office/drawing/2014/main" id="{566D4D9A-5632-1B49-ADF6-5DECA1B89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0604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2BB57774-1E3A-FD4C-8E5F-1C90050A3E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7828" y="0"/>
            <a:ext cx="4034172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043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5D446-3339-5447-8429-4B796A711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3660" y="1825625"/>
            <a:ext cx="5289698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8459092-3379-5D42-84C2-0B1B24AE44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9402" y="1825625"/>
            <a:ext cx="5289698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4B46CD8-7049-4F66-8B95-308A91FCA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58" y="184150"/>
            <a:ext cx="10515600" cy="62547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82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51F2A0A4-8BFE-4CFD-90C3-A85BA2DE8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145A6E2-D463-4AEB-8F60-3271CBB2B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21907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84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38AB1-56AF-4C2E-AF6E-8E2C93E1C7FC}" type="datetime1">
              <a:rPr lang="de-DE" smtClean="0"/>
              <a:t>07.10.2022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5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9C30FF-263D-5D47-8F06-204E0953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8714DB-8A21-CA44-A68F-63A9AF6ED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3507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  <p:sldLayoutId id="214748365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0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60162"/>
            <a:ext cx="7001691" cy="1325563"/>
          </a:xfrm>
        </p:spPr>
        <p:txBody>
          <a:bodyPr rtlCol="0"/>
          <a:lstStyle/>
          <a:p>
            <a:pPr rtl="0"/>
            <a:r>
              <a:rPr lang="de-DE" dirty="0"/>
              <a:t>Epidemien &amp; Pandemien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715725-51B0-6342-8566-4460CFF19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4492088"/>
            <a:ext cx="5154341" cy="925512"/>
          </a:xfrm>
        </p:spPr>
        <p:txBody>
          <a:bodyPr rtlCol="0"/>
          <a:lstStyle/>
          <a:p>
            <a:pPr marL="0" indent="0" rtl="0"/>
            <a:r>
              <a:rPr lang="de-DE" dirty="0"/>
              <a:t>1899-2021</a:t>
            </a:r>
          </a:p>
        </p:txBody>
      </p:sp>
      <p:pic>
        <p:nvPicPr>
          <p:cNvPr id="40" name="Bildplatzhalter 39">
            <a:extLst>
              <a:ext uri="{FF2B5EF4-FFF2-40B4-BE49-F238E27FC236}">
                <a16:creationId xmlns:a16="http://schemas.microsoft.com/office/drawing/2014/main" id="{FA119D03-46ED-924C-AD95-B0A31BF793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0604" cy="2276856"/>
          </a:xfrm>
        </p:spPr>
      </p:pic>
      <p:pic>
        <p:nvPicPr>
          <p:cNvPr id="44" name="Bildplatzhalter 43">
            <a:extLst>
              <a:ext uri="{FF2B5EF4-FFF2-40B4-BE49-F238E27FC236}">
                <a16:creationId xmlns:a16="http://schemas.microsoft.com/office/drawing/2014/main" id="{F1E5DDFE-21AA-F840-A669-D15F26234B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603" y="268"/>
            <a:ext cx="4111583" cy="2276856"/>
          </a:xfrm>
        </p:spPr>
      </p:pic>
      <p:pic>
        <p:nvPicPr>
          <p:cNvPr id="48" name="Bildplatzhalter 47">
            <a:extLst>
              <a:ext uri="{FF2B5EF4-FFF2-40B4-BE49-F238E27FC236}">
                <a16:creationId xmlns:a16="http://schemas.microsoft.com/office/drawing/2014/main" id="{6D6080A0-4A86-C74D-A41F-BAA93927C27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828" y="0"/>
            <a:ext cx="4034172" cy="2276856"/>
          </a:xfrm>
        </p:spPr>
      </p:pic>
      <p:pic>
        <p:nvPicPr>
          <p:cNvPr id="52" name="Bildplatzhalter 51">
            <a:extLst>
              <a:ext uri="{FF2B5EF4-FFF2-40B4-BE49-F238E27FC236}">
                <a16:creationId xmlns:a16="http://schemas.microsoft.com/office/drawing/2014/main" id="{634469A3-89CA-6641-8E33-77849C0D613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828" y="2276856"/>
            <a:ext cx="4034172" cy="2293666"/>
          </a:xfrm>
        </p:spPr>
      </p:pic>
      <p:pic>
        <p:nvPicPr>
          <p:cNvPr id="56" name="Bildplatzhalter 55">
            <a:extLst>
              <a:ext uri="{FF2B5EF4-FFF2-40B4-BE49-F238E27FC236}">
                <a16:creationId xmlns:a16="http://schemas.microsoft.com/office/drawing/2014/main" id="{D2ED5CBA-6825-314A-BB50-4081DEB2EA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900" y="4570790"/>
            <a:ext cx="4034172" cy="2287210"/>
          </a:xfrm>
        </p:spPr>
      </p:pic>
    </p:spTree>
    <p:extLst>
      <p:ext uri="{BB962C8B-B14F-4D97-AF65-F5344CB8AC3E}">
        <p14:creationId xmlns:p14="http://schemas.microsoft.com/office/powerpoint/2010/main" val="428522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1957-1958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 bis 2 Mio.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Asiatische Grippe</a:t>
            </a:r>
            <a:br>
              <a:rPr lang="pt-BR" sz="3700" dirty="0"/>
            </a:br>
            <a:r>
              <a:rPr lang="pt-BR" sz="3700" dirty="0"/>
              <a:t>(Influenzavirus A/H2N2)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19313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seit 1961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Mehrere Millionen </a:t>
            </a:r>
          </a:p>
          <a:p>
            <a:endParaRPr lang="de-CH" dirty="0"/>
          </a:p>
          <a:p>
            <a:r>
              <a:rPr lang="de-CH" dirty="0"/>
              <a:t>Mit Fäkalien verunreinigtes Trinkwasser und erreger-kontaminierter Lebensmittel.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Cholera</a:t>
            </a:r>
            <a:br>
              <a:rPr lang="pt-BR" sz="3700" dirty="0"/>
            </a:br>
            <a:r>
              <a:rPr lang="pt-BR" sz="3700" dirty="0"/>
              <a:t>(Subtyp El Tor)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246052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1968-1970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 Mio. 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Hongkong-Grippe</a:t>
            </a:r>
            <a:br>
              <a:rPr lang="pt-BR" sz="3700" dirty="0"/>
            </a:br>
            <a:r>
              <a:rPr lang="pt-BR" sz="3700" dirty="0"/>
              <a:t>(Influenzavirus A/H3N2)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50394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seit 1980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770’000 Jährlich</a:t>
            </a:r>
          </a:p>
          <a:p>
            <a:endParaRPr lang="de-CH" dirty="0"/>
          </a:p>
          <a:p>
            <a:r>
              <a:rPr lang="de-CH" dirty="0"/>
              <a:t>Erste HIV-Infektion war bereits 1959 in Zaire (heute Dem. Rep. Kongo). Durch Körperflüssig-</a:t>
            </a:r>
            <a:r>
              <a:rPr lang="de-CH" dirty="0" err="1"/>
              <a:t>keiten</a:t>
            </a:r>
            <a:r>
              <a:rPr lang="de-CH" dirty="0"/>
              <a:t> wie Blut, Sperma, Vaginalsekret und Muttermilch.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HIV</a:t>
            </a:r>
            <a:br>
              <a:rPr lang="pt-BR" sz="3700" dirty="0"/>
            </a:br>
            <a:r>
              <a:rPr lang="pt-BR" sz="3700" dirty="0"/>
              <a:t>(AIDS)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40158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1995-1996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30’000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Virusgrippe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54585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2002-2003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775</a:t>
            </a:r>
          </a:p>
          <a:p>
            <a:endParaRPr lang="de-CH" dirty="0"/>
          </a:p>
          <a:p>
            <a:r>
              <a:rPr lang="de-CH" dirty="0"/>
              <a:t>Tröpfcheninfektion (Husten, Niesen) aus kurzer Distanz.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SARS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42973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2004-2005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200’000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Virusgrippe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11406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2004-2016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455</a:t>
            </a:r>
          </a:p>
          <a:p>
            <a:endParaRPr lang="de-CH" dirty="0"/>
          </a:p>
          <a:p>
            <a:r>
              <a:rPr lang="de-CH" dirty="0"/>
              <a:t>Durch Kontakt mit dem Blut von infizierten Tieren (beim Schlachten).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Vogelgrippe</a:t>
            </a:r>
            <a:br>
              <a:rPr lang="pt-BR" sz="3700" dirty="0"/>
            </a:br>
            <a:r>
              <a:rPr lang="pt-BR" sz="3700" dirty="0"/>
              <a:t>(Influenza-A-Virus H5N1)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91910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2009-2010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18’400</a:t>
            </a:r>
          </a:p>
          <a:p>
            <a:endParaRPr lang="de-CH" dirty="0"/>
          </a:p>
          <a:p>
            <a:r>
              <a:rPr lang="de-CH" dirty="0"/>
              <a:t>Infiziert von Mensch zu Mensch durch Tröpfchen-infektion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Schweinegrippe </a:t>
            </a:r>
            <a:br>
              <a:rPr lang="pt-BR" sz="3700" dirty="0"/>
            </a:br>
            <a:r>
              <a:rPr lang="pt-BR" sz="3700" dirty="0"/>
              <a:t>(Influenzavirus A/H1N1)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429218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2017-2018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650’000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Virusgrippe</a:t>
            </a:r>
            <a:br>
              <a:rPr lang="pt-BR" sz="3700" dirty="0"/>
            </a:br>
            <a:r>
              <a:rPr lang="pt-BR" sz="3700" dirty="0"/>
              <a:t>(Influenzavirus Subtyp A/H1N1 und B/Yam)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1087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DF88292A-0861-4BCD-86F1-70D96B0D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08" y="2478859"/>
            <a:ext cx="10649766" cy="2760618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Epidemien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 sind zeitlich und örtlich begrenzte, regionale stark auftretende Infektionskrankheiten. Eine </a:t>
            </a: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Pandemie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 ist eine Seuche, die sich in ganzen Ländern, Landstrichen und Kontinenten verbreitet. Zusätzlich gibt es noch die </a:t>
            </a: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Endemie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, eine Dauerseuche in einer Gesellschaft, weil die jeweiligen Krankheitserreger nicht gänzlich bekämpft werden können.</a:t>
            </a:r>
            <a:endParaRPr lang="de-DE" sz="24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F7453EE2-2F37-4EF5-9EDC-4AB57BA85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408" y="576036"/>
            <a:ext cx="10515600" cy="110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de-CH" sz="4000" dirty="0"/>
              <a:t>Worin liegt der Unterschied zwischen Epidemien und Pandemien?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9140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seit 2019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4.5 Mio. stand Sept. 2021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COVID-19</a:t>
            </a:r>
            <a:br>
              <a:rPr lang="pt-BR" sz="3700" dirty="0"/>
            </a:br>
            <a:r>
              <a:rPr lang="pt-BR" sz="3700" dirty="0"/>
              <a:t>(SARS-CoV-2)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21823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DF88292A-0861-4BCD-86F1-70D96B0D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08" y="2478858"/>
            <a:ext cx="10649766" cy="407925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de-CH" sz="2400" dirty="0"/>
              <a:t>Die Spanische Grippe, die von 1918 bis 1920 weltweit schätzungsweise </a:t>
            </a:r>
            <a:br>
              <a:rPr lang="de-CH" sz="2400" dirty="0"/>
            </a:br>
            <a:r>
              <a:rPr lang="de-CH" sz="2400" dirty="0"/>
              <a:t>40 bis 70 Mio. Menschen tötete, war eine der schlimmsten Epidemien in der Geschichte der Menschheit. In den dicht gedrängten Schützengräben des </a:t>
            </a:r>
            <a:br>
              <a:rPr lang="de-CH" sz="2400" dirty="0"/>
            </a:br>
            <a:r>
              <a:rPr lang="de-CH" sz="2400" dirty="0"/>
              <a:t>1. Weltkrieges und unter den ärmlichen, unhygienischen Bedingungen der Nachkriegszeit, konnte sich das Virus rasend schnell verbreiten.</a:t>
            </a:r>
          </a:p>
          <a:p>
            <a:pPr>
              <a:lnSpc>
                <a:spcPct val="100000"/>
              </a:lnSpc>
            </a:pPr>
            <a:endParaRPr lang="de-CH" sz="2400" dirty="0"/>
          </a:p>
          <a:p>
            <a:pPr>
              <a:lnSpc>
                <a:spcPct val="100000"/>
              </a:lnSpc>
            </a:pPr>
            <a:r>
              <a:rPr lang="de-CH" sz="2400"/>
              <a:t>Die Pest </a:t>
            </a:r>
            <a:r>
              <a:rPr lang="de-CH" sz="2400" dirty="0"/>
              <a:t>wütete von 1346 bis 1353 in der alten Welt (Asien, Afrika und Europa) und brachte mehr als 25 Mio. Menschen den Tod.</a:t>
            </a:r>
            <a:endParaRPr lang="de-DE" sz="24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F7453EE2-2F37-4EF5-9EDC-4AB57BA85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408" y="576036"/>
            <a:ext cx="10515600" cy="110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de-CH" sz="4000" dirty="0"/>
              <a:t>Welches waren die grösste Epidemien aller Zeiten?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5378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Bakterien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CH" dirty="0"/>
              <a:t>Bakterien sind um ein Vielfaches grösser als Viren. Sie sind etwa 0,1 bis 700 Mikrometer gross und zeigen unter dem Mikroskop allerhand unterschiedliche Formen, von Kugel-Gebilden über verzweigte Fäden oder Stäbchen bis zu zylinderförmigen Gebilden. </a:t>
            </a:r>
          </a:p>
          <a:p>
            <a:pPr rtl="0"/>
            <a:r>
              <a:rPr lang="de-CH" dirty="0"/>
              <a:t>Bakterien sind einzellige Lebewesen, die sich selbst versorgen.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7211C9-01DE-4516-9A55-15423277B4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000" y="5076933"/>
            <a:ext cx="2520000" cy="17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 lnSpcReduction="10000"/>
          </a:bodyPr>
          <a:lstStyle/>
          <a:p>
            <a:r>
              <a:rPr lang="de-CH" dirty="0"/>
              <a:t>Wann: seit 1909</a:t>
            </a:r>
          </a:p>
          <a:p>
            <a:r>
              <a:rPr lang="de-CH" dirty="0"/>
              <a:t>Wo: Mittel- und Südamerika</a:t>
            </a:r>
          </a:p>
          <a:p>
            <a:r>
              <a:rPr lang="de-CH" dirty="0"/>
              <a:t>Tote: Jährlich etwa 15.000</a:t>
            </a:r>
          </a:p>
          <a:p>
            <a:endParaRPr lang="de-CH" dirty="0"/>
          </a:p>
          <a:p>
            <a:r>
              <a:rPr lang="de-CH" dirty="0"/>
              <a:t>Über die von Raubwanzen verschmutzen Lebensmittel sowie durch Stiche der blutsaugenden Raubwanze </a:t>
            </a:r>
            <a:r>
              <a:rPr lang="de-CH" dirty="0" err="1"/>
              <a:t>Triatoma</a:t>
            </a:r>
            <a:r>
              <a:rPr lang="de-CH" dirty="0"/>
              <a:t> </a:t>
            </a:r>
            <a:r>
              <a:rPr lang="de-CH" dirty="0" err="1"/>
              <a:t>infestans</a:t>
            </a:r>
            <a:r>
              <a:rPr lang="de-CH" dirty="0"/>
              <a:t> werden Parasiten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Chagas-Krankheit</a:t>
            </a:r>
          </a:p>
        </p:txBody>
      </p:sp>
    </p:spTree>
    <p:extLst>
      <p:ext uri="{BB962C8B-B14F-4D97-AF65-F5344CB8AC3E}">
        <p14:creationId xmlns:p14="http://schemas.microsoft.com/office/powerpoint/2010/main" val="5540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/>
          <a:lstStyle/>
          <a:p>
            <a:r>
              <a:rPr lang="de-CH" dirty="0"/>
              <a:t>Wann: 1899</a:t>
            </a:r>
          </a:p>
          <a:p>
            <a:r>
              <a:rPr lang="de-CH" dirty="0"/>
              <a:t>Wo: Südafrika</a:t>
            </a:r>
          </a:p>
          <a:p>
            <a:r>
              <a:rPr lang="de-CH" dirty="0"/>
              <a:t>Tote: 9000</a:t>
            </a:r>
          </a:p>
          <a:p>
            <a:endParaRPr lang="de-CH" dirty="0"/>
          </a:p>
          <a:p>
            <a:r>
              <a:rPr lang="de-CH" dirty="0"/>
              <a:t>Das Bakterium Salmonella enterica wird fäkal-oral durch verunreinigte Nahrungsmittel und Trinkwasser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Typhus</a:t>
            </a:r>
          </a:p>
        </p:txBody>
      </p:sp>
    </p:spTree>
    <p:extLst>
      <p:ext uri="{BB962C8B-B14F-4D97-AF65-F5344CB8AC3E}">
        <p14:creationId xmlns:p14="http://schemas.microsoft.com/office/powerpoint/2010/main" val="258222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1910-1911</a:t>
            </a:r>
          </a:p>
          <a:p>
            <a:r>
              <a:rPr lang="de-CH" dirty="0"/>
              <a:t>Wo: </a:t>
            </a:r>
            <a:r>
              <a:rPr lang="de-CH" dirty="0" err="1"/>
              <a:t>Manschurei</a:t>
            </a:r>
            <a:r>
              <a:rPr lang="de-CH" dirty="0"/>
              <a:t> (China)</a:t>
            </a:r>
          </a:p>
          <a:p>
            <a:r>
              <a:rPr lang="de-CH" dirty="0"/>
              <a:t>Tote: 45.000 bis 60.000</a:t>
            </a:r>
          </a:p>
          <a:p>
            <a:endParaRPr lang="de-CH" dirty="0"/>
          </a:p>
          <a:p>
            <a:r>
              <a:rPr lang="de-CH" dirty="0"/>
              <a:t>Nagetiere (Ratten) übertragen das Bakterium Yersinia </a:t>
            </a:r>
            <a:r>
              <a:rPr lang="de-CH" dirty="0" err="1"/>
              <a:t>pestis</a:t>
            </a:r>
            <a:r>
              <a:rPr lang="de-CH" dirty="0"/>
              <a:t>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Pest</a:t>
            </a:r>
          </a:p>
        </p:txBody>
      </p:sp>
    </p:spTree>
    <p:extLst>
      <p:ext uri="{BB962C8B-B14F-4D97-AF65-F5344CB8AC3E}">
        <p14:creationId xmlns:p14="http://schemas.microsoft.com/office/powerpoint/2010/main" val="188454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 fontScale="92500" lnSpcReduction="10000"/>
          </a:bodyPr>
          <a:lstStyle/>
          <a:p>
            <a:r>
              <a:rPr lang="de-CH" sz="3000" dirty="0"/>
              <a:t>Wann: 1918-1920</a:t>
            </a:r>
          </a:p>
          <a:p>
            <a:r>
              <a:rPr lang="de-CH" sz="3000" dirty="0"/>
              <a:t>Wo: Weltweit</a:t>
            </a:r>
          </a:p>
          <a:p>
            <a:r>
              <a:rPr lang="de-CH" sz="3000" dirty="0"/>
              <a:t>Tote: 40 bis 70 Mio. </a:t>
            </a:r>
          </a:p>
          <a:p>
            <a:r>
              <a:rPr lang="de-CH" sz="3000" dirty="0"/>
              <a:t>Die grösste und schlimmste Pandemie in der Geschichte der Menschheit.</a:t>
            </a:r>
          </a:p>
          <a:p>
            <a:endParaRPr lang="de-CH" sz="3000" dirty="0"/>
          </a:p>
          <a:p>
            <a:r>
              <a:rPr lang="de-CH" sz="3000" dirty="0"/>
              <a:t>Weil in Spanien erstmals darüber berichtet wurde, entstand ihr Name.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Spanische Grippe</a:t>
            </a:r>
            <a:br>
              <a:rPr lang="pt-BR" sz="3700" dirty="0"/>
            </a:br>
            <a:r>
              <a:rPr lang="pt-BR" sz="3700" dirty="0"/>
              <a:t>(Influenzavirus Subtyp A/H1N1)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45124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60" y="1825625"/>
            <a:ext cx="528969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>
            <a:normAutofit/>
          </a:bodyPr>
          <a:lstStyle/>
          <a:p>
            <a:r>
              <a:rPr lang="de-CH" dirty="0"/>
              <a:t>Wann: 1918-1922</a:t>
            </a:r>
          </a:p>
          <a:p>
            <a:r>
              <a:rPr lang="de-CH" dirty="0"/>
              <a:t>Wo: Russland</a:t>
            </a:r>
          </a:p>
          <a:p>
            <a:r>
              <a:rPr lang="de-CH" dirty="0"/>
              <a:t>Tote: 2.5 Mio.</a:t>
            </a:r>
          </a:p>
          <a:p>
            <a:endParaRPr lang="de-CH" dirty="0"/>
          </a:p>
          <a:p>
            <a:r>
              <a:rPr lang="de-CH" dirty="0"/>
              <a:t>Der Erreger wird durch Flöhe, Milben, Zecken oder Kleiderläuse auf Menschen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Fleckfieber (Kriegspest, Läusetyphus)</a:t>
            </a:r>
          </a:p>
        </p:txBody>
      </p:sp>
    </p:spTree>
    <p:extLst>
      <p:ext uri="{BB962C8B-B14F-4D97-AF65-F5344CB8AC3E}">
        <p14:creationId xmlns:p14="http://schemas.microsoft.com/office/powerpoint/2010/main" val="191378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ams Background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7401302_TF78251290_Win32" id="{B327A39E-6DE0-44B3-976E-02F45ED443A7}" vid="{191C2F5B-E49F-4A66-8E61-5C0C025ACF2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d36d37b-71b4-4416-b8a2-712a72be7925" xsi:nil="true"/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6C174E-FB7E-4DAC-B80F-714B01B06965}"/>
</file>

<file path=customXml/itemProps2.xml><?xml version="1.0" encoding="utf-8"?>
<ds:datastoreItem xmlns:ds="http://schemas.openxmlformats.org/officeDocument/2006/customXml" ds:itemID="{1F9367F1-957F-417F-9CEC-C0C9FB66E10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5d36d37b-71b4-4416-b8a2-712a72be7925"/>
    <ds:schemaRef ds:uri="e92a2ac5-b25a-46ac-94d3-afeb148eacd8"/>
  </ds:schemaRefs>
</ds:datastoreItem>
</file>

<file path=customXml/itemProps3.xml><?xml version="1.0" encoding="utf-8"?>
<ds:datastoreItem xmlns:ds="http://schemas.openxmlformats.org/officeDocument/2006/customXml" ds:itemID="{5205D162-9B03-470A-AA8E-6CDA89C6A7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Virtuelle Teams-Hintergründe für die Gefahrenzone</Template>
  <TotalTime>0</TotalTime>
  <Words>703</Words>
  <Application>Microsoft Office PowerPoint</Application>
  <PresentationFormat>Breitbild</PresentationFormat>
  <Paragraphs>128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Segoe UI</vt:lpstr>
      <vt:lpstr>Office-Design</vt:lpstr>
      <vt:lpstr>Epidemien &amp; Pandemien</vt:lpstr>
      <vt:lpstr>Worin liegt der Unterschied zwischen Epidemien und Pandemien?</vt:lpstr>
      <vt:lpstr>Welches waren die grösste Epidemien aller Zeiten?</vt:lpstr>
      <vt:lpstr>Bakterien</vt:lpstr>
      <vt:lpstr>Chagas-Krankheit</vt:lpstr>
      <vt:lpstr>Typhus</vt:lpstr>
      <vt:lpstr>Pest</vt:lpstr>
      <vt:lpstr>Spanische Grippe (Influenzavirus Subtyp A/H1N1)</vt:lpstr>
      <vt:lpstr>Fleckfieber (Kriegspest, Läusetyphus)</vt:lpstr>
      <vt:lpstr>Asiatische Grippe (Influenzavirus A/H2N2)</vt:lpstr>
      <vt:lpstr>Cholera (Subtyp El Tor)</vt:lpstr>
      <vt:lpstr>Hongkong-Grippe (Influenzavirus A/H3N2)</vt:lpstr>
      <vt:lpstr>HIV (AIDS)</vt:lpstr>
      <vt:lpstr>Virusgrippe</vt:lpstr>
      <vt:lpstr>SARS</vt:lpstr>
      <vt:lpstr>Virusgrippe</vt:lpstr>
      <vt:lpstr>Vogelgrippe (Influenza-A-Virus H5N1)</vt:lpstr>
      <vt:lpstr>Schweinegrippe  (Influenzavirus A/H1N1)</vt:lpstr>
      <vt:lpstr>Virusgrippe (Influenzavirus Subtyp A/H1N1 und B/Yam)</vt:lpstr>
      <vt:lpstr>COVID-19 (SARS-CoV-2)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Epidemien &amp; Pandemien</dc:title>
  <dc:creator>Georges Wyttenbach</dc:creator>
  <cp:lastModifiedBy>Doris Keller</cp:lastModifiedBy>
  <cp:revision>9</cp:revision>
  <dcterms:created xsi:type="dcterms:W3CDTF">2021-09-22T06:26:20Z</dcterms:created>
  <dcterms:modified xsi:type="dcterms:W3CDTF">2022-10-07T16:28:01Z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lpwstr>500300.000000000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