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810" autoAdjust="0"/>
  </p:normalViewPr>
  <p:slideViewPr>
    <p:cSldViewPr snapToGrid="0" showGuides="1">
      <p:cViewPr varScale="1">
        <p:scale>
          <a:sx n="67" d="100"/>
          <a:sy n="67" d="100"/>
        </p:scale>
        <p:origin x="52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23.05.2025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23.05.2025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137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950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799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168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199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991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669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Das h</a:t>
            </a:r>
            <a:r>
              <a:rPr lang="de-CH" dirty="0"/>
              <a:t>öchste Gebäude von Kanada.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6802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519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00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5" y="4551363"/>
            <a:ext cx="11520488" cy="1176337"/>
          </a:xfrm>
        </p:spPr>
        <p:txBody>
          <a:bodyPr rtlCol="0"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5" y="5830888"/>
            <a:ext cx="11520488" cy="5508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476250"/>
            <a:ext cx="5165724" cy="2557463"/>
          </a:xfrm>
        </p:spPr>
        <p:txBody>
          <a:bodyPr rtlCol="0" anchor="ctr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476250"/>
            <a:ext cx="5795963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0"/>
            <a:ext cx="51380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9197" y="1296176"/>
            <a:ext cx="5272764" cy="1551573"/>
          </a:xfrm>
        </p:spPr>
        <p:txBody>
          <a:bodyPr rtlCol="0" anchor="b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19198" y="3073967"/>
            <a:ext cx="5272764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17601" y="1016000"/>
            <a:ext cx="5138058" cy="4978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06EB3B-6A54-45E7-B23D-F9515CC15D12}"/>
              </a:ext>
            </a:extLst>
          </p:cNvPr>
          <p:cNvSpPr/>
          <p:nvPr userDrawn="1"/>
        </p:nvSpPr>
        <p:spPr>
          <a:xfrm>
            <a:off x="0" y="5994400"/>
            <a:ext cx="4093029" cy="863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E110354-15BA-4B22-B7CF-3D5BFA5C722D}"/>
              </a:ext>
            </a:extLst>
          </p:cNvPr>
          <p:cNvSpPr/>
          <p:nvPr userDrawn="1"/>
        </p:nvSpPr>
        <p:spPr>
          <a:xfrm>
            <a:off x="2162630" y="873210"/>
            <a:ext cx="4093029" cy="138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31584"/>
            <a:ext cx="1051560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68071"/>
            <a:ext cx="10515600" cy="805542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4750" y="3957831"/>
            <a:ext cx="962025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596928"/>
            <a:ext cx="4810125" cy="3267268"/>
          </a:xfrm>
        </p:spPr>
        <p:txBody>
          <a:bodyPr rtlCol="0"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3917949"/>
            <a:ext cx="6915150" cy="2268337"/>
          </a:xfrm>
        </p:spPr>
        <p:txBody>
          <a:bodyPr rtlCol="0"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4406207"/>
            <a:ext cx="10439400" cy="1175444"/>
          </a:xfrm>
        </p:spPr>
        <p:txBody>
          <a:bodyPr rtlCol="0"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1026" y="1724025"/>
            <a:ext cx="314325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451282" y="1712119"/>
            <a:ext cx="314280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1357414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48474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508BC1-7ABB-42C8-B268-3C6F4FD455DE}"/>
              </a:ext>
            </a:extLst>
          </p:cNvPr>
          <p:cNvSpPr/>
          <p:nvPr userDrawn="1"/>
        </p:nvSpPr>
        <p:spPr>
          <a:xfrm>
            <a:off x="200025" y="-1"/>
            <a:ext cx="119919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1500" y="0"/>
            <a:ext cx="6034088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7147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05625" y="1512889"/>
            <a:ext cx="4986338" cy="3262311"/>
          </a:xfrm>
        </p:spPr>
        <p:txBody>
          <a:bodyPr rtlCol="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05625" y="4927600"/>
            <a:ext cx="4986338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3808206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08236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334424"/>
            <a:ext cx="4448175" cy="1520824"/>
          </a:xfrm>
        </p:spPr>
        <p:txBody>
          <a:bodyPr rtlCol="0" anchor="b">
            <a:no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9563" y="3118775"/>
            <a:ext cx="2927311" cy="3081999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1475" y="3118776"/>
            <a:ext cx="2926800" cy="3081922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7504" y="1233488"/>
            <a:ext cx="9016993" cy="761076"/>
          </a:xfrm>
        </p:spPr>
        <p:txBody>
          <a:bodyPr rtlCol="0" anchor="ctr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8091" y="2424864"/>
            <a:ext cx="4132800" cy="28332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22820" y="2424864"/>
            <a:ext cx="4131850" cy="2832101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4445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004445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786099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786099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636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83636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830620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30620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36610" y="1779589"/>
            <a:ext cx="5318781" cy="2182811"/>
          </a:xfrm>
        </p:spPr>
        <p:txBody>
          <a:bodyPr rtlCol="0"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36610" y="4079083"/>
            <a:ext cx="5318781" cy="976311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8" y="2910543"/>
            <a:ext cx="5058000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8" y="3523420"/>
            <a:ext cx="5058000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95142" y="2910543"/>
            <a:ext cx="5058397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95142" y="3523420"/>
            <a:ext cx="5058397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7" y="3634443"/>
            <a:ext cx="5630165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7" y="4247320"/>
            <a:ext cx="5630165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476" y="3634443"/>
            <a:ext cx="5582064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1476" y="4247320"/>
            <a:ext cx="5582064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10169" y="3956706"/>
            <a:ext cx="5109021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10169" y="4569583"/>
            <a:ext cx="5109021" cy="141211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9836" y="1462743"/>
            <a:ext cx="5108400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9836" y="2075621"/>
            <a:ext cx="5108400" cy="13914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7" name="Bildplatzhalt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8" name="Bildplatzhalt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6300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5" name="Bildplatzhalt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9813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6" name="Bildplatzhalt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524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8" name="Bildplatzhalt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59235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Textplatzhalt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6168473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4" name="Gleichschenkliges Dreieck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33588" y="561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21034" y="2847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7" name="Bildplatzhalt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33588" y="5133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Textplatzhalt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8" name="Textplatzhalt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9" name="Textplatzhalt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6" y="1779589"/>
            <a:ext cx="4416424" cy="2182811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6" y="4079083"/>
            <a:ext cx="4416424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0" name="Bildplatzhalt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6711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5" name="Bildplatzhalt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08135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6" name="Bildplatzhalt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74955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Bildplatzhalt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43508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27571" y="1437538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4" name="Bildplatzhalt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227571" y="27156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227571" y="4043892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27571" y="53682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473" y="1713955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5" name="Textplatzhalt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1" name="Bildplatzhalt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5473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2" name="Bildplatzhalt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15151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3" name="Bildplatzhalt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415151" y="1713954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900613" y="1233488"/>
            <a:ext cx="699135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100" y="1450975"/>
            <a:ext cx="4065588" cy="45529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115204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7450621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40675" y="1233488"/>
            <a:ext cx="39512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81415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7" name="Diagrammplatzhalt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379473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10622" y="1362696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9" name="Diagrammplatzhalt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00682" y="3781218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0" name="Diagrammplatzhalt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08643" y="1367561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1" name="Diagrammplatzhalt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198703" y="3786083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510507" y="3886201"/>
            <a:ext cx="9242424" cy="1104900"/>
          </a:xfrm>
        </p:spPr>
        <p:txBody>
          <a:bodyPr rtlCol="0"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10507" y="5130801"/>
            <a:ext cx="9242424" cy="53340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rtlCol="0"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4600" y="260351"/>
            <a:ext cx="9702800" cy="973137"/>
          </a:xfrm>
        </p:spPr>
        <p:txBody>
          <a:bodyPr rtlCol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6100" y="1638299"/>
            <a:ext cx="5346700" cy="438150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260351"/>
            <a:ext cx="5495926" cy="2138362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2603500"/>
            <a:ext cx="5495926" cy="3573463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Bildplatzhalt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1016000"/>
            <a:ext cx="3997324" cy="2501899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3619500"/>
            <a:ext cx="3997325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Bildplatzhalt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CH" dirty="0"/>
              <a:t>Die 10 höchsten Bauwerke der Welt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extLst>
    <p:ext uri="{E180D4A7-C9FB-4DFB-919C-405C955672EB}">
      <p14:showEvtLst xmlns:p14="http://schemas.microsoft.com/office/powerpoint/2010/main">
        <p14:playEvt time="56" objId="4"/>
        <p14:stopEvt time="5474" objId="4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9 </a:t>
            </a:r>
            <a:br>
              <a:rPr lang="de-DE" sz="3600" dirty="0"/>
            </a:br>
            <a:r>
              <a:rPr lang="de-DE" sz="3600" dirty="0"/>
              <a:t>Willis Tower (USA)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442 m</a:t>
            </a:r>
          </a:p>
          <a:p>
            <a:pPr rtl="0"/>
            <a:r>
              <a:rPr lang="de-CH" dirty="0"/>
              <a:t>Höchstes Gebäude von Chicago.</a:t>
            </a:r>
          </a:p>
          <a:p>
            <a:pPr rtl="0"/>
            <a:r>
              <a:rPr lang="de-CH" dirty="0"/>
              <a:t>Kosten:  175 Millionen Dollar.</a:t>
            </a:r>
          </a:p>
          <a:p>
            <a:pPr rtl="0"/>
            <a:r>
              <a:rPr lang="de-CH" dirty="0"/>
              <a:t>2009 wurde der bisherige Sears Tower in Willis Tower umbenannt.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29252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10 </a:t>
            </a:r>
            <a:br>
              <a:rPr lang="de-DE" sz="3600" dirty="0"/>
            </a:br>
            <a:r>
              <a:rPr lang="de-DE" sz="3600" dirty="0"/>
              <a:t>Taipei 101 (China)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432 m / 508 m</a:t>
            </a:r>
          </a:p>
          <a:p>
            <a:pPr rtl="0"/>
            <a:r>
              <a:rPr lang="de-CH" dirty="0"/>
              <a:t>Wolkenkratzer in der Hauptstadt Taiwans.</a:t>
            </a:r>
          </a:p>
          <a:p>
            <a:r>
              <a:rPr lang="de-CH" dirty="0"/>
              <a:t>Etagen: 101</a:t>
            </a:r>
          </a:p>
          <a:p>
            <a:pPr rtl="0"/>
            <a:r>
              <a:rPr lang="de-CH" dirty="0"/>
              <a:t>Kosten:  1.6 Milliarden Euro.</a:t>
            </a:r>
          </a:p>
          <a:p>
            <a:pPr rtl="0"/>
            <a:r>
              <a:rPr lang="de-CH" dirty="0"/>
              <a:t>Das Gebäude steht auf einem Fundament aus 9.000 Tonnen Stahl und 35.000 Tonnen Beton, die auf </a:t>
            </a:r>
            <a:br>
              <a:rPr lang="de-CH" dirty="0"/>
            </a:br>
            <a:r>
              <a:rPr lang="de-CH" dirty="0"/>
              <a:t>557 Betonpfeilern ruhen.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658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1 </a:t>
            </a:r>
            <a:br>
              <a:rPr lang="de-DE" sz="3600" dirty="0"/>
            </a:br>
            <a:r>
              <a:rPr lang="de-DE" sz="3600" dirty="0"/>
              <a:t>Burj Khalifa (Dubai)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830 m</a:t>
            </a:r>
          </a:p>
          <a:p>
            <a:pPr rtl="0"/>
            <a:r>
              <a:rPr lang="de-DE" dirty="0"/>
              <a:t>Bauzeit: 6 Jahre</a:t>
            </a:r>
          </a:p>
          <a:p>
            <a:pPr rtl="0"/>
            <a:r>
              <a:rPr lang="de-DE" dirty="0"/>
              <a:t>Etagen: 163</a:t>
            </a:r>
          </a:p>
          <a:p>
            <a:pPr rtl="0"/>
            <a:r>
              <a:rPr lang="de-DE" dirty="0"/>
              <a:t>Kosten: 1 Milliarde Franken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Büros, Wohnungen, Fitness- und Wellnessbereiche, eine Moschee, Hotelzimmer und ein Restaurant.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de-DE" sz="800" dirty="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2 </a:t>
            </a:r>
            <a:br>
              <a:rPr lang="de-DE" sz="3600" dirty="0"/>
            </a:br>
            <a:r>
              <a:rPr lang="de-DE" sz="3600" dirty="0"/>
              <a:t>Tokyo </a:t>
            </a:r>
            <a:r>
              <a:rPr lang="de-DE" sz="3600" dirty="0" err="1"/>
              <a:t>Skytree</a:t>
            </a:r>
            <a:endParaRPr lang="de-DE" sz="36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634 m</a:t>
            </a:r>
          </a:p>
          <a:p>
            <a:pPr rtl="0"/>
            <a:r>
              <a:rPr lang="de-DE" dirty="0"/>
              <a:t>Bauzeit: 4 Jahre</a:t>
            </a:r>
          </a:p>
          <a:p>
            <a:pPr rtl="0"/>
            <a:r>
              <a:rPr lang="de-DE" dirty="0"/>
              <a:t>Kosten: 60 Milliarden Yen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Fernseh- und Rundfunk-</a:t>
            </a:r>
            <a:r>
              <a:rPr lang="de-CH" dirty="0" err="1"/>
              <a:t>sendeturm</a:t>
            </a:r>
            <a:r>
              <a:rPr lang="de-CH" dirty="0"/>
              <a:t>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196340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860891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3 </a:t>
            </a:r>
            <a:br>
              <a:rPr lang="de-DE" sz="3600" dirty="0"/>
            </a:br>
            <a:r>
              <a:rPr lang="de-DE" sz="3600" dirty="0"/>
              <a:t>Shanghai Tower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632 m</a:t>
            </a:r>
          </a:p>
          <a:p>
            <a:pPr rtl="0"/>
            <a:r>
              <a:rPr lang="de-DE" dirty="0"/>
              <a:t>Bauzeit: 7 Jahre</a:t>
            </a:r>
          </a:p>
          <a:p>
            <a:pPr rtl="0"/>
            <a:r>
              <a:rPr lang="de-DE" dirty="0"/>
              <a:t>Etagen: 128</a:t>
            </a:r>
          </a:p>
          <a:p>
            <a:pPr rtl="0"/>
            <a:r>
              <a:rPr lang="de-DE" dirty="0"/>
              <a:t>Aufzüge: 106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87086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40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en-US" sz="3200" dirty="0"/>
              <a:t>Platz 4</a:t>
            </a:r>
            <a:br>
              <a:rPr lang="en-US" sz="3200" dirty="0"/>
            </a:br>
            <a:r>
              <a:rPr lang="en-US" sz="3200" dirty="0"/>
              <a:t>Mecca Royal Clock Tower Hotel </a:t>
            </a:r>
            <a:br>
              <a:rPr lang="en-US" sz="3200" dirty="0"/>
            </a:br>
            <a:r>
              <a:rPr lang="en-US" sz="3200" dirty="0"/>
              <a:t>(Saudi-</a:t>
            </a:r>
            <a:r>
              <a:rPr lang="en-US" sz="3200" dirty="0" err="1"/>
              <a:t>Arabien</a:t>
            </a:r>
            <a:r>
              <a:rPr lang="en-US" sz="3200" dirty="0"/>
              <a:t>)</a:t>
            </a:r>
            <a:endParaRPr lang="de-DE" sz="32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601 m</a:t>
            </a:r>
          </a:p>
          <a:p>
            <a:pPr rtl="0"/>
            <a:r>
              <a:rPr lang="de-DE" dirty="0"/>
              <a:t>Bauzeit: 6 Jahre</a:t>
            </a:r>
          </a:p>
          <a:p>
            <a:pPr rtl="0"/>
            <a:r>
              <a:rPr lang="de-DE" dirty="0"/>
              <a:t>Etagen: 102</a:t>
            </a:r>
          </a:p>
          <a:p>
            <a:pPr rtl="0"/>
            <a:r>
              <a:rPr lang="de-CH" dirty="0"/>
              <a:t>Der Hotelturm ist von der grössten Uhr der Welt gekrönt. Die vier Ziffern-blätter haben jeweils einen Durch-messer von 43 Metern.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409165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5 </a:t>
            </a:r>
            <a:br>
              <a:rPr lang="de-DE" sz="3600" dirty="0"/>
            </a:br>
            <a:r>
              <a:rPr lang="de-DE" sz="3600" dirty="0" err="1"/>
              <a:t>Canton</a:t>
            </a:r>
            <a:r>
              <a:rPr lang="de-DE" sz="3600" dirty="0"/>
              <a:t> Tower (China)</a:t>
            </a:r>
            <a:br>
              <a:rPr lang="de-DE" sz="3600" dirty="0"/>
            </a:br>
            <a:endParaRPr lang="de-DE" sz="36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 lnSpcReduction="10000"/>
          </a:bodyPr>
          <a:lstStyle/>
          <a:p>
            <a:pPr rtl="0"/>
            <a:r>
              <a:rPr lang="de-DE" dirty="0"/>
              <a:t>Höhe: 600 m</a:t>
            </a:r>
          </a:p>
          <a:p>
            <a:pPr rtl="0"/>
            <a:r>
              <a:rPr lang="de-CH" dirty="0"/>
              <a:t>Er besteht aus einer hyperbolischen Struktur von zwei versetzt laufenden Ellipsen. 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Fernseh- und Aussichtsturm. </a:t>
            </a:r>
          </a:p>
          <a:p>
            <a:pPr rtl="0"/>
            <a:r>
              <a:rPr lang="de-CH" dirty="0"/>
              <a:t>Im Turm befinden sich neben den üblichen technischen Räumen, auch Ausstellungsräume, ein Konferenz-zentrum, ein Kino, Restaurants und Cafés, Teehäuser, Gärten, sowie weitere Vergnügungsangebote.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322077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6 </a:t>
            </a:r>
            <a:br>
              <a:rPr lang="de-DE" sz="3600" dirty="0"/>
            </a:br>
            <a:r>
              <a:rPr lang="de-DE" sz="3600" dirty="0"/>
              <a:t>CN Tower (Kanada)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553 m</a:t>
            </a:r>
          </a:p>
          <a:p>
            <a:pPr rtl="0"/>
            <a:r>
              <a:rPr lang="de-CH" dirty="0"/>
              <a:t>Kosten: 63 Millionen Kanadische Dollar.  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Der Canadian National Tower in Toronto ist ein Fernsehturm.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405158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7 </a:t>
            </a:r>
            <a:br>
              <a:rPr lang="de-DE" sz="3600" dirty="0"/>
            </a:br>
            <a:r>
              <a:rPr lang="de-DE" sz="3600" dirty="0" err="1"/>
              <a:t>One</a:t>
            </a:r>
            <a:r>
              <a:rPr lang="de-DE" sz="3600" dirty="0"/>
              <a:t> World Trade Center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541 m</a:t>
            </a:r>
          </a:p>
          <a:p>
            <a:pPr rtl="0"/>
            <a:r>
              <a:rPr lang="de-CH" dirty="0"/>
              <a:t>Kosten:  3,8 Milliarden US-Dollar.</a:t>
            </a:r>
          </a:p>
          <a:p>
            <a:pPr rtl="0"/>
            <a:r>
              <a:rPr lang="de-CH" dirty="0"/>
              <a:t>Er wurde innerhalb von acht Jahren auf Ground Zero, der Stelle, an der am </a:t>
            </a:r>
            <a:br>
              <a:rPr lang="de-CH" dirty="0"/>
            </a:br>
            <a:r>
              <a:rPr lang="de-CH" dirty="0"/>
              <a:t>11. September 2001 das World Trade Center bei Terroranschlägen zerstört wurde, errichtet.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294034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8 </a:t>
            </a:r>
            <a:br>
              <a:rPr lang="de-DE" sz="3600" dirty="0"/>
            </a:br>
            <a:r>
              <a:rPr lang="de-DE" sz="3600" dirty="0" err="1"/>
              <a:t>Ostankino</a:t>
            </a:r>
            <a:r>
              <a:rPr lang="de-DE" sz="3600" dirty="0"/>
              <a:t>-Turm (Russland)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540 m</a:t>
            </a:r>
          </a:p>
          <a:p>
            <a:pPr rtl="0"/>
            <a:r>
              <a:rPr lang="de-CH" dirty="0"/>
              <a:t>Kosten:  3,8 Milliarden US-Dollar.</a:t>
            </a:r>
          </a:p>
          <a:p>
            <a:pPr rtl="0"/>
            <a:r>
              <a:rPr lang="de-CH" dirty="0"/>
              <a:t>Ist das höchste Bauwerk Europas.</a:t>
            </a:r>
          </a:p>
          <a:p>
            <a:pPr rtl="0"/>
            <a:r>
              <a:rPr lang="de-CH" dirty="0"/>
              <a:t>Nutzung: Fernsehturm in Moskau.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34927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theme/theme1.xml><?xml version="1.0" encoding="utf-8"?>
<a:theme xmlns:a="http://schemas.openxmlformats.org/drawingml/2006/main" name="Office-Design">
  <a:themeElements>
    <a:clrScheme name="MSFT_Color_1">
      <a:dk1>
        <a:srgbClr val="32363F"/>
      </a:dk1>
      <a:lt1>
        <a:sysClr val="window" lastClr="FFFFFF"/>
      </a:lt1>
      <a:dk2>
        <a:srgbClr val="313C41"/>
      </a:dk2>
      <a:lt2>
        <a:srgbClr val="FFFFFF"/>
      </a:lt2>
      <a:accent1>
        <a:srgbClr val="2C85AE"/>
      </a:accent1>
      <a:accent2>
        <a:srgbClr val="5E5CA2"/>
      </a:accent2>
      <a:accent3>
        <a:srgbClr val="5268A5"/>
      </a:accent3>
      <a:accent4>
        <a:srgbClr val="4276AA"/>
      </a:accent4>
      <a:accent5>
        <a:srgbClr val="1891AB"/>
      </a:accent5>
      <a:accent6>
        <a:srgbClr val="00A09D"/>
      </a:accent6>
      <a:hlink>
        <a:srgbClr val="2C85AE"/>
      </a:hlink>
      <a:folHlink>
        <a:srgbClr val="00A09D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16_TF34126823" id="{14C32533-F7A3-4673-B215-AEA1E364863F}" vid="{1528BEB1-FAFE-487B-A0C2-B09AF211261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4138DC-0CB7-4166-92C6-90CF8E2F3C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DFDEE9-F6D4-4011-B430-3D40EBF09AD1}">
  <ds:schemaRefs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608A5C2-C750-4275-8425-582EE6C980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Klassische eindrucksvolle Block-Präsentation</Template>
  <TotalTime>0</TotalTime>
  <Words>421</Words>
  <Application>Microsoft Office PowerPoint</Application>
  <PresentationFormat>Breitbild</PresentationFormat>
  <Paragraphs>73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Office-Design</vt:lpstr>
      <vt:lpstr>Die 10 höchsten Bauwerke der Welt</vt:lpstr>
      <vt:lpstr>Platz 1  Burj Khalifa (Dubai)</vt:lpstr>
      <vt:lpstr>Platz 2  Tokyo Skytree</vt:lpstr>
      <vt:lpstr>Platz 3  Shanghai Tower</vt:lpstr>
      <vt:lpstr>Platz 4 Mecca Royal Clock Tower Hotel  (Saudi-Arabien)</vt:lpstr>
      <vt:lpstr>Platz 5  Canton Tower (China) </vt:lpstr>
      <vt:lpstr>Platz 6  CN Tower (Kanada)</vt:lpstr>
      <vt:lpstr>Platz 7  One World Trade Center </vt:lpstr>
      <vt:lpstr>Platz 8  Ostankino-Turm (Russland)</vt:lpstr>
      <vt:lpstr>Platz 9  Willis Tower (USA)</vt:lpstr>
      <vt:lpstr>Platz 10  Taipei 101 (China)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10 höchsten Bauwerke der Welt</dc:title>
  <dc:creator>Georges Wyttenbach</dc:creator>
  <cp:lastModifiedBy>Doris Keller</cp:lastModifiedBy>
  <cp:revision>10</cp:revision>
  <dcterms:created xsi:type="dcterms:W3CDTF">2021-08-03T09:05:24Z</dcterms:created>
  <dcterms:modified xsi:type="dcterms:W3CDTF">2025-05-23T13:22:28Z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478800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