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71D95E7-0731-4371-A1DD-0B92B5A91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70F750-0DCF-4CC1-9997-9535709009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4176A-5113-4AD5-B682-151525F039BF}" type="datetime1">
              <a:rPr lang="de-DE" smtClean="0"/>
              <a:t>01.07.2021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1234FD-756B-4FAA-A97E-31F9A7BEAE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F4E56-321B-4A4C-9A63-8E1C113098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6DAB7-7518-4534-B5F0-91D69CB8FA1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5356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1AF427-C2EC-486E-9BA6-2D6B188ABAF9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59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96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60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17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05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824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6" title="Seitenzahl-Form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52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cxnSp>
        <p:nvCxnSpPr>
          <p:cNvPr id="9" name="Gerader Verbinder 8" title="Vertikale Lini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de-DE" noProof="0" dirty="0"/>
              <a:t>Foto im Hochformat einfügen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08CE2FC-29B1-4675-ABAB-5F3898CDC545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DDAAC63-B6FA-4CD3-92EB-F6CB59920816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3686176"/>
            <a:ext cx="3833906" cy="2176999"/>
          </a:xfrm>
        </p:spPr>
        <p:txBody>
          <a:bodyPr rtlCol="0" anchor="b">
            <a:normAutofit/>
          </a:bodyPr>
          <a:lstStyle>
            <a:lvl1pPr>
              <a:defRPr sz="35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2B08A00C-54E7-41BD-AF80-B1D00BC85707}" type="datetime1">
              <a:rPr lang="de-DE" smtClean="0"/>
              <a:pPr/>
              <a:t>01.07.2021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13D2E340-0663-474B-992C-9192B5C45E5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8C5A20-522F-499F-A43C-F7427B1A6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0"/>
            <a:ext cx="2559463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>
              <a:defRPr sz="350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>
            <a:lvl5pPr>
              <a:defRPr i="0"/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D2FCA-A679-4B49-9258-6BB8D75A3FCF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9DCD6E-61FA-4C6E-B3CF-37F86CB18751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0544BF-3A04-4DF4-BF7D-A9801B34273A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48BE89-2392-4EC4-98E2-FD62DE9F2739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0" name="Textplatzhalt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11418-1008-4B30-9302-EB2F8596A3A5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12" name="Gerader Verbinder 11" title="Horizontale Lini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ldung 6/Aufzählungszeichen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301DE1-6F21-4DA3-8107-786115CB6709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4" name="Textplatzhalt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6" name="Bildplatzhalt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Insert Icon / Picture</a:t>
            </a:r>
          </a:p>
        </p:txBody>
      </p:sp>
      <p:sp>
        <p:nvSpPr>
          <p:cNvPr id="27" name="Bildplatzhalt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Insert Icon / Picture</a:t>
            </a:r>
          </a:p>
        </p:txBody>
      </p:sp>
      <p:sp>
        <p:nvSpPr>
          <p:cNvPr id="28" name="Bildplatzhalt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29" name="Bildplatzhalt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0" name="Bildplatzhalt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1" name="Bildplatzhalt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zeichen in einer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der Veranstaltung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6A0DA5-E103-4E2D-A139-853AC853CB89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der Veranstaltung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der Veranstaltung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1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2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de-DE" noProof="0"/>
              <a:t>3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2EF1A7E-D0A1-4554-8BA9-39AB0421676F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bildung 6/Aufzählungszeich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 6" title="Seitenzahl-Form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B1F724-3B02-445F-AF81-9829B41F2F9B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27" name="Bildplatzhalt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ittlere Fotos mit einer 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de-DE" noProof="0" dirty="0"/>
              <a:t>Ihren Titel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17D8F5-3D6F-493B-BF27-0EB2B417E4AC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de-DE" noProof="0"/>
              <a:t>Untertitel hier einfügen</a:t>
            </a:r>
          </a:p>
        </p:txBody>
      </p:sp>
      <p:cxnSp>
        <p:nvCxnSpPr>
          <p:cNvPr id="21" name="Gerader Verbinder 20" title="Horizontale Lini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de-DE" noProof="0" dirty="0"/>
              <a:t>Foto im Hochformat einfügen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5" name="Textplatzhalt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Beschreibung des Punkts</a:t>
            </a:r>
          </a:p>
        </p:txBody>
      </p:sp>
      <p:sp>
        <p:nvSpPr>
          <p:cNvPr id="27" name="Bildplatzhalt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28" name="Bildplatzhalt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29" name="Bildplatzhalt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0" name="Bildplatzhalt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1" name="Bildplatzhalt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  <p:sp>
        <p:nvSpPr>
          <p:cNvPr id="32" name="Bildplatzhalt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Symbol/Bild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6" title="Seitenzahl-Form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cxnSp>
        <p:nvCxnSpPr>
          <p:cNvPr id="9" name="Gerader Verbinder 8" title="Vertikale Lini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 title="Seitenzahl-Form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13623CD-BDC9-49C7-B457-4DFDA1417BD5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0" name="Gerader Verbinder 9" title="Horizontale Lini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ihandform 6" title="Seitenzahl-Form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1E7DA53D-F0A9-44BC-BE48-214F6893B84A}" type="datetime1">
              <a:rPr lang="de-DE" noProof="0" smtClean="0"/>
              <a:t>01.07.2021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10" name="Gerader Verbinder 9" title="Horizontale Lini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5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/>
          <a:lstStyle/>
          <a:p>
            <a:pPr rtl="0"/>
            <a:r>
              <a:rPr lang="de-DE" dirty="0">
                <a:latin typeface="Century Gothic" panose="020B0502020202020204" pitchFamily="34" charset="0"/>
              </a:rPr>
              <a:t>Kaffee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54" y="3765295"/>
            <a:ext cx="4896118" cy="1976972"/>
          </a:xfrm>
        </p:spPr>
        <p:txBody>
          <a:bodyPr rtlCol="0"/>
          <a:lstStyle/>
          <a:p>
            <a:pPr rtl="0"/>
            <a:r>
              <a:rPr lang="de-DE" dirty="0">
                <a:latin typeface="Century Gothic" panose="020B0502020202020204" pitchFamily="34" charset="0"/>
              </a:rPr>
              <a:t>Die Geschichte von Kaffee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7F5380-D279-4C98-8630-63CE540B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7" y="0"/>
            <a:ext cx="4642685" cy="30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Historische Fakten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de-DE" smtClean="0"/>
              <a:pPr rtl="0">
                <a:spcAft>
                  <a:spcPts val="600"/>
                </a:spcAft>
              </a:pPr>
              <a:t>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59678"/>
            <a:ext cx="6315075" cy="561728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CH" b="0" i="0" dirty="0">
                <a:solidFill>
                  <a:srgbClr val="000000"/>
                </a:solidFill>
                <a:effectLst/>
              </a:rPr>
              <a:t>Anerkannt ist, dass die </a:t>
            </a:r>
            <a:r>
              <a:rPr lang="de-CH" b="0" i="0" u="none" strike="noStrike" dirty="0">
                <a:effectLst/>
              </a:rPr>
              <a:t>Kaffee-Pflanze</a:t>
            </a:r>
            <a:r>
              <a:rPr lang="de-CH" b="0" i="0" dirty="0">
                <a:solidFill>
                  <a:srgbClr val="000000"/>
                </a:solidFill>
                <a:effectLst/>
              </a:rPr>
              <a:t> aus Äthiopien stammt.</a:t>
            </a:r>
          </a:p>
          <a:p>
            <a:pPr rtl="0"/>
            <a:r>
              <a:rPr lang="de-CH" b="0" i="0" dirty="0">
                <a:solidFill>
                  <a:srgbClr val="000000"/>
                </a:solidFill>
                <a:effectLst/>
              </a:rPr>
              <a:t>Der Legende nach entdeckte der Hirte </a:t>
            </a:r>
            <a:r>
              <a:rPr lang="de-CH" b="0" i="0" dirty="0" err="1">
                <a:solidFill>
                  <a:srgbClr val="000000"/>
                </a:solidFill>
                <a:effectLst/>
              </a:rPr>
              <a:t>Kaldi</a:t>
            </a:r>
            <a:r>
              <a:rPr lang="de-CH" b="0" i="0" dirty="0">
                <a:solidFill>
                  <a:srgbClr val="000000"/>
                </a:solidFill>
                <a:effectLst/>
              </a:rPr>
              <a:t>, dessen Ziegen nach dem Verzehr der roten Kaffeekirschen aufgedreht herumsprangen.</a:t>
            </a:r>
          </a:p>
          <a:p>
            <a:pPr rtl="0"/>
            <a:r>
              <a:rPr lang="de-CH" b="0" i="0" dirty="0">
                <a:solidFill>
                  <a:srgbClr val="000000"/>
                </a:solidFill>
                <a:effectLst/>
              </a:rPr>
              <a:t>Zum ersten mal wurde Kaffee in der Region </a:t>
            </a:r>
            <a:r>
              <a:rPr lang="de-CH" b="0" i="0" dirty="0" err="1">
                <a:solidFill>
                  <a:srgbClr val="000000"/>
                </a:solidFill>
                <a:effectLst/>
              </a:rPr>
              <a:t>Kaffa</a:t>
            </a:r>
            <a:r>
              <a:rPr lang="de-CH" b="0" i="0" dirty="0">
                <a:solidFill>
                  <a:srgbClr val="000000"/>
                </a:solidFill>
                <a:effectLst/>
              </a:rPr>
              <a:t> im Südwesten Äthiopiens bereits </a:t>
            </a:r>
            <a:br>
              <a:rPr lang="de-CH" b="0" i="0" dirty="0">
                <a:solidFill>
                  <a:srgbClr val="000000"/>
                </a:solidFill>
                <a:effectLst/>
              </a:rPr>
            </a:br>
            <a:r>
              <a:rPr lang="de-CH" b="0" i="0" dirty="0">
                <a:solidFill>
                  <a:srgbClr val="000000"/>
                </a:solidFill>
                <a:effectLst/>
              </a:rPr>
              <a:t>900 n. Chr. erwähnt.</a:t>
            </a:r>
          </a:p>
          <a:p>
            <a:pPr rtl="0"/>
            <a:r>
              <a:rPr lang="de-CH" dirty="0"/>
              <a:t>Damals wurden die Blätter und getrockneten Kirschen, ähnlich wie Tee, in heissem Wasser aufgegossen und dann getrunken.</a:t>
            </a:r>
          </a:p>
          <a:p>
            <a:pPr rtl="0"/>
            <a:r>
              <a:rPr lang="de-CH" dirty="0"/>
              <a:t>Erst später, als Kaffee durch die arabische Welt ins Osmanische Reich und später nach Istanbul gelangte, entsprach die Zubereitung bereits stärker der heutigen Form.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Kaffee wurde verboten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de-DE" smtClean="0"/>
              <a:pPr rtl="0">
                <a:spcAft>
                  <a:spcPts val="600"/>
                </a:spcAft>
              </a:pPr>
              <a:t>3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362700" cy="5617285"/>
          </a:xfrm>
        </p:spPr>
        <p:txBody>
          <a:bodyPr rtlCol="0">
            <a:normAutofit/>
          </a:bodyPr>
          <a:lstStyle/>
          <a:p>
            <a:r>
              <a:rPr lang="de-CH" dirty="0"/>
              <a:t>Im 16. Jahrhundert eröffneten in Istanbul die ersten Kaffeehäuser. </a:t>
            </a:r>
          </a:p>
          <a:p>
            <a:r>
              <a:rPr lang="de-CH" dirty="0"/>
              <a:t>Für Kaffeetrinker des damaligen Osmanischen Reichs war der Kaffeekonsum jedoch alles andere als ein „Kaffeekränzchen“.</a:t>
            </a:r>
          </a:p>
          <a:p>
            <a:pPr rtl="0"/>
            <a:r>
              <a:rPr lang="de-CH" dirty="0"/>
              <a:t>Unter dem Herrscher Murad IV war Kaffee sogar verboten, Kaffeehäuser wurden niedergerissen und Kaffeetrinker verfolgt und bestraft.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95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Die ersten Kaffeehäuser in Europa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de-DE" smtClean="0"/>
              <a:pPr rtl="0"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59678"/>
            <a:ext cx="6353175" cy="5617285"/>
          </a:xfrm>
        </p:spPr>
        <p:txBody>
          <a:bodyPr rtlCol="0">
            <a:normAutofit/>
          </a:bodyPr>
          <a:lstStyle/>
          <a:p>
            <a:r>
              <a:rPr lang="de-CH" dirty="0"/>
              <a:t>Die ersten Kaffeeüberlieferungen haben wir einem Augsburger Mediziner zu verdanken, der 1582 durch den vorderen Orient gereist war.</a:t>
            </a:r>
          </a:p>
          <a:p>
            <a:r>
              <a:rPr lang="de-CH" dirty="0"/>
              <a:t>Weitere Reisende brachten Kaffee als Souvenir mit nach Europa.</a:t>
            </a:r>
          </a:p>
          <a:p>
            <a:r>
              <a:rPr lang="de-CH" dirty="0"/>
              <a:t>Bereits im 17. Jahrhundert entstanden Kaffee-häuser in Venedig und danach in London und Paris.</a:t>
            </a:r>
          </a:p>
          <a:p>
            <a:r>
              <a:rPr lang="de-CH" dirty="0"/>
              <a:t>In der Schweiz war es der Orientreisende Johann Jakob Ammann, der den "Türkentrank" 1618 öffentlich bekannt machte.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65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>
            <a:normAutofit/>
          </a:bodyPr>
          <a:lstStyle/>
          <a:p>
            <a:pPr rtl="0"/>
            <a:r>
              <a:rPr lang="de-DE" dirty="0"/>
              <a:t>Kaffeekultur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de-DE" smtClean="0"/>
              <a:pPr rtl="0"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59678"/>
            <a:ext cx="6353175" cy="5617285"/>
          </a:xfrm>
        </p:spPr>
        <p:txBody>
          <a:bodyPr rtlCol="0">
            <a:normAutofit/>
          </a:bodyPr>
          <a:lstStyle/>
          <a:p>
            <a:r>
              <a:rPr lang="de-CH" dirty="0"/>
              <a:t>Kaffee wächst zwar in den Hochlagen der </a:t>
            </a:r>
            <a:br>
              <a:rPr lang="de-CH" dirty="0"/>
            </a:br>
            <a:r>
              <a:rPr lang="de-CH" dirty="0"/>
              <a:t>(Sub-) Tropen; genauer gesagt in bergigen Ländern entlang des Äquators wie bspw. Äthiopien und Kolumbien.</a:t>
            </a:r>
          </a:p>
          <a:p>
            <a:r>
              <a:rPr lang="de-CH" dirty="0"/>
              <a:t>Aber die ausgeprägteste Kaffeekultur haben Europa, die Vereinigten Staaten und, über-raschend, vor allem Japan. </a:t>
            </a:r>
          </a:p>
          <a:p>
            <a:r>
              <a:rPr lang="de-CH" dirty="0"/>
              <a:t>Hier gibt es eine sehr ausdifferenzierte Kaffee-kultur. Inzwischen wird mehr Kaffee nach Japan importiert als nach Italien oder Frankreich.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42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>
            <a:normAutofit/>
          </a:bodyPr>
          <a:lstStyle/>
          <a:p>
            <a:pPr rtl="0"/>
            <a:r>
              <a:rPr lang="de-CH" dirty="0"/>
              <a:t>Die drei Wellen des Kaffees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de-DE" smtClean="0"/>
              <a:pPr rtl="0"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559678"/>
            <a:ext cx="6602412" cy="5617285"/>
          </a:xfrm>
        </p:spPr>
        <p:txBody>
          <a:bodyPr rtlCol="0">
            <a:normAutofit/>
          </a:bodyPr>
          <a:lstStyle/>
          <a:p>
            <a:r>
              <a:rPr lang="de-CH" dirty="0"/>
              <a:t>Kaffee wurde lange wie Getreide und Soja </a:t>
            </a:r>
            <a:r>
              <a:rPr lang="de-CH" dirty="0" err="1"/>
              <a:t>ge</a:t>
            </a:r>
            <a:r>
              <a:rPr lang="de-CH" dirty="0"/>
              <a:t>-handelt. </a:t>
            </a:r>
          </a:p>
          <a:p>
            <a:r>
              <a:rPr lang="de-CH" dirty="0"/>
              <a:t>Mittlerweile aber werden Kaffeekirschen mancherorts mit genauso viel Aufmerksamkeit bedacht wie Trauben bei der Weinernte.</a:t>
            </a:r>
          </a:p>
          <a:p>
            <a:r>
              <a:rPr lang="de-CH" dirty="0"/>
              <a:t>Zuerst gab es die Welle der Massenmarkt-Kaffees, dann die zweite Welle rund um zeitgemässe Kaffeehäuser.</a:t>
            </a:r>
          </a:p>
          <a:p>
            <a:r>
              <a:rPr lang="de-CH" dirty="0"/>
              <a:t>Heute gewinnen die Herkunftsländer, die viel-fältigen Aromen und unterschiedlichen Anbau-arten für Kaffeegeniesser immer mehr an Bedeutung.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941574"/>
      </p:ext>
    </p:extLst>
  </p:cSld>
  <p:clrMapOvr>
    <a:masterClrMapping/>
  </p:clrMapOvr>
</p:sld>
</file>

<file path=ppt/theme/theme1.xml><?xml version="1.0" encoding="utf-8"?>
<a:theme xmlns:a="http://schemas.openxmlformats.org/drawingml/2006/main" name="Schlagzeilen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403_TF45175639" id="{6C586813-0176-4141-BB6A-78A9193645EC}" vid="{98A4AB77-8803-4F3D-9FAF-C0F81347EDB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d36d37b-71b4-4416-b8a2-712a72be7925" xsi:nil="true"/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B4AFBF-E012-4607-B95C-D9E661912AC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4F61F8-365F-4333-B6D2-A83B4C9A539A}"/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Biografie</Template>
  <TotalTime>0</TotalTime>
  <Words>370</Words>
  <Application>Microsoft Office PowerPoint</Application>
  <PresentationFormat>Breitbild</PresentationFormat>
  <Paragraphs>37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Century Schoolbook</vt:lpstr>
      <vt:lpstr>Corbel</vt:lpstr>
      <vt:lpstr>Schlagzeilen</vt:lpstr>
      <vt:lpstr>Kaffee</vt:lpstr>
      <vt:lpstr>Historische Fakten</vt:lpstr>
      <vt:lpstr>Kaffee wurde verboten</vt:lpstr>
      <vt:lpstr>Die ersten Kaffeehäuser in Europa</vt:lpstr>
      <vt:lpstr>Kaffeekultur</vt:lpstr>
      <vt:lpstr>Die drei Wellen des Kaffees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Kaffee</dc:title>
  <dc:creator>Georges Wyttenbach</dc:creator>
  <cp:lastModifiedBy>Georges Wyttenbach</cp:lastModifiedBy>
  <cp:revision>9</cp:revision>
  <dcterms:created xsi:type="dcterms:W3CDTF">2021-07-01T08:51:18Z</dcterms:created>
  <dcterms:modified xsi:type="dcterms:W3CDTF">2021-07-01T22:01:55Z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r8>383100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MediaServiceImageTags">
    <vt:lpwstr/>
  </property>
</Properties>
</file>