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88825" cy="6858000"/>
  <p:notesSz cx="6858000" cy="9144000"/>
  <p:custShowLst>
    <p:custShow name="Kurzpräsentation" id="0">
      <p:sldLst>
        <p:sld r:id="rId6"/>
        <p:sld r:id="rId9"/>
        <p:sld r:id="rId7"/>
      </p:sldLst>
    </p:custShow>
    <p:custShow name="Messe Basel" id="1">
      <p:sldLst>
        <p:sld r:id="rId5"/>
        <p:sld r:id="rId8"/>
        <p:sld r:id="rId9"/>
        <p:sld r:id="rId10"/>
      </p:sldLst>
    </p:custShow>
    <p:custShow name="Schaufenster" id="2">
      <p:sldLst>
        <p:sld r:id="rId5"/>
        <p:sld r:id="rId6"/>
        <p:sld r:id="rId7"/>
        <p:sld r:id="rId8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729" autoAdjust="0"/>
  </p:normalViewPr>
  <p:slideViewPr>
    <p:cSldViewPr>
      <p:cViewPr varScale="1">
        <p:scale>
          <a:sx n="84" d="100"/>
          <a:sy n="84" d="100"/>
        </p:scale>
        <p:origin x="1266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81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s Keller" userId="8632a153-503d-4ef7-b3c8-3b4e1994d05e" providerId="ADAL" clId="{2A76DAD7-F0FA-4DD7-BEAB-62506386AFF5}"/>
    <pc:docChg chg="undo custSel modSld modShowInfo">
      <pc:chgData name="Doris Keller" userId="8632a153-503d-4ef7-b3c8-3b4e1994d05e" providerId="ADAL" clId="{2A76DAD7-F0FA-4DD7-BEAB-62506386AFF5}" dt="2022-05-13T05:47:30.621" v="73" actId="2744"/>
      <pc:docMkLst>
        <pc:docMk/>
      </pc:docMkLst>
      <pc:sldChg chg="modSp mod">
        <pc:chgData name="Doris Keller" userId="8632a153-503d-4ef7-b3c8-3b4e1994d05e" providerId="ADAL" clId="{2A76DAD7-F0FA-4DD7-BEAB-62506386AFF5}" dt="2022-05-13T05:41:43.694" v="70" actId="20577"/>
        <pc:sldMkLst>
          <pc:docMk/>
          <pc:sldMk cId="3353186339" sldId="257"/>
        </pc:sldMkLst>
        <pc:spChg chg="mod">
          <ac:chgData name="Doris Keller" userId="8632a153-503d-4ef7-b3c8-3b4e1994d05e" providerId="ADAL" clId="{2A76DAD7-F0FA-4DD7-BEAB-62506386AFF5}" dt="2022-05-13T05:41:43.694" v="70" actId="20577"/>
          <ac:spMkLst>
            <pc:docMk/>
            <pc:sldMk cId="3353186339" sldId="257"/>
            <ac:spMk id="11" creationId="{4CF92874-4197-40C0-B829-8F93D8071283}"/>
          </ac:spMkLst>
        </pc:spChg>
      </pc:sldChg>
      <pc:sldChg chg="modSp mod">
        <pc:chgData name="Doris Keller" userId="8632a153-503d-4ef7-b3c8-3b4e1994d05e" providerId="ADAL" clId="{2A76DAD7-F0FA-4DD7-BEAB-62506386AFF5}" dt="2022-05-13T05:41:26.932" v="66" actId="20577"/>
        <pc:sldMkLst>
          <pc:docMk/>
          <pc:sldMk cId="2161121384" sldId="258"/>
        </pc:sldMkLst>
        <pc:spChg chg="mod">
          <ac:chgData name="Doris Keller" userId="8632a153-503d-4ef7-b3c8-3b4e1994d05e" providerId="ADAL" clId="{2A76DAD7-F0FA-4DD7-BEAB-62506386AFF5}" dt="2022-05-13T05:41:26.932" v="66" actId="20577"/>
          <ac:spMkLst>
            <pc:docMk/>
            <pc:sldMk cId="2161121384" sldId="258"/>
            <ac:spMk id="11" creationId="{4CF92874-4197-40C0-B829-8F93D8071283}"/>
          </ac:spMkLst>
        </pc:spChg>
      </pc:sldChg>
      <pc:sldChg chg="modSp mod">
        <pc:chgData name="Doris Keller" userId="8632a153-503d-4ef7-b3c8-3b4e1994d05e" providerId="ADAL" clId="{2A76DAD7-F0FA-4DD7-BEAB-62506386AFF5}" dt="2022-05-13T05:41:30.644" v="68" actId="20577"/>
        <pc:sldMkLst>
          <pc:docMk/>
          <pc:sldMk cId="459647117" sldId="259"/>
        </pc:sldMkLst>
        <pc:spChg chg="mod">
          <ac:chgData name="Doris Keller" userId="8632a153-503d-4ef7-b3c8-3b4e1994d05e" providerId="ADAL" clId="{2A76DAD7-F0FA-4DD7-BEAB-62506386AFF5}" dt="2022-05-13T05:41:30.644" v="68" actId="20577"/>
          <ac:spMkLst>
            <pc:docMk/>
            <pc:sldMk cId="459647117" sldId="259"/>
            <ac:spMk id="11" creationId="{4CF92874-4197-40C0-B829-8F93D8071283}"/>
          </ac:spMkLst>
        </pc:spChg>
      </pc:sldChg>
      <pc:sldChg chg="modSp mod">
        <pc:chgData name="Doris Keller" userId="8632a153-503d-4ef7-b3c8-3b4e1994d05e" providerId="ADAL" clId="{2A76DAD7-F0FA-4DD7-BEAB-62506386AFF5}" dt="2022-05-13T05:40:55.725" v="62" actId="20577"/>
        <pc:sldMkLst>
          <pc:docMk/>
          <pc:sldMk cId="2357838350" sldId="260"/>
        </pc:sldMkLst>
        <pc:spChg chg="mod">
          <ac:chgData name="Doris Keller" userId="8632a153-503d-4ef7-b3c8-3b4e1994d05e" providerId="ADAL" clId="{2A76DAD7-F0FA-4DD7-BEAB-62506386AFF5}" dt="2022-05-13T05:40:55.725" v="62" actId="20577"/>
          <ac:spMkLst>
            <pc:docMk/>
            <pc:sldMk cId="2357838350" sldId="260"/>
            <ac:spMk id="11" creationId="{4CF92874-4197-40C0-B829-8F93D8071283}"/>
          </ac:spMkLst>
        </pc:spChg>
      </pc:sldChg>
      <pc:sldChg chg="modSp mod">
        <pc:chgData name="Doris Keller" userId="8632a153-503d-4ef7-b3c8-3b4e1994d05e" providerId="ADAL" clId="{2A76DAD7-F0FA-4DD7-BEAB-62506386AFF5}" dt="2022-05-13T05:40:23.033" v="56" actId="20577"/>
        <pc:sldMkLst>
          <pc:docMk/>
          <pc:sldMk cId="1516767275" sldId="261"/>
        </pc:sldMkLst>
        <pc:spChg chg="mod">
          <ac:chgData name="Doris Keller" userId="8632a153-503d-4ef7-b3c8-3b4e1994d05e" providerId="ADAL" clId="{2A76DAD7-F0FA-4DD7-BEAB-62506386AFF5}" dt="2022-05-13T05:40:23.033" v="56" actId="20577"/>
          <ac:spMkLst>
            <pc:docMk/>
            <pc:sldMk cId="1516767275" sldId="261"/>
            <ac:spMk id="11" creationId="{4CF92874-4197-40C0-B829-8F93D8071283}"/>
          </ac:spMkLst>
        </pc:spChg>
      </pc:sldChg>
      <pc:sldChg chg="modSp mod">
        <pc:chgData name="Doris Keller" userId="8632a153-503d-4ef7-b3c8-3b4e1994d05e" providerId="ADAL" clId="{2A76DAD7-F0FA-4DD7-BEAB-62506386AFF5}" dt="2022-05-13T05:40:27.600" v="58" actId="20577"/>
        <pc:sldMkLst>
          <pc:docMk/>
          <pc:sldMk cId="873997079" sldId="262"/>
        </pc:sldMkLst>
        <pc:spChg chg="mod">
          <ac:chgData name="Doris Keller" userId="8632a153-503d-4ef7-b3c8-3b4e1994d05e" providerId="ADAL" clId="{2A76DAD7-F0FA-4DD7-BEAB-62506386AFF5}" dt="2022-05-13T05:40:27.600" v="58" actId="20577"/>
          <ac:spMkLst>
            <pc:docMk/>
            <pc:sldMk cId="873997079" sldId="262"/>
            <ac:spMk id="11" creationId="{4CF92874-4197-40C0-B829-8F93D8071283}"/>
          </ac:spMkLst>
        </pc:spChg>
      </pc:sldChg>
      <pc:sldChg chg="modSp mod">
        <pc:chgData name="Doris Keller" userId="8632a153-503d-4ef7-b3c8-3b4e1994d05e" providerId="ADAL" clId="{2A76DAD7-F0FA-4DD7-BEAB-62506386AFF5}" dt="2022-05-13T05:40:01.332" v="54" actId="790"/>
        <pc:sldMkLst>
          <pc:docMk/>
          <pc:sldMk cId="67840693" sldId="263"/>
        </pc:sldMkLst>
        <pc:spChg chg="mod">
          <ac:chgData name="Doris Keller" userId="8632a153-503d-4ef7-b3c8-3b4e1994d05e" providerId="ADAL" clId="{2A76DAD7-F0FA-4DD7-BEAB-62506386AFF5}" dt="2022-05-13T05:40:01.332" v="54" actId="790"/>
          <ac:spMkLst>
            <pc:docMk/>
            <pc:sldMk cId="67840693" sldId="263"/>
            <ac:spMk id="7" creationId="{0C32FAE6-7E15-4AF7-9DC6-2FA0816C9454}"/>
          </ac:spMkLst>
        </pc:spChg>
        <pc:spChg chg="mod">
          <ac:chgData name="Doris Keller" userId="8632a153-503d-4ef7-b3c8-3b4e1994d05e" providerId="ADAL" clId="{2A76DAD7-F0FA-4DD7-BEAB-62506386AFF5}" dt="2022-05-13T05:36:39.770" v="23" actId="20577"/>
          <ac:spMkLst>
            <pc:docMk/>
            <pc:sldMk cId="67840693" sldId="263"/>
            <ac:spMk id="11" creationId="{4CF92874-4197-40C0-B829-8F93D8071283}"/>
          </ac:spMkLst>
        </pc:spChg>
      </pc:sldChg>
      <pc:sldChg chg="modSp mod">
        <pc:chgData name="Doris Keller" userId="8632a153-503d-4ef7-b3c8-3b4e1994d05e" providerId="ADAL" clId="{2A76DAD7-F0FA-4DD7-BEAB-62506386AFF5}" dt="2022-05-13T05:38:30.222" v="42" actId="20577"/>
        <pc:sldMkLst>
          <pc:docMk/>
          <pc:sldMk cId="2670605821" sldId="264"/>
        </pc:sldMkLst>
        <pc:spChg chg="mod">
          <ac:chgData name="Doris Keller" userId="8632a153-503d-4ef7-b3c8-3b4e1994d05e" providerId="ADAL" clId="{2A76DAD7-F0FA-4DD7-BEAB-62506386AFF5}" dt="2022-05-13T05:38:30.222" v="42" actId="20577"/>
          <ac:spMkLst>
            <pc:docMk/>
            <pc:sldMk cId="2670605821" sldId="264"/>
            <ac:spMk id="11" creationId="{4CF92874-4197-40C0-B829-8F93D8071283}"/>
          </ac:spMkLst>
        </pc:spChg>
      </pc:sldChg>
      <pc:sldChg chg="modSp mod">
        <pc:chgData name="Doris Keller" userId="8632a153-503d-4ef7-b3c8-3b4e1994d05e" providerId="ADAL" clId="{2A76DAD7-F0FA-4DD7-BEAB-62506386AFF5}" dt="2022-05-13T05:39:02.167" v="49" actId="6549"/>
        <pc:sldMkLst>
          <pc:docMk/>
          <pc:sldMk cId="258787876" sldId="265"/>
        </pc:sldMkLst>
        <pc:spChg chg="mod">
          <ac:chgData name="Doris Keller" userId="8632a153-503d-4ef7-b3c8-3b4e1994d05e" providerId="ADAL" clId="{2A76DAD7-F0FA-4DD7-BEAB-62506386AFF5}" dt="2022-05-13T05:39:02.167" v="49" actId="6549"/>
          <ac:spMkLst>
            <pc:docMk/>
            <pc:sldMk cId="258787876" sldId="265"/>
            <ac:spMk id="11" creationId="{4CF92874-4197-40C0-B829-8F93D8071283}"/>
          </ac:spMkLst>
        </pc:spChg>
      </pc:sldChg>
      <pc:sldChg chg="modSp mod">
        <pc:chgData name="Doris Keller" userId="8632a153-503d-4ef7-b3c8-3b4e1994d05e" providerId="ADAL" clId="{2A76DAD7-F0FA-4DD7-BEAB-62506386AFF5}" dt="2022-05-13T05:39:28.404" v="53" actId="20577"/>
        <pc:sldMkLst>
          <pc:docMk/>
          <pc:sldMk cId="1865222106" sldId="266"/>
        </pc:sldMkLst>
        <pc:spChg chg="mod">
          <ac:chgData name="Doris Keller" userId="8632a153-503d-4ef7-b3c8-3b4e1994d05e" providerId="ADAL" clId="{2A76DAD7-F0FA-4DD7-BEAB-62506386AFF5}" dt="2022-05-13T05:39:28.404" v="53" actId="20577"/>
          <ac:spMkLst>
            <pc:docMk/>
            <pc:sldMk cId="1865222106" sldId="266"/>
            <ac:spMk id="11" creationId="{4CF92874-4197-40C0-B829-8F93D80712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AD7011-A3E5-4FA0-822C-1ABBC08A3336}" type="datetime1">
              <a:rPr lang="de-DE" smtClean="0"/>
              <a:t>23.05.2025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52F9B0-398C-4EF4-9BFD-D3A583327E40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68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29E715-61C1-4CCD-B6F5-038FAAD66E0F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04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557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8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348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8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963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1E7A5D-85A5-4D9E-B14B-CD8997A9BFC2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828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1C0FE6-5B86-4041-BDFB-6493432540EE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063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0C51C1-6C46-4260-B1C0-FB5DB7E2C243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718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928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424444-0953-4B15-BC59-8A7E8269C675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970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F4ED9BF-12AB-41D4-A05B-0342B3A40D21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607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F0DC92-76CB-4A04-A5F0-DCB7A9959BF0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482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376CE9-9ECD-4D4B-8CBF-2B6E778E05F9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53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140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556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DFC046A-C098-4854-8FDE-69E85B59F191}" type="datetime1">
              <a:rPr lang="de-DE" noProof="0" smtClean="0"/>
              <a:t>23.05.2025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5664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yline der Stadt Shanghai">
            <a:extLst>
              <a:ext uri="{FF2B5EF4-FFF2-40B4-BE49-F238E27FC236}">
                <a16:creationId xmlns:a16="http://schemas.microsoft.com/office/drawing/2014/main" id="{D2C902F3-30CA-4C46-9EA9-166A7191F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79161" y="1678665"/>
            <a:ext cx="4531675" cy="2372168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de-DE" sz="4200" dirty="0"/>
              <a:t>Die 10 </a:t>
            </a:r>
            <a:r>
              <a:rPr lang="de-CH" sz="4200" dirty="0"/>
              <a:t>grössten</a:t>
            </a:r>
            <a:r>
              <a:rPr lang="de-DE" sz="4200" dirty="0"/>
              <a:t> Städte der Welt</a:t>
            </a: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1" y="609600"/>
            <a:ext cx="394349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9. Dhaka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16" y="2204864"/>
            <a:ext cx="476231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sz="1700" dirty="0"/>
              <a:t>19,5 </a:t>
            </a:r>
            <a:r>
              <a:rPr lang="de-CH" sz="1700" dirty="0"/>
              <a:t>Millionen Einwohner.</a:t>
            </a:r>
          </a:p>
          <a:p>
            <a:pPr defTabSz="457200"/>
            <a:r>
              <a:rPr lang="de-CH" sz="1700" dirty="0"/>
              <a:t>Hauptstadt Bangladeschs.</a:t>
            </a:r>
          </a:p>
          <a:p>
            <a:pPr defTabSz="457200"/>
            <a:r>
              <a:rPr lang="de-CH" sz="1700" dirty="0"/>
              <a:t>Ist für seinen Jute-Anbau bekannt.</a:t>
            </a:r>
          </a:p>
          <a:p>
            <a:pPr defTabSz="457200"/>
            <a:r>
              <a:rPr lang="de-CH" sz="1700" dirty="0"/>
              <a:t>Dhaka ist das wirtschaftliche, politische und kulturelle Zentrum von Bangladesch.</a:t>
            </a:r>
          </a:p>
          <a:p>
            <a:pPr defTabSz="457200"/>
            <a:r>
              <a:rPr lang="de-CH" sz="1700" dirty="0"/>
              <a:t>Sehenswürdigkeit: Dhakeshwari Temple, Ramma Park.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7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2000">
        <p14:prism/>
      </p:transition>
    </mc:Choice>
    <mc:Fallback xmlns="">
      <p:transition spd="slow" advClick="0" advTm="1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1" y="609600"/>
            <a:ext cx="394349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10. Osaka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76231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sz="1700" dirty="0"/>
              <a:t>19,2 </a:t>
            </a:r>
            <a:r>
              <a:rPr lang="de-CH" sz="1700" dirty="0"/>
              <a:t>Millionen Einwohner.</a:t>
            </a:r>
          </a:p>
          <a:p>
            <a:pPr defTabSz="457200"/>
            <a:r>
              <a:rPr lang="de-CH" sz="1700" dirty="0"/>
              <a:t>Gilt als das traditionelle Handelszentrum Japans.</a:t>
            </a:r>
          </a:p>
          <a:p>
            <a:pPr defTabSz="457200"/>
            <a:r>
              <a:rPr lang="de-CH" sz="1700" dirty="0"/>
              <a:t>Der Hafen Osakas gilt als einer der bedeutendsten Häfen des Landes - und darüber hinaus auch ganz Asiens.</a:t>
            </a:r>
          </a:p>
          <a:p>
            <a:pPr defTabSz="457200"/>
            <a:r>
              <a:rPr lang="de-CH" sz="1700" dirty="0"/>
              <a:t>Unternehmen wie Itochu Corp. oder die Nippon Life Insurance schätzen Osaka als wichtigen Industriestandort. </a:t>
            </a:r>
          </a:p>
          <a:p>
            <a:pPr defTabSz="457200"/>
            <a:r>
              <a:rPr lang="de-CH" sz="1700" dirty="0"/>
              <a:t>Sehenswürdigkeit: Burg Osaka, Tsutenkaku Tower.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52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373629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1. Tokyo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6" y="2160589"/>
            <a:ext cx="4762318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de-CH" dirty="0"/>
              <a:t>37,5 Millionen Einwohner.</a:t>
            </a:r>
          </a:p>
          <a:p>
            <a:pPr defTabSz="457200"/>
            <a:r>
              <a:rPr lang="de-CH" dirty="0"/>
              <a:t>Hauptstadt von Japan.</a:t>
            </a:r>
          </a:p>
          <a:p>
            <a:pPr defTabSz="457200"/>
            <a:r>
              <a:rPr lang="de-CH" dirty="0"/>
              <a:t>Wichtiger Finanzplatz der Welt.</a:t>
            </a:r>
          </a:p>
          <a:p>
            <a:pPr defTabSz="457200"/>
            <a:r>
              <a:rPr lang="de-CH" b="0" i="0" dirty="0">
                <a:effectLst/>
              </a:rPr>
              <a:t>Industriezentrum des Landes als auch als Kulturhochburg Asiens.</a:t>
            </a:r>
          </a:p>
          <a:p>
            <a:pPr defTabSz="457200"/>
            <a:r>
              <a:rPr lang="de-CH" dirty="0"/>
              <a:t>Autobranche: Honda, Mitsubishi, Subaru.</a:t>
            </a:r>
          </a:p>
          <a:p>
            <a:pPr defTabSz="457200"/>
            <a:r>
              <a:rPr lang="de-CH" dirty="0"/>
              <a:t>Wahrzeichen: 300 Meter hoher Tokyo Tower.</a:t>
            </a:r>
          </a:p>
        </p:txBody>
      </p:sp>
      <p:pic>
        <p:nvPicPr>
          <p:cNvPr id="13" name="Inhaltsplatzhalter 12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318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640">
        <p14:prism/>
      </p:transition>
    </mc:Choice>
    <mc:Fallback>
      <p:transition spd="slow" advClick="0" advTm="86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373629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/>
              <a:t>2. Delhi, Indien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76231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de-CH" dirty="0"/>
              <a:t>28,5 Millionen Einwohner.</a:t>
            </a:r>
          </a:p>
          <a:p>
            <a:pPr defTabSz="457200"/>
            <a:r>
              <a:rPr lang="de-CH" dirty="0"/>
              <a:t>Produktion von Textilien.</a:t>
            </a:r>
          </a:p>
          <a:p>
            <a:pPr defTabSz="457200"/>
            <a:r>
              <a:rPr lang="de-CH" b="0" i="0" dirty="0">
                <a:effectLst/>
              </a:rPr>
              <a:t>Mineralölunternehmen. </a:t>
            </a:r>
          </a:p>
          <a:p>
            <a:pPr defTabSz="457200"/>
            <a:r>
              <a:rPr lang="de-CH" dirty="0"/>
              <a:t>Telekommunikationsunternehmen.</a:t>
            </a:r>
          </a:p>
          <a:p>
            <a:pPr defTabSz="457200"/>
            <a:r>
              <a:rPr lang="de-CH" dirty="0"/>
              <a:t>Sehenswürdigkeiten aus der Kolonialzeit, wie etwa die Palastanlage Rote Fort.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11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430353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3. Shanghai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6" y="2160589"/>
            <a:ext cx="499066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de-CH" dirty="0"/>
              <a:t>25,6 Millionen Einwohner.</a:t>
            </a:r>
          </a:p>
          <a:p>
            <a:pPr defTabSz="457200"/>
            <a:r>
              <a:rPr lang="de-CH" dirty="0"/>
              <a:t>Grösster Hafen von China.</a:t>
            </a:r>
          </a:p>
          <a:p>
            <a:pPr defTabSz="457200"/>
            <a:r>
              <a:rPr lang="de-CH" dirty="0"/>
              <a:t>Der grösste Containerhafen der Welt.</a:t>
            </a:r>
          </a:p>
          <a:p>
            <a:pPr defTabSz="457200"/>
            <a:r>
              <a:rPr lang="de-CH" b="0" i="0" dirty="0">
                <a:effectLst/>
              </a:rPr>
              <a:t>Herstellung von Fahrzeugen und Schiffen.</a:t>
            </a:r>
          </a:p>
          <a:p>
            <a:pPr defTabSz="457200"/>
            <a:r>
              <a:rPr lang="de-CH" dirty="0"/>
              <a:t>Fahrzeughersteller SAIC Motors.</a:t>
            </a:r>
          </a:p>
          <a:p>
            <a:pPr defTabSz="457200"/>
            <a:r>
              <a:rPr lang="de-CH" dirty="0"/>
              <a:t>Sehenswürdigkeiten: Bund und Nanjing Road.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96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406247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4. São Paulo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852325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de-CH" dirty="0"/>
              <a:t>21,7 Millionen Einwohner.</a:t>
            </a:r>
          </a:p>
          <a:p>
            <a:pPr defTabSz="457200"/>
            <a:r>
              <a:rPr lang="de-CH" dirty="0"/>
              <a:t>Grösstes industrielle Ballungsgebiet in ganz Südamerika.</a:t>
            </a:r>
          </a:p>
          <a:p>
            <a:pPr defTabSz="457200"/>
            <a:r>
              <a:rPr lang="de-CH" dirty="0"/>
              <a:t>Beherbergt auch einige der grössten Unternehmen Brasiliens.</a:t>
            </a:r>
          </a:p>
          <a:p>
            <a:pPr defTabSz="457200"/>
            <a:r>
              <a:rPr lang="de-CH" b="0" i="0" dirty="0">
                <a:effectLst/>
              </a:rPr>
              <a:t>Grupo Votorantim auch Shell, Brasil.</a:t>
            </a:r>
          </a:p>
          <a:p>
            <a:pPr defTabSz="457200"/>
            <a:r>
              <a:rPr lang="de-CH" dirty="0"/>
              <a:t>Sehenswürdigkeit: Parque do Ibirapuera eine willkommene Oase der Ruhe</a:t>
            </a:r>
            <a:r>
              <a:rPr lang="en-US" dirty="0"/>
              <a:t>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78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7000">
        <p14:prism/>
      </p:transition>
    </mc:Choice>
    <mc:Fallback xmlns="">
      <p:transition spd="slow" advClick="0" advTm="1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373629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/>
              <a:t>5. Mexiko-Stadt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990663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de-CH" dirty="0"/>
              <a:t>21,6 Millionen Einwohner.</a:t>
            </a:r>
          </a:p>
          <a:p>
            <a:pPr defTabSz="457200"/>
            <a:r>
              <a:rPr lang="de-CH" dirty="0"/>
              <a:t>Zentrum von Politik und Kultur.</a:t>
            </a:r>
          </a:p>
          <a:p>
            <a:pPr defTabSz="457200"/>
            <a:r>
              <a:rPr lang="de-CH" dirty="0"/>
              <a:t>Grosse Ansiedlung von Industriebetrieben.</a:t>
            </a:r>
          </a:p>
          <a:p>
            <a:pPr defTabSz="457200"/>
            <a:r>
              <a:rPr lang="de-CH" b="0" i="0" dirty="0">
                <a:effectLst/>
              </a:rPr>
              <a:t>Unternehmen Pemex, stammt aus dem Öl- und Gas-Sektor.</a:t>
            </a:r>
          </a:p>
          <a:p>
            <a:pPr defTabSz="457200"/>
            <a:r>
              <a:rPr lang="de-CH" dirty="0"/>
              <a:t>Sehenswürdigkeit: Templo Mayor (ein Azteken-Tempel aus dem 13. Jh.).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67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000">
        <p14:prism/>
      </p:transition>
    </mc:Choice>
    <mc:Fallback xmlns="">
      <p:transition spd="slow" advClick="0" advTm="1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373629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/>
              <a:t>6. Kairo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76231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de-CH" sz="1700" dirty="0"/>
              <a:t>20,1 Millionen Einwohner.</a:t>
            </a:r>
          </a:p>
          <a:p>
            <a:pPr defTabSz="457200"/>
            <a:r>
              <a:rPr lang="de-CH" sz="1700" dirty="0"/>
              <a:t>Hauptstadt von Ägypten.</a:t>
            </a:r>
          </a:p>
          <a:p>
            <a:pPr defTabSz="457200"/>
            <a:r>
              <a:rPr lang="de-CH" sz="1700" dirty="0"/>
              <a:t>Wichtigste religiöse und staatliche Zentralbehörden.</a:t>
            </a:r>
          </a:p>
          <a:p>
            <a:pPr defTabSz="457200"/>
            <a:r>
              <a:rPr lang="de-CH" sz="1700" dirty="0"/>
              <a:t>Universitäten, Hochschulen, Theater, Museen sowie Baudenkmäler.</a:t>
            </a:r>
          </a:p>
          <a:p>
            <a:pPr defTabSz="457200"/>
            <a:r>
              <a:rPr lang="de-CH" sz="1700" dirty="0"/>
              <a:t>Sehenswürdigkeit: Im nahe gelegenen Gizeh sind die berühmten Pyramiden und die Grosse Sphinx.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39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1" y="609600"/>
            <a:ext cx="406247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7. Mumbai, </a:t>
            </a:r>
            <a:r>
              <a:rPr lang="de-CH" sz="3600" dirty="0"/>
              <a:t>Indien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5062671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de-CH" sz="1700" dirty="0"/>
              <a:t>20 Millionen Einwohner.</a:t>
            </a:r>
          </a:p>
          <a:p>
            <a:pPr defTabSz="457200"/>
            <a:r>
              <a:rPr lang="de-CH" sz="1700" dirty="0"/>
              <a:t>Ehemals unter dem Namen Bombay bekannt.</a:t>
            </a:r>
          </a:p>
          <a:p>
            <a:pPr defTabSz="457200"/>
            <a:r>
              <a:rPr lang="de-CH" sz="1700" dirty="0"/>
              <a:t>Im Stadtbild sind noch Einflüsse der britischen Kolonie zu sehen.</a:t>
            </a:r>
          </a:p>
          <a:p>
            <a:pPr defTabSz="457200"/>
            <a:r>
              <a:rPr lang="de-CH" sz="1700" dirty="0"/>
              <a:t>Zu den Unternehmen zählen unter anderem Air India, die Tata-Gruppe sowie die ICICI Bank, die grösste Privatbank Indiens.</a:t>
            </a:r>
          </a:p>
          <a:p>
            <a:pPr defTabSz="457200"/>
            <a:r>
              <a:rPr lang="de-CH" sz="1700" dirty="0"/>
              <a:t>Sehenswürdigkeit: das Gateway of India, </a:t>
            </a:r>
            <a:br>
              <a:rPr lang="de-CH" sz="1700" dirty="0"/>
            </a:br>
            <a:r>
              <a:rPr lang="de-CH" sz="1700" dirty="0"/>
              <a:t>das Taj Mahal Palace Hotel, die Elephanta Höhlen und der Marine Drive.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8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1" y="609600"/>
            <a:ext cx="406247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8. Peking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76231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de-CH" sz="1700" dirty="0"/>
              <a:t>19,6 Millionen Einwohner.</a:t>
            </a:r>
          </a:p>
          <a:p>
            <a:pPr defTabSz="457200"/>
            <a:r>
              <a:rPr lang="de-CH" sz="1700" dirty="0"/>
              <a:t>Hauptstadt von China.</a:t>
            </a:r>
          </a:p>
          <a:p>
            <a:pPr defTabSz="457200"/>
            <a:r>
              <a:rPr lang="de-CH" sz="1700" dirty="0"/>
              <a:t>Viele der bedeutendsten Unternehmen Chinas haben ihren Sitz in Peking - etwa die Bank of China oder der Tech-Riese Baidu.</a:t>
            </a:r>
          </a:p>
          <a:p>
            <a:pPr defTabSz="457200"/>
            <a:r>
              <a:rPr lang="de-CH" sz="1700" dirty="0"/>
              <a:t>Peking ist berühmt für seine </a:t>
            </a:r>
            <a:r>
              <a:rPr lang="de-CH" sz="1700" dirty="0" err="1"/>
              <a:t>Hutongs</a:t>
            </a:r>
            <a:r>
              <a:rPr lang="de-CH" sz="1700" dirty="0"/>
              <a:t>, einer Ansammlung von kleinen Wohnhäusern </a:t>
            </a:r>
            <a:br>
              <a:rPr lang="de-CH" sz="1700" dirty="0"/>
            </a:br>
            <a:r>
              <a:rPr lang="de-CH" sz="1700" dirty="0"/>
              <a:t>rund um einen Innenhof. </a:t>
            </a:r>
          </a:p>
          <a:p>
            <a:pPr defTabSz="457200"/>
            <a:r>
              <a:rPr lang="de-CH" sz="1700" dirty="0"/>
              <a:t>Sehenswürdigkeit: Neben der Verbotenen Stadt steht 70 km von Peking entfernt </a:t>
            </a:r>
            <a:br>
              <a:rPr lang="de-CH" sz="1700" dirty="0"/>
            </a:br>
            <a:r>
              <a:rPr lang="de-CH" sz="1700" dirty="0"/>
              <a:t>ein Teil der Chinesischen Mauer. 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06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Design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d36d37b-71b4-4416-b8a2-712a72be7925" xsi:nil="true"/>
    <SharedWithUsers xmlns="e92a2ac5-b25a-46ac-94d3-afeb148eacd8">
      <UserInfo>
        <DisplayName/>
        <AccountId xsi:nil="true"/>
        <AccountType/>
      </UserInfo>
    </SharedWithUsers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3CB631-4C83-429E-8204-7441D7FA1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d37b-71b4-4416-b8a2-712a72be7925"/>
    <ds:schemaRef ds:uri="e92a2ac5-b25a-46ac-94d3-afeb148ea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5d36d37b-71b4-4416-b8a2-712a72be7925"/>
    <ds:schemaRef ds:uri="e92a2ac5-b25a-46ac-94d3-afeb148eacd8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468</Words>
  <Application>Microsoft Office PowerPoint</Application>
  <PresentationFormat>Benutzerdefiniert</PresentationFormat>
  <Paragraphs>64</Paragraphs>
  <Slides>11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  <vt:variant>
        <vt:lpstr>Zielgruppenorientierte Präsentationen</vt:lpstr>
      </vt:variant>
      <vt:variant>
        <vt:i4>3</vt:i4>
      </vt:variant>
    </vt:vector>
  </HeadingPairs>
  <TitlesOfParts>
    <vt:vector size="19" baseType="lpstr">
      <vt:lpstr>Arial</vt:lpstr>
      <vt:lpstr>Corbel</vt:lpstr>
      <vt:lpstr>Trebuchet MS</vt:lpstr>
      <vt:lpstr>Wingdings 3</vt:lpstr>
      <vt:lpstr>Facette</vt:lpstr>
      <vt:lpstr>Die 10 grössten Städte der Welt</vt:lpstr>
      <vt:lpstr>1. Tokyo</vt:lpstr>
      <vt:lpstr>2. Delhi, Indien</vt:lpstr>
      <vt:lpstr>3. Shanghai</vt:lpstr>
      <vt:lpstr>4. São Paulo</vt:lpstr>
      <vt:lpstr>5. Mexiko-Stadt</vt:lpstr>
      <vt:lpstr>6. Kairo</vt:lpstr>
      <vt:lpstr>7. Mumbai, Indien</vt:lpstr>
      <vt:lpstr>8. Peking</vt:lpstr>
      <vt:lpstr>9. Dhaka</vt:lpstr>
      <vt:lpstr>10. Osaka</vt:lpstr>
      <vt:lpstr>Kurzpräsentation</vt:lpstr>
      <vt:lpstr>Messe Basel</vt:lpstr>
      <vt:lpstr>Schaufenster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Georges Wyttenbach</dc:creator>
  <cp:lastModifiedBy>Doris Keller</cp:lastModifiedBy>
  <cp:revision>13</cp:revision>
  <dcterms:created xsi:type="dcterms:W3CDTF">2021-07-28T12:59:54Z</dcterms:created>
  <dcterms:modified xsi:type="dcterms:W3CDTF">2025-05-23T12:46:42Z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0x010100BE0A218B65CF8F4E9AF05F2AB7592672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Order">
    <vt:lpwstr>477800.000000000</vt:lpwstr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xd_Signature">
    <vt:lpwstr/>
  </property>
  <property fmtid="{D5CDD505-2E9C-101B-9397-08002B2CF9AE}" pid="15" name="MediaServiceImageTags">
    <vt:lpwstr/>
  </property>
  <property fmtid="{D5CDD505-2E9C-101B-9397-08002B2CF9AE}" pid="16" name="_SourceUrl">
    <vt:lpwstr/>
  </property>
  <property fmtid="{D5CDD505-2E9C-101B-9397-08002B2CF9AE}" pid="17" name="_SharedFileIndex">
    <vt:lpwstr/>
  </property>
</Properties>
</file>