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4"/>
  </p:sldMasterIdLst>
  <p:notesMasterIdLst>
    <p:notesMasterId r:id="rId30"/>
  </p:notesMasterIdLst>
  <p:sldIdLst>
    <p:sldId id="256" r:id="rId5"/>
    <p:sldId id="262" r:id="rId6"/>
    <p:sldId id="257" r:id="rId7"/>
    <p:sldId id="258" r:id="rId8"/>
    <p:sldId id="260" r:id="rId9"/>
    <p:sldId id="281" r:id="rId10"/>
    <p:sldId id="261"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8" r:id="rId26"/>
    <p:sldId id="277" r:id="rId27"/>
    <p:sldId id="279" r:id="rId28"/>
    <p:sldId id="280"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FFFFFF"/>
    <a:srgbClr val="E85684"/>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79" d="100"/>
          <a:sy n="79" d="100"/>
        </p:scale>
        <p:origin x="31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örg Simmler (BSB)" userId="d1f86c1b-38f5-4b0c-9fea-29991ad74e14" providerId="ADAL" clId="{B4B71DE2-2657-46F1-BE3E-99FE5B1AAB5D}"/>
    <pc:docChg chg="modSld">
      <pc:chgData name="Jörg Simmler (BSB)" userId="d1f86c1b-38f5-4b0c-9fea-29991ad74e14" providerId="ADAL" clId="{B4B71DE2-2657-46F1-BE3E-99FE5B1AAB5D}" dt="2022-03-22T16:44:07.175" v="0" actId="139"/>
      <pc:docMkLst>
        <pc:docMk/>
      </pc:docMkLst>
      <pc:sldChg chg="modSp mod">
        <pc:chgData name="Jörg Simmler (BSB)" userId="d1f86c1b-38f5-4b0c-9fea-29991ad74e14" providerId="ADAL" clId="{B4B71DE2-2657-46F1-BE3E-99FE5B1AAB5D}" dt="2022-03-22T16:44:07.175" v="0" actId="139"/>
        <pc:sldMkLst>
          <pc:docMk/>
          <pc:sldMk cId="4235097826" sldId="257"/>
        </pc:sldMkLst>
        <pc:spChg chg="mod">
          <ac:chgData name="Jörg Simmler (BSB)" userId="d1f86c1b-38f5-4b0c-9fea-29991ad74e14" providerId="ADAL" clId="{B4B71DE2-2657-46F1-BE3E-99FE5B1AAB5D}" dt="2022-03-22T16:44:07.175" v="0" actId="139"/>
          <ac:spMkLst>
            <pc:docMk/>
            <pc:sldMk cId="4235097826" sldId="257"/>
            <ac:spMk id="5" creationId="{5B3B5FA7-3180-4DB7-B6F9-0FE5A60EC4DF}"/>
          </ac:spMkLst>
        </pc:spChg>
      </pc:sldChg>
    </pc:docChg>
  </pc:docChgLst>
  <pc:docChgLst>
    <pc:chgData name="Doris Keller" userId="8632a153-503d-4ef7-b3c8-3b4e1994d05e" providerId="ADAL" clId="{1E9EE608-D56C-443E-94FE-CF224B41E28D}"/>
    <pc:docChg chg="undo custSel modSld">
      <pc:chgData name="Doris Keller" userId="8632a153-503d-4ef7-b3c8-3b4e1994d05e" providerId="ADAL" clId="{1E9EE608-D56C-443E-94FE-CF224B41E28D}" dt="2022-05-09T11:12:43.229" v="13" actId="27636"/>
      <pc:docMkLst>
        <pc:docMk/>
      </pc:docMkLst>
      <pc:sldChg chg="modSp mod">
        <pc:chgData name="Doris Keller" userId="8632a153-503d-4ef7-b3c8-3b4e1994d05e" providerId="ADAL" clId="{1E9EE608-D56C-443E-94FE-CF224B41E28D}" dt="2022-05-09T11:12:43.229" v="13" actId="27636"/>
        <pc:sldMkLst>
          <pc:docMk/>
          <pc:sldMk cId="4235097826" sldId="257"/>
        </pc:sldMkLst>
        <pc:spChg chg="mod">
          <ac:chgData name="Doris Keller" userId="8632a153-503d-4ef7-b3c8-3b4e1994d05e" providerId="ADAL" clId="{1E9EE608-D56C-443E-94FE-CF224B41E28D}" dt="2022-05-09T11:12:43.229" v="13" actId="27636"/>
          <ac:spMkLst>
            <pc:docMk/>
            <pc:sldMk cId="4235097826" sldId="257"/>
            <ac:spMk id="5" creationId="{5B3B5FA7-3180-4DB7-B6F9-0FE5A60EC4DF}"/>
          </ac:spMkLst>
        </pc:spChg>
      </pc:sldChg>
      <pc:sldChg chg="modSp mod">
        <pc:chgData name="Doris Keller" userId="8632a153-503d-4ef7-b3c8-3b4e1994d05e" providerId="ADAL" clId="{1E9EE608-D56C-443E-94FE-CF224B41E28D}" dt="2022-05-09T08:24:59.655" v="6" actId="242"/>
        <pc:sldMkLst>
          <pc:docMk/>
          <pc:sldMk cId="773424325" sldId="258"/>
        </pc:sldMkLst>
        <pc:spChg chg="mod">
          <ac:chgData name="Doris Keller" userId="8632a153-503d-4ef7-b3c8-3b4e1994d05e" providerId="ADAL" clId="{1E9EE608-D56C-443E-94FE-CF224B41E28D}" dt="2022-05-09T08:24:59.655" v="6" actId="242"/>
          <ac:spMkLst>
            <pc:docMk/>
            <pc:sldMk cId="773424325" sldId="258"/>
            <ac:spMk id="3" creationId="{7E5253A4-3954-4DF6-8AB4-B2BCC9508A7D}"/>
          </ac:spMkLst>
        </pc:spChg>
      </pc:sldChg>
      <pc:sldChg chg="modSp mod">
        <pc:chgData name="Doris Keller" userId="8632a153-503d-4ef7-b3c8-3b4e1994d05e" providerId="ADAL" clId="{1E9EE608-D56C-443E-94FE-CF224B41E28D}" dt="2022-05-09T09:42:57.804" v="8" actId="6549"/>
        <pc:sldMkLst>
          <pc:docMk/>
          <pc:sldMk cId="137867074" sldId="260"/>
        </pc:sldMkLst>
        <pc:spChg chg="mod">
          <ac:chgData name="Doris Keller" userId="8632a153-503d-4ef7-b3c8-3b4e1994d05e" providerId="ADAL" clId="{1E9EE608-D56C-443E-94FE-CF224B41E28D}" dt="2022-05-09T09:42:57.804" v="8" actId="6549"/>
          <ac:spMkLst>
            <pc:docMk/>
            <pc:sldMk cId="137867074" sldId="260"/>
            <ac:spMk id="3" creationId="{CADA3BE9-21E0-4715-B3B1-906A88F2F68C}"/>
          </ac:spMkLst>
        </pc:spChg>
      </pc:sldChg>
      <pc:sldChg chg="modSp mod">
        <pc:chgData name="Doris Keller" userId="8632a153-503d-4ef7-b3c8-3b4e1994d05e" providerId="ADAL" clId="{1E9EE608-D56C-443E-94FE-CF224B41E28D}" dt="2022-05-09T09:59:42.354" v="9" actId="108"/>
        <pc:sldMkLst>
          <pc:docMk/>
          <pc:sldMk cId="1765261362" sldId="262"/>
        </pc:sldMkLst>
        <pc:spChg chg="mod">
          <ac:chgData name="Doris Keller" userId="8632a153-503d-4ef7-b3c8-3b4e1994d05e" providerId="ADAL" clId="{1E9EE608-D56C-443E-94FE-CF224B41E28D}" dt="2022-05-09T09:59:42.354" v="9" actId="108"/>
          <ac:spMkLst>
            <pc:docMk/>
            <pc:sldMk cId="1765261362" sldId="262"/>
            <ac:spMk id="5" creationId="{5B3B5FA7-3180-4DB7-B6F9-0FE5A60EC4DF}"/>
          </ac:spMkLst>
        </pc:spChg>
      </pc:sldChg>
    </pc:docChg>
  </pc:docChgLst>
  <pc:docChgLst>
    <pc:chgData name="Doris Keller" userId="8632a153-503d-4ef7-b3c8-3b4e1994d05e" providerId="ADAL" clId="{68A419FB-217A-4F96-905D-74C0D5028E98}"/>
    <pc:docChg chg="custSel modSld">
      <pc:chgData name="Doris Keller" userId="8632a153-503d-4ef7-b3c8-3b4e1994d05e" providerId="ADAL" clId="{68A419FB-217A-4F96-905D-74C0D5028E98}" dt="2022-06-23T06:42:16.855" v="98" actId="14100"/>
      <pc:docMkLst>
        <pc:docMk/>
      </pc:docMkLst>
      <pc:sldChg chg="modSp mod">
        <pc:chgData name="Doris Keller" userId="8632a153-503d-4ef7-b3c8-3b4e1994d05e" providerId="ADAL" clId="{68A419FB-217A-4F96-905D-74C0D5028E98}" dt="2022-06-23T06:42:16.855" v="98" actId="14100"/>
        <pc:sldMkLst>
          <pc:docMk/>
          <pc:sldMk cId="137867074" sldId="260"/>
        </pc:sldMkLst>
        <pc:spChg chg="mod">
          <ac:chgData name="Doris Keller" userId="8632a153-503d-4ef7-b3c8-3b4e1994d05e" providerId="ADAL" clId="{68A419FB-217A-4F96-905D-74C0D5028E98}" dt="2022-06-23T06:42:16.855" v="98" actId="14100"/>
          <ac:spMkLst>
            <pc:docMk/>
            <pc:sldMk cId="137867074" sldId="260"/>
            <ac:spMk id="3" creationId="{CADA3BE9-21E0-4715-B3B1-906A88F2F68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CH"/>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D03FC8-7E22-48CA-BCAC-B103A388F36B}" type="datetimeFigureOut">
              <a:rPr lang="de-CH" smtClean="0"/>
              <a:t>07.10.2022</a:t>
            </a:fld>
            <a:endParaRPr lang="de-CH"/>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CH"/>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69D9D5-03BA-4BBB-8D72-49965320E620}" type="slidenum">
              <a:rPr lang="de-CH" smtClean="0"/>
              <a:t>‹Nr.›</a:t>
            </a:fld>
            <a:endParaRPr lang="de-CH"/>
          </a:p>
        </p:txBody>
      </p:sp>
    </p:spTree>
    <p:extLst>
      <p:ext uri="{BB962C8B-B14F-4D97-AF65-F5344CB8AC3E}">
        <p14:creationId xmlns:p14="http://schemas.microsoft.com/office/powerpoint/2010/main" val="42516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4ECF0652-2D14-4185-A99E-071547B53352}"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3523954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38AEC4E3-3BA5-40A3-9560-1AC4189967A7}"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766777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EEA2595-7ED9-4C20-B480-7A3A50916622}"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168813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E9B6E2A0-D25D-45A1-AD27-DF59E57503FE}"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782952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FCF6F8E6-CD17-4537-A6B5-3C72D58C3C11}"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0359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7558C5D9-90FC-427D-BF5B-C1452C2B2935}"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1773580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4993D52-1CCB-499E-8FCA-859E2877ACEB}"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3030308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87AEB513-FE6F-4587-8BB4-B9BC93308EF4}"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475104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4B3091CC-001A-4153-B5B5-9069AC943F96}"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152143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8A7E6FEE-769A-45C6-A575-AAFB64FA8457}" type="datetime1">
              <a:rPr lang="de-CH" smtClean="0"/>
              <a:t>07.10.2022</a:t>
            </a:fld>
            <a:endParaRPr lang="de-CH" dirty="0"/>
          </a:p>
        </p:txBody>
      </p:sp>
      <p:sp>
        <p:nvSpPr>
          <p:cNvPr id="5" name="Footer Placeholder 4"/>
          <p:cNvSpPr>
            <a:spLocks noGrp="1"/>
          </p:cNvSpPr>
          <p:nvPr>
            <p:ph type="ftr" sz="quarter" idx="11"/>
          </p:nvPr>
        </p:nvSpPr>
        <p:spPr/>
        <p:txBody>
          <a:bodyPr/>
          <a:lstStyle/>
          <a:p>
            <a:r>
              <a:rPr lang="de-CH"/>
              <a:t>Geschichte der Fotografie</a:t>
            </a:r>
            <a:endParaRPr lang="de-CH" dirty="0"/>
          </a:p>
        </p:txBody>
      </p:sp>
      <p:sp>
        <p:nvSpPr>
          <p:cNvPr id="6" name="Slide Number Placeholder 5"/>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4182544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BB5A3EC-7287-4B51-BAD7-3A4A05FDABA0}" type="datetime1">
              <a:rPr lang="de-CH" smtClean="0"/>
              <a:t>07.10.2022</a:t>
            </a:fld>
            <a:endParaRPr lang="de-CH" dirty="0"/>
          </a:p>
        </p:txBody>
      </p:sp>
      <p:sp>
        <p:nvSpPr>
          <p:cNvPr id="6" name="Footer Placeholder 5"/>
          <p:cNvSpPr>
            <a:spLocks noGrp="1"/>
          </p:cNvSpPr>
          <p:nvPr>
            <p:ph type="ftr" sz="quarter" idx="11"/>
          </p:nvPr>
        </p:nvSpPr>
        <p:spPr/>
        <p:txBody>
          <a:bodyPr/>
          <a:lstStyle/>
          <a:p>
            <a:r>
              <a:rPr lang="de-CH"/>
              <a:t>Geschichte der Fotografie</a:t>
            </a:r>
            <a:endParaRPr lang="de-CH" dirty="0"/>
          </a:p>
        </p:txBody>
      </p:sp>
      <p:sp>
        <p:nvSpPr>
          <p:cNvPr id="7" name="Slide Number Placeholder 6"/>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3360217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D68CFA9-EC14-4F1A-853B-D2834163CB32}" type="datetime1">
              <a:rPr lang="de-CH" smtClean="0"/>
              <a:t>07.10.2022</a:t>
            </a:fld>
            <a:endParaRPr lang="de-CH" dirty="0"/>
          </a:p>
        </p:txBody>
      </p:sp>
      <p:sp>
        <p:nvSpPr>
          <p:cNvPr id="8" name="Footer Placeholder 7"/>
          <p:cNvSpPr>
            <a:spLocks noGrp="1"/>
          </p:cNvSpPr>
          <p:nvPr>
            <p:ph type="ftr" sz="quarter" idx="11"/>
          </p:nvPr>
        </p:nvSpPr>
        <p:spPr/>
        <p:txBody>
          <a:bodyPr/>
          <a:lstStyle/>
          <a:p>
            <a:r>
              <a:rPr lang="de-CH"/>
              <a:t>Geschichte der Fotografie</a:t>
            </a:r>
            <a:endParaRPr lang="de-CH" dirty="0"/>
          </a:p>
        </p:txBody>
      </p:sp>
      <p:sp>
        <p:nvSpPr>
          <p:cNvPr id="9" name="Slide Number Placeholder 8"/>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226369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D87CF39E-CA94-41D6-8ACD-A7757C25AA60}" type="datetime1">
              <a:rPr lang="de-CH" smtClean="0"/>
              <a:t>07.10.2022</a:t>
            </a:fld>
            <a:endParaRPr lang="de-CH" dirty="0"/>
          </a:p>
        </p:txBody>
      </p:sp>
      <p:sp>
        <p:nvSpPr>
          <p:cNvPr id="4" name="Footer Placeholder 3"/>
          <p:cNvSpPr>
            <a:spLocks noGrp="1"/>
          </p:cNvSpPr>
          <p:nvPr>
            <p:ph type="ftr" sz="quarter" idx="11"/>
          </p:nvPr>
        </p:nvSpPr>
        <p:spPr/>
        <p:txBody>
          <a:bodyPr/>
          <a:lstStyle/>
          <a:p>
            <a:r>
              <a:rPr lang="de-CH"/>
              <a:t>Geschichte der Fotografie</a:t>
            </a:r>
            <a:endParaRPr lang="de-CH" dirty="0"/>
          </a:p>
        </p:txBody>
      </p:sp>
      <p:sp>
        <p:nvSpPr>
          <p:cNvPr id="5" name="Slide Number Placeholder 4"/>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3637447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1DBBC0-61B5-4C48-B7F3-BB314D609DC1}" type="datetime1">
              <a:rPr lang="de-CH" smtClean="0"/>
              <a:t>07.10.2022</a:t>
            </a:fld>
            <a:endParaRPr lang="de-CH" dirty="0"/>
          </a:p>
        </p:txBody>
      </p:sp>
      <p:sp>
        <p:nvSpPr>
          <p:cNvPr id="3" name="Footer Placeholder 2"/>
          <p:cNvSpPr>
            <a:spLocks noGrp="1"/>
          </p:cNvSpPr>
          <p:nvPr>
            <p:ph type="ftr" sz="quarter" idx="11"/>
          </p:nvPr>
        </p:nvSpPr>
        <p:spPr/>
        <p:txBody>
          <a:bodyPr/>
          <a:lstStyle/>
          <a:p>
            <a:r>
              <a:rPr lang="de-CH"/>
              <a:t>Geschichte der Fotografie</a:t>
            </a:r>
            <a:endParaRPr lang="de-CH" dirty="0"/>
          </a:p>
        </p:txBody>
      </p:sp>
      <p:sp>
        <p:nvSpPr>
          <p:cNvPr id="4" name="Slide Number Placeholder 3"/>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2587944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239728D2-3CCB-4310-91D4-449B238A81A7}" type="datetime1">
              <a:rPr lang="de-CH" smtClean="0"/>
              <a:t>07.10.2022</a:t>
            </a:fld>
            <a:endParaRPr lang="de-CH" dirty="0"/>
          </a:p>
        </p:txBody>
      </p:sp>
      <p:sp>
        <p:nvSpPr>
          <p:cNvPr id="6" name="Footer Placeholder 5"/>
          <p:cNvSpPr>
            <a:spLocks noGrp="1"/>
          </p:cNvSpPr>
          <p:nvPr>
            <p:ph type="ftr" sz="quarter" idx="11"/>
          </p:nvPr>
        </p:nvSpPr>
        <p:spPr/>
        <p:txBody>
          <a:bodyPr/>
          <a:lstStyle/>
          <a:p>
            <a:r>
              <a:rPr lang="de-CH"/>
              <a:t>Geschichte der Fotografie</a:t>
            </a:r>
            <a:endParaRPr lang="de-CH" dirty="0"/>
          </a:p>
        </p:txBody>
      </p:sp>
      <p:sp>
        <p:nvSpPr>
          <p:cNvPr id="7" name="Slide Number Placeholder 6"/>
          <p:cNvSpPr>
            <a:spLocks noGrp="1"/>
          </p:cNvSpPr>
          <p:nvPr>
            <p:ph type="sldNum" sz="quarter" idx="12"/>
          </p:nvPr>
        </p:nvSpPr>
        <p:spPr/>
        <p:txBody>
          <a:bodyPr/>
          <a:lstStyle/>
          <a:p>
            <a:fld id="{47A2A5A2-49ED-4682-B378-BFAECC5A6912}" type="slidenum">
              <a:rPr lang="de-CH" smtClean="0"/>
              <a:t>‹Nr.›</a:t>
            </a:fld>
            <a:endParaRPr lang="de-CH" dirty="0"/>
          </a:p>
        </p:txBody>
      </p:sp>
    </p:spTree>
    <p:extLst>
      <p:ext uri="{BB962C8B-B14F-4D97-AF65-F5344CB8AC3E}">
        <p14:creationId xmlns:p14="http://schemas.microsoft.com/office/powerpoint/2010/main" val="19568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dirty="0"/>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6" name="Footer Placeholder 5"/>
          <p:cNvSpPr>
            <a:spLocks noGrp="1"/>
          </p:cNvSpPr>
          <p:nvPr>
            <p:ph type="ftr" sz="quarter" idx="11"/>
          </p:nvPr>
        </p:nvSpPr>
        <p:spPr/>
        <p:txBody>
          <a:bodyPr/>
          <a:lstStyle/>
          <a:p>
            <a:r>
              <a:rPr lang="de-CH"/>
              <a:t>Geschichte der Fotografie</a:t>
            </a:r>
            <a:endParaRPr lang="de-CH" dirty="0"/>
          </a:p>
        </p:txBody>
      </p:sp>
      <p:sp>
        <p:nvSpPr>
          <p:cNvPr id="7" name="Slide Number Placeholder 6"/>
          <p:cNvSpPr>
            <a:spLocks noGrp="1"/>
          </p:cNvSpPr>
          <p:nvPr>
            <p:ph type="sldNum" sz="quarter" idx="12"/>
          </p:nvPr>
        </p:nvSpPr>
        <p:spPr/>
        <p:txBody>
          <a:bodyPr/>
          <a:lstStyle/>
          <a:p>
            <a:fld id="{47A2A5A2-49ED-4682-B378-BFAECC5A6912}" type="slidenum">
              <a:rPr lang="de-CH" smtClean="0"/>
              <a:t>‹Nr.›</a:t>
            </a:fld>
            <a:endParaRPr lang="de-CH" dirty="0"/>
          </a:p>
        </p:txBody>
      </p:sp>
      <p:sp>
        <p:nvSpPr>
          <p:cNvPr id="5" name="Date Placeholder 4"/>
          <p:cNvSpPr>
            <a:spLocks noGrp="1"/>
          </p:cNvSpPr>
          <p:nvPr>
            <p:ph type="dt" sz="half" idx="10"/>
          </p:nvPr>
        </p:nvSpPr>
        <p:spPr/>
        <p:txBody>
          <a:bodyPr/>
          <a:lstStyle/>
          <a:p>
            <a:fld id="{3D58420A-82E4-4A43-8F6B-5531C2F071AF}" type="datetime1">
              <a:rPr lang="de-CH" smtClean="0"/>
              <a:t>07.10.2022</a:t>
            </a:fld>
            <a:endParaRPr lang="de-CH" dirty="0"/>
          </a:p>
        </p:txBody>
      </p:sp>
    </p:spTree>
    <p:extLst>
      <p:ext uri="{BB962C8B-B14F-4D97-AF65-F5344CB8AC3E}">
        <p14:creationId xmlns:p14="http://schemas.microsoft.com/office/powerpoint/2010/main" val="2156693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2D52A06-6EF3-43C4-A8B1-F5615AEA6115}" type="datetime1">
              <a:rPr lang="de-CH" smtClean="0"/>
              <a:t>07.10.2022</a:t>
            </a:fld>
            <a:endParaRPr lang="de-CH"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de-CH"/>
              <a:t>Geschichte der Fotografie</a:t>
            </a:r>
            <a:endParaRPr lang="de-CH"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7A2A5A2-49ED-4682-B378-BFAECC5A6912}" type="slidenum">
              <a:rPr lang="de-CH" smtClean="0"/>
              <a:t>‹Nr.›</a:t>
            </a:fld>
            <a:endParaRPr lang="de-CH" dirty="0"/>
          </a:p>
        </p:txBody>
      </p:sp>
    </p:spTree>
    <p:extLst>
      <p:ext uri="{BB962C8B-B14F-4D97-AF65-F5344CB8AC3E}">
        <p14:creationId xmlns:p14="http://schemas.microsoft.com/office/powerpoint/2010/main" val="351090578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Kameraobjektiv">
            <a:extLst>
              <a:ext uri="{FF2B5EF4-FFF2-40B4-BE49-F238E27FC236}">
                <a16:creationId xmlns:a16="http://schemas.microsoft.com/office/drawing/2014/main" id="{C09494AE-D88B-4BA2-9E16-DAF0492DE250}"/>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b="-2"/>
          <a:stretch/>
        </p:blipFill>
        <p:spPr>
          <a:xfrm>
            <a:off x="4269854" y="-1"/>
            <a:ext cx="7922146" cy="6858001"/>
          </a:xfrm>
          <a:custGeom>
            <a:avLst/>
            <a:gdLst/>
            <a:ahLst/>
            <a:cxnLst/>
            <a:rect l="l" t="t" r="r" b="b"/>
            <a:pathLst>
              <a:path w="7922146" h="6858001">
                <a:moveTo>
                  <a:pt x="379987" y="0"/>
                </a:moveTo>
                <a:lnTo>
                  <a:pt x="5304971" y="0"/>
                </a:lnTo>
                <a:lnTo>
                  <a:pt x="7065281" y="0"/>
                </a:lnTo>
                <a:lnTo>
                  <a:pt x="7397540" y="0"/>
                </a:lnTo>
                <a:lnTo>
                  <a:pt x="7397540" y="1"/>
                </a:lnTo>
                <a:lnTo>
                  <a:pt x="7922146" y="1"/>
                </a:lnTo>
                <a:lnTo>
                  <a:pt x="7922146" y="6858001"/>
                </a:lnTo>
                <a:lnTo>
                  <a:pt x="7065281" y="6858001"/>
                </a:lnTo>
                <a:lnTo>
                  <a:pt x="7065281" y="6858000"/>
                </a:lnTo>
                <a:lnTo>
                  <a:pt x="5932989" y="6858000"/>
                </a:lnTo>
                <a:lnTo>
                  <a:pt x="5932989" y="6858001"/>
                </a:lnTo>
                <a:lnTo>
                  <a:pt x="27809" y="6858001"/>
                </a:lnTo>
                <a:lnTo>
                  <a:pt x="1803228" y="4521201"/>
                </a:lnTo>
                <a:close/>
                <a:moveTo>
                  <a:pt x="0" y="0"/>
                </a:moveTo>
                <a:lnTo>
                  <a:pt x="379987" y="0"/>
                </a:lnTo>
                <a:lnTo>
                  <a:pt x="0" y="407"/>
                </a:lnTo>
                <a:close/>
              </a:path>
            </a:pathLst>
          </a:custGeom>
        </p:spPr>
      </p:pic>
      <p:sp>
        <p:nvSpPr>
          <p:cNvPr id="2" name="Titel 1">
            <a:extLst>
              <a:ext uri="{FF2B5EF4-FFF2-40B4-BE49-F238E27FC236}">
                <a16:creationId xmlns:a16="http://schemas.microsoft.com/office/drawing/2014/main" id="{6623E599-37EB-4818-B7D0-CA8FC9345DD6}"/>
              </a:ext>
            </a:extLst>
          </p:cNvPr>
          <p:cNvSpPr>
            <a:spLocks noGrp="1"/>
          </p:cNvSpPr>
          <p:nvPr>
            <p:ph type="ctrTitle"/>
          </p:nvPr>
        </p:nvSpPr>
        <p:spPr>
          <a:xfrm>
            <a:off x="668867" y="1678666"/>
            <a:ext cx="4088190" cy="2369093"/>
          </a:xfrm>
        </p:spPr>
        <p:txBody>
          <a:bodyPr>
            <a:normAutofit/>
          </a:bodyPr>
          <a:lstStyle/>
          <a:p>
            <a:r>
              <a:rPr lang="de-CH" sz="4800" dirty="0"/>
              <a:t>Geschichte der Fotografie</a:t>
            </a:r>
          </a:p>
        </p:txBody>
      </p:sp>
      <p:cxnSp>
        <p:nvCxnSpPr>
          <p:cNvPr id="9" name="Straight Connector 8">
            <a:extLst>
              <a:ext uri="{FF2B5EF4-FFF2-40B4-BE49-F238E27FC236}">
                <a16:creationId xmlns:a16="http://schemas.microsoft.com/office/drawing/2014/main" id="{A57C1A16-B8AB-4D99-A195-A38F556A648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F8A9B20B-D1DD-4573-B5EC-5580295192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66D61E08-70C3-48D8-BEA0-787111DC3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FC55298F-0AE5-478E-AD2B-03C2614C5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Isosceles Triangle 24">
            <a:extLst>
              <a:ext uri="{FF2B5EF4-FFF2-40B4-BE49-F238E27FC236}">
                <a16:creationId xmlns:a16="http://schemas.microsoft.com/office/drawing/2014/main" id="{C180E4EA-0B63-4779-A895-7E90E7108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7">
            <a:extLst>
              <a:ext uri="{FF2B5EF4-FFF2-40B4-BE49-F238E27FC236}">
                <a16:creationId xmlns:a16="http://schemas.microsoft.com/office/drawing/2014/main" id="{CEE01D9D-3DE8-4EED-B0D3-8F3C79CC76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47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89AF5CE9-607F-43F4-8983-DCD6DA405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9">
            <a:extLst>
              <a:ext uri="{FF2B5EF4-FFF2-40B4-BE49-F238E27FC236}">
                <a16:creationId xmlns:a16="http://schemas.microsoft.com/office/drawing/2014/main" id="{6EEA2DBD-9E1E-4521-8C01-F32AD18A89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9">
            <a:extLst>
              <a:ext uri="{FF2B5EF4-FFF2-40B4-BE49-F238E27FC236}">
                <a16:creationId xmlns:a16="http://schemas.microsoft.com/office/drawing/2014/main" id="{15BBD2C1-BA9B-46A9-A27A-33498B1692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412407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Erforschung des Arbeitsverfahrens</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Verschiedene weitere Erfinder versuchten laufend, die Vorgehensweise zu verbessern oder eine eigene zu definieren und prägten so die Geschichte der Fotografie. </a:t>
            </a:r>
          </a:p>
          <a:p>
            <a:pPr marL="0" indent="0">
              <a:buNone/>
            </a:pPr>
            <a:endParaRPr lang="de-CH" dirty="0"/>
          </a:p>
          <a:p>
            <a:pPr>
              <a:buFont typeface="Wingdings" panose="05000000000000000000" pitchFamily="2" charset="2"/>
              <a:buChar char="§"/>
            </a:pPr>
            <a:r>
              <a:rPr lang="de-CH" dirty="0"/>
              <a:t>William </a:t>
            </a:r>
            <a:r>
              <a:rPr lang="de-CH" b="1" dirty="0"/>
              <a:t>Henry Fox Talbot </a:t>
            </a:r>
            <a:r>
              <a:rPr lang="de-CH" dirty="0"/>
              <a:t>zum Beispiel stellte Hyposulfit aus Sodawasser als ein (im Vergleich zu heissem Salzwasser) sogar noch besseres «Fixiermittel» vor. </a:t>
            </a:r>
          </a:p>
          <a:p>
            <a:pPr>
              <a:buFont typeface="Wingdings" panose="05000000000000000000" pitchFamily="2" charset="2"/>
              <a:buChar char="§"/>
            </a:pPr>
            <a:r>
              <a:rPr lang="de-CH" b="1" dirty="0"/>
              <a:t>Talbot</a:t>
            </a:r>
            <a:r>
              <a:rPr lang="de-CH" dirty="0"/>
              <a:t> erfand ausserdem das Kalotyp-Verfahren, das die Belichtungszeit auf nur wenige Minuten reduzierte und es ermöglichte, eine hohe Anzahl positiver Drucke durch das einfache Kontaktdruckverfahren herzustellen.</a:t>
            </a:r>
          </a:p>
          <a:p>
            <a:pPr>
              <a:buFont typeface="Wingdings" panose="05000000000000000000" pitchFamily="2" charset="2"/>
              <a:buChar char="§"/>
            </a:pPr>
            <a:r>
              <a:rPr lang="de-CH" dirty="0"/>
              <a:t>Zusammen mit anderen Erfindern jener Zeit wie </a:t>
            </a:r>
            <a:r>
              <a:rPr lang="de-CH" b="1" dirty="0"/>
              <a:t>Hippolyte Bayard</a:t>
            </a:r>
            <a:r>
              <a:rPr lang="de-CH" dirty="0"/>
              <a:t>, </a:t>
            </a:r>
            <a:r>
              <a:rPr lang="de-CH" b="1" dirty="0"/>
              <a:t>Janez Puhar</a:t>
            </a:r>
            <a:r>
              <a:rPr lang="de-CH" dirty="0"/>
              <a:t> und Niépces eigener Cousin </a:t>
            </a:r>
            <a:r>
              <a:rPr lang="de-CH" b="1" dirty="0"/>
              <a:t>Niépce St. Victor</a:t>
            </a:r>
            <a:r>
              <a:rPr lang="de-CH" dirty="0"/>
              <a:t>, hat </a:t>
            </a:r>
            <a:r>
              <a:rPr lang="de-CH" b="1" dirty="0"/>
              <a:t>Tablot</a:t>
            </a:r>
            <a:r>
              <a:rPr lang="de-CH" dirty="0"/>
              <a:t> massgeblich zur Entwicklung der Fotografie beigetragen.</a:t>
            </a:r>
          </a:p>
        </p:txBody>
      </p:sp>
      <p:sp>
        <p:nvSpPr>
          <p:cNvPr id="4" name="Fußzeilenplatzhalter 3">
            <a:extLst>
              <a:ext uri="{FF2B5EF4-FFF2-40B4-BE49-F238E27FC236}">
                <a16:creationId xmlns:a16="http://schemas.microsoft.com/office/drawing/2014/main" id="{C6F1A805-59E9-4190-88C4-5E0064FCCC06}"/>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DA3D73D2-17BF-4541-B4FC-0E26487D74E1}"/>
              </a:ext>
            </a:extLst>
          </p:cNvPr>
          <p:cNvSpPr>
            <a:spLocks noGrp="1"/>
          </p:cNvSpPr>
          <p:nvPr>
            <p:ph type="sldNum" sz="quarter" idx="12"/>
          </p:nvPr>
        </p:nvSpPr>
        <p:spPr/>
        <p:txBody>
          <a:bodyPr/>
          <a:lstStyle/>
          <a:p>
            <a:fld id="{47A2A5A2-49ED-4682-B378-BFAECC5A6912}" type="slidenum">
              <a:rPr lang="de-CH" smtClean="0"/>
              <a:t>10</a:t>
            </a:fld>
            <a:endParaRPr lang="de-CH" dirty="0"/>
          </a:p>
        </p:txBody>
      </p:sp>
    </p:spTree>
    <p:extLst>
      <p:ext uri="{BB962C8B-B14F-4D97-AF65-F5344CB8AC3E}">
        <p14:creationId xmlns:p14="http://schemas.microsoft.com/office/powerpoint/2010/main" val="64444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Das Experimentieren</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Das Experimentieren mit fotografischen Arbeitsverfahren durchzog das gesamte 19. Jahrhundert und brachte zahlreiche Emulsionen für die Entwicklung, Fixierung und Übergangsprozesse hervor.</a:t>
            </a:r>
          </a:p>
          <a:p>
            <a:pPr marL="0" indent="0">
              <a:buNone/>
            </a:pPr>
            <a:endParaRPr lang="de-CH" dirty="0"/>
          </a:p>
          <a:p>
            <a:pPr>
              <a:buFont typeface="Wingdings" panose="05000000000000000000" pitchFamily="2" charset="2"/>
              <a:buChar char="§"/>
            </a:pPr>
            <a:r>
              <a:rPr lang="de-CH" dirty="0"/>
              <a:t>Während </a:t>
            </a:r>
            <a:r>
              <a:rPr lang="de-CH" b="1" dirty="0"/>
              <a:t>Frederick Scott Archer </a:t>
            </a:r>
            <a:r>
              <a:rPr lang="de-CH" dirty="0"/>
              <a:t>und </a:t>
            </a:r>
            <a:r>
              <a:rPr lang="de-CH" b="1" dirty="0"/>
              <a:t>Gustave Le Gray </a:t>
            </a:r>
            <a:r>
              <a:rPr lang="de-CH" dirty="0"/>
              <a:t>im Jahr </a:t>
            </a:r>
            <a:r>
              <a:rPr lang="de-CH" b="1" dirty="0"/>
              <a:t>1851</a:t>
            </a:r>
            <a:r>
              <a:rPr lang="de-CH" dirty="0"/>
              <a:t> nahezu gleichzeitig das Kollodion-Verfahren erfanden, welches nasse Platten und tragbare dunkle Räume beinhaltete, arbeitete </a:t>
            </a:r>
            <a:r>
              <a:rPr lang="de-CH" b="1" dirty="0"/>
              <a:t>Herbert Bowyer Berkeley </a:t>
            </a:r>
            <a:r>
              <a:rPr lang="de-CH" dirty="0"/>
              <a:t>an einer Weiterentwicklung die schlussendlich Pyrogallol, Sulfit und Zitronensäure enthielt und zur Stabilität der Drucke beitrug.</a:t>
            </a:r>
          </a:p>
          <a:p>
            <a:pPr>
              <a:buFont typeface="Wingdings" panose="05000000000000000000" pitchFamily="2" charset="2"/>
              <a:buChar char="§"/>
            </a:pPr>
            <a:r>
              <a:rPr lang="de-CH" dirty="0"/>
              <a:t>Im Jahr </a:t>
            </a:r>
            <a:r>
              <a:rPr lang="de-CH" b="1" dirty="0"/>
              <a:t>1871</a:t>
            </a:r>
            <a:r>
              <a:rPr lang="de-CH" dirty="0"/>
              <a:t> erfand </a:t>
            </a:r>
            <a:r>
              <a:rPr lang="de-CH" b="1" dirty="0"/>
              <a:t>Richard Leach Maddox </a:t>
            </a:r>
            <a:r>
              <a:rPr lang="de-CH" dirty="0"/>
              <a:t>die trockene Gelatine-Platte, die kleinere Kameras ohne Stativ ermöglichte.</a:t>
            </a:r>
          </a:p>
        </p:txBody>
      </p:sp>
      <p:sp>
        <p:nvSpPr>
          <p:cNvPr id="4" name="Fußzeilenplatzhalter 3">
            <a:extLst>
              <a:ext uri="{FF2B5EF4-FFF2-40B4-BE49-F238E27FC236}">
                <a16:creationId xmlns:a16="http://schemas.microsoft.com/office/drawing/2014/main" id="{7CD6EBB3-5BC6-4928-AC06-481E8096FEB8}"/>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6126DA81-B997-40B5-A5FE-E2D5D94F5619}"/>
              </a:ext>
            </a:extLst>
          </p:cNvPr>
          <p:cNvSpPr>
            <a:spLocks noGrp="1"/>
          </p:cNvSpPr>
          <p:nvPr>
            <p:ph type="sldNum" sz="quarter" idx="12"/>
          </p:nvPr>
        </p:nvSpPr>
        <p:spPr/>
        <p:txBody>
          <a:bodyPr/>
          <a:lstStyle/>
          <a:p>
            <a:fld id="{47A2A5A2-49ED-4682-B378-BFAECC5A6912}" type="slidenum">
              <a:rPr lang="de-CH" smtClean="0"/>
              <a:t>11</a:t>
            </a:fld>
            <a:endParaRPr lang="de-CH" dirty="0"/>
          </a:p>
        </p:txBody>
      </p:sp>
    </p:spTree>
    <p:extLst>
      <p:ext uri="{BB962C8B-B14F-4D97-AF65-F5344CB8AC3E}">
        <p14:creationId xmlns:p14="http://schemas.microsoft.com/office/powerpoint/2010/main" val="4142598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Vorwärts in Richtung Kodak Film</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8710506" cy="3880773"/>
          </a:xfrm>
        </p:spPr>
        <p:txBody>
          <a:bodyPr>
            <a:normAutofit lnSpcReduction="10000"/>
          </a:bodyPr>
          <a:lstStyle/>
          <a:p>
            <a:pPr marL="0" indent="0">
              <a:buNone/>
            </a:pPr>
            <a:r>
              <a:rPr lang="de-CH" dirty="0"/>
              <a:t>Mit jedem Schritt in der Geschichte der Fotografie gewann die Fotografie an Einfachheit und wurde somit einer grösseren Zahl interessierter Nutzer zugänglich. </a:t>
            </a:r>
          </a:p>
          <a:p>
            <a:pPr marL="0" indent="0">
              <a:buNone/>
            </a:pPr>
            <a:endParaRPr lang="de-CH" dirty="0"/>
          </a:p>
          <a:p>
            <a:pPr>
              <a:buFont typeface="Wingdings" panose="05000000000000000000" pitchFamily="2" charset="2"/>
              <a:buChar char="§"/>
            </a:pPr>
            <a:r>
              <a:rPr lang="de-CH" dirty="0"/>
              <a:t>In der Mitte der Industriellen Revolution stieg unter den Mitgliedern der Mittelschicht die Nachfrage für Porträts. </a:t>
            </a:r>
          </a:p>
          <a:p>
            <a:pPr>
              <a:buFont typeface="Wingdings" panose="05000000000000000000" pitchFamily="2" charset="2"/>
              <a:buChar char="§"/>
            </a:pPr>
            <a:r>
              <a:rPr lang="de-CH" dirty="0"/>
              <a:t>Fotos boten in dieser Hinsicht eine billigere und schnellere Lösung dafür an als ein Ölgemälde. </a:t>
            </a:r>
          </a:p>
          <a:p>
            <a:pPr>
              <a:buFont typeface="Wingdings" panose="05000000000000000000" pitchFamily="2" charset="2"/>
              <a:buChar char="§"/>
            </a:pPr>
            <a:r>
              <a:rPr lang="de-CH" dirty="0"/>
              <a:t>Insbesondere die Daguerreotypien – benannt nach ihrem Erfinder – wurden recht beliebt. Man war stolz, Bilder von städtischen und natürlichen Landschaften und Porträts von Menschen bei sich zu tragen. </a:t>
            </a:r>
          </a:p>
          <a:p>
            <a:pPr>
              <a:buFont typeface="Wingdings" panose="05000000000000000000" pitchFamily="2" charset="2"/>
              <a:buChar char="§"/>
            </a:pPr>
            <a:r>
              <a:rPr lang="de-CH" dirty="0"/>
              <a:t>Die Faszination der Menschen für Fotos war entscheidend für die Weiterentwicklung und Geschichte der Fotografie.</a:t>
            </a:r>
          </a:p>
        </p:txBody>
      </p:sp>
      <p:sp>
        <p:nvSpPr>
          <p:cNvPr id="4" name="Fußzeilenplatzhalter 3">
            <a:extLst>
              <a:ext uri="{FF2B5EF4-FFF2-40B4-BE49-F238E27FC236}">
                <a16:creationId xmlns:a16="http://schemas.microsoft.com/office/drawing/2014/main" id="{19BBD90D-F4E1-4449-8825-BB1B3007E346}"/>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F55D1B6F-9377-48A9-9241-5FD81335AC52}"/>
              </a:ext>
            </a:extLst>
          </p:cNvPr>
          <p:cNvSpPr>
            <a:spLocks noGrp="1"/>
          </p:cNvSpPr>
          <p:nvPr>
            <p:ph type="sldNum" sz="quarter" idx="12"/>
          </p:nvPr>
        </p:nvSpPr>
        <p:spPr/>
        <p:txBody>
          <a:bodyPr/>
          <a:lstStyle/>
          <a:p>
            <a:fld id="{47A2A5A2-49ED-4682-B378-BFAECC5A6912}" type="slidenum">
              <a:rPr lang="de-CH" smtClean="0"/>
              <a:t>12</a:t>
            </a:fld>
            <a:endParaRPr lang="de-CH" dirty="0"/>
          </a:p>
        </p:txBody>
      </p:sp>
    </p:spTree>
    <p:extLst>
      <p:ext uri="{BB962C8B-B14F-4D97-AF65-F5344CB8AC3E}">
        <p14:creationId xmlns:p14="http://schemas.microsoft.com/office/powerpoint/2010/main" val="32378027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Der Rollfilm</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8710506" cy="3880773"/>
          </a:xfrm>
        </p:spPr>
        <p:txBody>
          <a:bodyPr>
            <a:normAutofit/>
          </a:bodyPr>
          <a:lstStyle/>
          <a:p>
            <a:pPr marL="0" indent="0">
              <a:buNone/>
            </a:pPr>
            <a:r>
              <a:rPr lang="de-CH" dirty="0"/>
              <a:t>Es gab jedoch ein Problem mit diesen Daguerreotypien. Sie waren brüchig und schwierig zu vervielfältigen. Darum wandten sich Fotografen Talbots Methode der Massenproduktion zu. </a:t>
            </a:r>
          </a:p>
          <a:p>
            <a:pPr>
              <a:buFont typeface="Wingdings" panose="05000000000000000000" pitchFamily="2" charset="2"/>
              <a:buChar char="§"/>
            </a:pPr>
            <a:r>
              <a:rPr lang="de-CH" dirty="0"/>
              <a:t>Die Einführung des </a:t>
            </a:r>
            <a:r>
              <a:rPr lang="de-CH" b="1" dirty="0"/>
              <a:t>Rollfilms</a:t>
            </a:r>
            <a:r>
              <a:rPr lang="de-CH" dirty="0"/>
              <a:t> im Jahr </a:t>
            </a:r>
            <a:r>
              <a:rPr lang="de-CH" b="1" dirty="0"/>
              <a:t>1884</a:t>
            </a:r>
            <a:r>
              <a:rPr lang="de-CH" dirty="0"/>
              <a:t> war ein Meilenstein in der Geschichte der Fotografie und blieb bahnbrechend bis ins digitale Zeitalter. </a:t>
            </a:r>
          </a:p>
          <a:p>
            <a:pPr>
              <a:buFont typeface="Wingdings" panose="05000000000000000000" pitchFamily="2" charset="2"/>
              <a:buChar char="§"/>
            </a:pPr>
            <a:r>
              <a:rPr lang="de-CH" b="1" dirty="0"/>
              <a:t>George Eastman </a:t>
            </a:r>
            <a:r>
              <a:rPr lang="de-CH" dirty="0"/>
              <a:t>entwickelte ein Trockengel, das die fotografische Platte ersetzte. Damit befreite er die Fotografen davon, die mit Platten und giftigen Chemikalien gefüllten Kisten überallhin mit sich herumzutragen. </a:t>
            </a:r>
          </a:p>
          <a:p>
            <a:pPr>
              <a:buFont typeface="Wingdings" panose="05000000000000000000" pitchFamily="2" charset="2"/>
              <a:buChar char="§"/>
            </a:pPr>
            <a:r>
              <a:rPr lang="de-CH" dirty="0"/>
              <a:t>Es war das Jahr </a:t>
            </a:r>
            <a:r>
              <a:rPr lang="de-CH" b="1" dirty="0"/>
              <a:t>1888</a:t>
            </a:r>
            <a:r>
              <a:rPr lang="de-CH" dirty="0"/>
              <a:t> in dem Eastmans allererste in der Hand zu haltende </a:t>
            </a:r>
            <a:r>
              <a:rPr lang="de-CH" b="1" dirty="0"/>
              <a:t>analoge Kamera </a:t>
            </a:r>
            <a:r>
              <a:rPr lang="de-CH" dirty="0"/>
              <a:t>von </a:t>
            </a:r>
            <a:r>
              <a:rPr lang="de-CH" b="1" dirty="0"/>
              <a:t>Kodak</a:t>
            </a:r>
            <a:r>
              <a:rPr lang="de-CH" dirty="0"/>
              <a:t> samt in ihr befindlichem Film auf dem Markt erschien und für praktisch jedermann erhältlich war.</a:t>
            </a:r>
          </a:p>
        </p:txBody>
      </p:sp>
      <p:sp>
        <p:nvSpPr>
          <p:cNvPr id="4" name="Fußzeilenplatzhalter 3">
            <a:extLst>
              <a:ext uri="{FF2B5EF4-FFF2-40B4-BE49-F238E27FC236}">
                <a16:creationId xmlns:a16="http://schemas.microsoft.com/office/drawing/2014/main" id="{4E978279-40E8-45C4-B294-684FE2E7FA69}"/>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A019AB38-14E6-49F8-8EB5-4D0B715E563D}"/>
              </a:ext>
            </a:extLst>
          </p:cNvPr>
          <p:cNvSpPr>
            <a:spLocks noGrp="1"/>
          </p:cNvSpPr>
          <p:nvPr>
            <p:ph type="sldNum" sz="quarter" idx="12"/>
          </p:nvPr>
        </p:nvSpPr>
        <p:spPr/>
        <p:txBody>
          <a:bodyPr/>
          <a:lstStyle/>
          <a:p>
            <a:fld id="{47A2A5A2-49ED-4682-B378-BFAECC5A6912}" type="slidenum">
              <a:rPr lang="de-CH" smtClean="0"/>
              <a:t>13</a:t>
            </a:fld>
            <a:endParaRPr lang="de-CH" dirty="0"/>
          </a:p>
        </p:txBody>
      </p:sp>
    </p:spTree>
    <p:extLst>
      <p:ext uri="{BB962C8B-B14F-4D97-AF65-F5344CB8AC3E}">
        <p14:creationId xmlns:p14="http://schemas.microsoft.com/office/powerpoint/2010/main" val="640017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Magie der Farbe</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8710506" cy="3880773"/>
          </a:xfrm>
        </p:spPr>
        <p:txBody>
          <a:bodyPr>
            <a:normAutofit/>
          </a:bodyPr>
          <a:lstStyle/>
          <a:p>
            <a:pPr marL="0" indent="0">
              <a:buNone/>
            </a:pPr>
            <a:r>
              <a:rPr lang="de-CH" dirty="0"/>
              <a:t>Natürlich, einer der grössten Meilensteine in der Geschichte der Fotografie ist die Wandlung von einer schwarzweissen Welt in eine bunte Welt. </a:t>
            </a:r>
          </a:p>
          <a:p>
            <a:pPr marL="0" indent="0">
              <a:buNone/>
            </a:pPr>
            <a:endParaRPr lang="de-CH" dirty="0"/>
          </a:p>
          <a:p>
            <a:pPr>
              <a:buFont typeface="Wingdings" panose="05000000000000000000" pitchFamily="2" charset="2"/>
              <a:buChar char="§"/>
            </a:pPr>
            <a:r>
              <a:rPr lang="de-CH" dirty="0"/>
              <a:t>Dieses Ziel wurde erst mit </a:t>
            </a:r>
            <a:r>
              <a:rPr lang="de-CH" b="1" dirty="0"/>
              <a:t>Thomas Suttons </a:t>
            </a:r>
            <a:r>
              <a:rPr lang="de-CH" dirty="0"/>
              <a:t>erstem Farbfoto im Jahr </a:t>
            </a:r>
            <a:r>
              <a:rPr lang="de-CH" b="1" dirty="0"/>
              <a:t>1861</a:t>
            </a:r>
            <a:r>
              <a:rPr lang="de-CH" dirty="0"/>
              <a:t> erreicht. </a:t>
            </a:r>
          </a:p>
          <a:p>
            <a:pPr>
              <a:buFont typeface="Wingdings" panose="05000000000000000000" pitchFamily="2" charset="2"/>
              <a:buChar char="§"/>
            </a:pPr>
            <a:r>
              <a:rPr lang="de-CH" dirty="0"/>
              <a:t>Damit dies gelang, richtete er sich nach einer vom schottischen Chemiker </a:t>
            </a:r>
            <a:br>
              <a:rPr lang="de-CH" dirty="0"/>
            </a:br>
            <a:r>
              <a:rPr lang="de-CH" b="1" dirty="0"/>
              <a:t>James Clerk Maxwell </a:t>
            </a:r>
            <a:r>
              <a:rPr lang="de-CH" dirty="0"/>
              <a:t>vorgeschlagenen Methode. Er nahm eine Reihe von drei Schwarz-Weiss-Fotografien durch rote, grüne und blaue Farbfilter hindurch auf, die er danach unter der Verwendung von drei Projektoren mit ähnlichen Filtern vorzeigte. </a:t>
            </a:r>
          </a:p>
        </p:txBody>
      </p:sp>
      <p:sp>
        <p:nvSpPr>
          <p:cNvPr id="4" name="Fußzeilenplatzhalter 3">
            <a:extLst>
              <a:ext uri="{FF2B5EF4-FFF2-40B4-BE49-F238E27FC236}">
                <a16:creationId xmlns:a16="http://schemas.microsoft.com/office/drawing/2014/main" id="{2544470E-5D5D-433F-BF54-243D95897440}"/>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C457BB26-8403-404C-B7A0-6D4345384BED}"/>
              </a:ext>
            </a:extLst>
          </p:cNvPr>
          <p:cNvSpPr>
            <a:spLocks noGrp="1"/>
          </p:cNvSpPr>
          <p:nvPr>
            <p:ph type="sldNum" sz="quarter" idx="12"/>
          </p:nvPr>
        </p:nvSpPr>
        <p:spPr/>
        <p:txBody>
          <a:bodyPr/>
          <a:lstStyle/>
          <a:p>
            <a:fld id="{47A2A5A2-49ED-4682-B378-BFAECC5A6912}" type="slidenum">
              <a:rPr lang="de-CH" smtClean="0"/>
              <a:t>14</a:t>
            </a:fld>
            <a:endParaRPr lang="de-CH" dirty="0"/>
          </a:p>
        </p:txBody>
      </p:sp>
    </p:spTree>
    <p:extLst>
      <p:ext uri="{BB962C8B-B14F-4D97-AF65-F5344CB8AC3E}">
        <p14:creationId xmlns:p14="http://schemas.microsoft.com/office/powerpoint/2010/main" val="2019766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ersten Farbfotografien 1</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a:buFont typeface="Wingdings" panose="05000000000000000000" pitchFamily="2" charset="2"/>
              <a:buChar char="§"/>
            </a:pPr>
            <a:r>
              <a:rPr lang="de-CH" dirty="0"/>
              <a:t>Am Ende des 19. Jahrhunderts waren Farbfotografien dank der Lumière-Brüder eine praktisch anerkannte Sache, denn diese erfanden das Autochromplattenverfahren. </a:t>
            </a:r>
          </a:p>
          <a:p>
            <a:pPr>
              <a:buFont typeface="Wingdings" panose="05000000000000000000" pitchFamily="2" charset="2"/>
              <a:buChar char="§"/>
            </a:pPr>
            <a:r>
              <a:rPr lang="de-CH" dirty="0"/>
              <a:t>Basierend auf den Ideen </a:t>
            </a:r>
            <a:r>
              <a:rPr lang="de-CH" b="1" dirty="0"/>
              <a:t>Louis Ducos du Haurons</a:t>
            </a:r>
            <a:r>
              <a:rPr lang="de-CH" dirty="0"/>
              <a:t>, der angeregt hatte, drei einzelne Fotografien durch Farbfilter hindurch aufzunehmen, erzeugten sie nur ein Foto durch ein Mosaik von winzigen Farbfiltern hindurch. </a:t>
            </a:r>
          </a:p>
          <a:p>
            <a:pPr>
              <a:buFont typeface="Wingdings" panose="05000000000000000000" pitchFamily="2" charset="2"/>
              <a:buChar char="§"/>
            </a:pPr>
            <a:r>
              <a:rPr lang="de-CH" dirty="0"/>
              <a:t>Danach bestrichen sie es mit Emulsion und zeigten die Ergebnisse durch ein weiteres solches Mosaik hindurch.</a:t>
            </a:r>
          </a:p>
        </p:txBody>
      </p:sp>
      <p:sp>
        <p:nvSpPr>
          <p:cNvPr id="4" name="Fußzeilenplatzhalter 3">
            <a:extLst>
              <a:ext uri="{FF2B5EF4-FFF2-40B4-BE49-F238E27FC236}">
                <a16:creationId xmlns:a16="http://schemas.microsoft.com/office/drawing/2014/main" id="{AC857A76-6324-489C-831D-0EF2F4469C86}"/>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449D0566-EC1E-4023-BEAA-9EE871EF613F}"/>
              </a:ext>
            </a:extLst>
          </p:cNvPr>
          <p:cNvSpPr>
            <a:spLocks noGrp="1"/>
          </p:cNvSpPr>
          <p:nvPr>
            <p:ph type="sldNum" sz="quarter" idx="12"/>
          </p:nvPr>
        </p:nvSpPr>
        <p:spPr/>
        <p:txBody>
          <a:bodyPr/>
          <a:lstStyle/>
          <a:p>
            <a:fld id="{47A2A5A2-49ED-4682-B378-BFAECC5A6912}" type="slidenum">
              <a:rPr lang="de-CH" smtClean="0"/>
              <a:t>15</a:t>
            </a:fld>
            <a:endParaRPr lang="de-CH" dirty="0"/>
          </a:p>
        </p:txBody>
      </p:sp>
    </p:spTree>
    <p:extLst>
      <p:ext uri="{BB962C8B-B14F-4D97-AF65-F5344CB8AC3E}">
        <p14:creationId xmlns:p14="http://schemas.microsoft.com/office/powerpoint/2010/main" val="358351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ersten Farbfotografien 2</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lnSpcReduction="10000"/>
          </a:bodyPr>
          <a:lstStyle/>
          <a:p>
            <a:pPr>
              <a:buFont typeface="Wingdings" panose="05000000000000000000" pitchFamily="2" charset="2"/>
              <a:buChar char="§"/>
            </a:pPr>
            <a:r>
              <a:rPr lang="de-CH" b="0" i="0" dirty="0">
                <a:solidFill>
                  <a:srgbClr val="56585D"/>
                </a:solidFill>
                <a:effectLst/>
              </a:rPr>
              <a:t>Die Autochromplatten enthielten ungefähr fünf Millionen vorher gefärbte Kartoffelkörner pro Quadratzoll.</a:t>
            </a:r>
            <a:r>
              <a:rPr lang="de-CH" b="1" i="0" dirty="0">
                <a:solidFill>
                  <a:srgbClr val="525864"/>
                </a:solidFill>
                <a:effectLst/>
              </a:rPr>
              <a:t> Ja richtig gelesen, Kartoffelkörner!</a:t>
            </a:r>
            <a:r>
              <a:rPr lang="de-CH" b="0" i="0" dirty="0">
                <a:solidFill>
                  <a:srgbClr val="56585D"/>
                </a:solidFill>
                <a:effectLst/>
              </a:rPr>
              <a:t> </a:t>
            </a:r>
          </a:p>
          <a:p>
            <a:pPr>
              <a:buFont typeface="Wingdings" panose="05000000000000000000" pitchFamily="2" charset="2"/>
              <a:buChar char="§"/>
            </a:pPr>
            <a:r>
              <a:rPr lang="de-CH" b="0" i="0" dirty="0">
                <a:solidFill>
                  <a:srgbClr val="56585D"/>
                </a:solidFill>
                <a:effectLst/>
              </a:rPr>
              <a:t>Diese waren gepresst und abgeflacht worden, damit sie die Farbe aufzunehmen konnten. </a:t>
            </a:r>
          </a:p>
          <a:p>
            <a:pPr>
              <a:buFont typeface="Wingdings" panose="05000000000000000000" pitchFamily="2" charset="2"/>
              <a:buChar char="§"/>
            </a:pPr>
            <a:r>
              <a:rPr lang="de-CH" b="0" i="0" dirty="0">
                <a:solidFill>
                  <a:srgbClr val="56585D"/>
                </a:solidFill>
                <a:effectLst/>
              </a:rPr>
              <a:t>Damit wurde die Illusion erschaffen, dass </a:t>
            </a:r>
            <a:r>
              <a:rPr lang="de-CH" b="1" i="0" dirty="0">
                <a:solidFill>
                  <a:srgbClr val="56585D"/>
                </a:solidFill>
                <a:effectLst/>
              </a:rPr>
              <a:t>Rot-, Blau- </a:t>
            </a:r>
            <a:r>
              <a:rPr lang="de-CH" b="0" i="0" dirty="0">
                <a:solidFill>
                  <a:srgbClr val="56585D"/>
                </a:solidFill>
                <a:effectLst/>
              </a:rPr>
              <a:t>und </a:t>
            </a:r>
            <a:r>
              <a:rPr lang="de-CH" b="1" i="0" dirty="0">
                <a:solidFill>
                  <a:srgbClr val="56585D"/>
                </a:solidFill>
                <a:effectLst/>
              </a:rPr>
              <a:t>Grüntöne</a:t>
            </a:r>
            <a:r>
              <a:rPr lang="de-CH" b="0" i="0" dirty="0">
                <a:solidFill>
                  <a:srgbClr val="56585D"/>
                </a:solidFill>
                <a:effectLst/>
              </a:rPr>
              <a:t> sich miteinander mischen. </a:t>
            </a:r>
          </a:p>
          <a:p>
            <a:pPr>
              <a:buFont typeface="Wingdings" panose="05000000000000000000" pitchFamily="2" charset="2"/>
              <a:buChar char="§"/>
            </a:pPr>
            <a:r>
              <a:rPr lang="de-CH" b="0" i="0" dirty="0">
                <a:solidFill>
                  <a:srgbClr val="56585D"/>
                </a:solidFill>
                <a:effectLst/>
              </a:rPr>
              <a:t>Die Platten waren mit Silberbromid beschichtet worden, wodurch das Licht eingefangen werden konnte. </a:t>
            </a:r>
          </a:p>
          <a:p>
            <a:pPr>
              <a:buFont typeface="Wingdings" panose="05000000000000000000" pitchFamily="2" charset="2"/>
              <a:buChar char="§"/>
            </a:pPr>
            <a:r>
              <a:rPr lang="de-CH" b="0" i="0" dirty="0">
                <a:solidFill>
                  <a:srgbClr val="56585D"/>
                </a:solidFill>
                <a:effectLst/>
              </a:rPr>
              <a:t>Das Positivbild von einem Negativbild zu entwickeln bestand aus Umkehrverarbeitungen, in denen von jeder Platte ein transparentes Positivbild entwickelt wurde, das sofort betrachtet oder projiziert werden konnte. </a:t>
            </a:r>
          </a:p>
          <a:p>
            <a:pPr>
              <a:buFont typeface="Wingdings" panose="05000000000000000000" pitchFamily="2" charset="2"/>
              <a:buChar char="§"/>
            </a:pPr>
            <a:r>
              <a:rPr lang="de-CH" b="0" i="0" dirty="0">
                <a:solidFill>
                  <a:srgbClr val="56585D"/>
                </a:solidFill>
                <a:effectLst/>
              </a:rPr>
              <a:t>Weil die Filter die Farbe nur langsam absorbierten, erforderte weniger Licht mehr Belichtungszeit.</a:t>
            </a:r>
          </a:p>
          <a:p>
            <a:pPr marL="0" indent="0">
              <a:buNone/>
            </a:pPr>
            <a:endParaRPr lang="de-CH" dirty="0"/>
          </a:p>
        </p:txBody>
      </p:sp>
      <p:sp>
        <p:nvSpPr>
          <p:cNvPr id="4" name="Fußzeilenplatzhalter 3">
            <a:extLst>
              <a:ext uri="{FF2B5EF4-FFF2-40B4-BE49-F238E27FC236}">
                <a16:creationId xmlns:a16="http://schemas.microsoft.com/office/drawing/2014/main" id="{A791DBE5-8FC0-4EA0-8DA3-8A5F4FE68FD2}"/>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99AB7E1F-5BC9-41D4-8CB7-D60DBFC45BE8}"/>
              </a:ext>
            </a:extLst>
          </p:cNvPr>
          <p:cNvSpPr>
            <a:spLocks noGrp="1"/>
          </p:cNvSpPr>
          <p:nvPr>
            <p:ph type="sldNum" sz="quarter" idx="12"/>
          </p:nvPr>
        </p:nvSpPr>
        <p:spPr/>
        <p:txBody>
          <a:bodyPr/>
          <a:lstStyle/>
          <a:p>
            <a:fld id="{47A2A5A2-49ED-4682-B378-BFAECC5A6912}" type="slidenum">
              <a:rPr lang="de-CH" smtClean="0"/>
              <a:t>16</a:t>
            </a:fld>
            <a:endParaRPr lang="de-CH" dirty="0"/>
          </a:p>
        </p:txBody>
      </p:sp>
    </p:spTree>
    <p:extLst>
      <p:ext uri="{BB962C8B-B14F-4D97-AF65-F5344CB8AC3E}">
        <p14:creationId xmlns:p14="http://schemas.microsoft.com/office/powerpoint/2010/main" val="2914711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Massentaugliche Farbfilme</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lnSpcReduction="10000"/>
          </a:bodyPr>
          <a:lstStyle/>
          <a:p>
            <a:pPr>
              <a:buFont typeface="Wingdings" panose="05000000000000000000" pitchFamily="2" charset="2"/>
              <a:buChar char="§"/>
            </a:pPr>
            <a:r>
              <a:rPr lang="de-CH" b="0" i="0" dirty="0">
                <a:solidFill>
                  <a:srgbClr val="56585D"/>
                </a:solidFill>
                <a:effectLst/>
              </a:rPr>
              <a:t>Apropos 1930-er, diese Jahre in der Geschichte der Fotografie brachten noch ein weiteres revolutionäres Produkt hervor – den </a:t>
            </a:r>
            <a:r>
              <a:rPr lang="de-CH" b="1" i="0" dirty="0">
                <a:solidFill>
                  <a:srgbClr val="56585D"/>
                </a:solidFill>
                <a:effectLst/>
              </a:rPr>
              <a:t>Kodachromfilm</a:t>
            </a:r>
            <a:r>
              <a:rPr lang="de-CH" b="0" i="0" dirty="0">
                <a:solidFill>
                  <a:srgbClr val="56585D"/>
                </a:solidFill>
                <a:effectLst/>
              </a:rPr>
              <a:t>. </a:t>
            </a:r>
          </a:p>
          <a:p>
            <a:pPr>
              <a:buFont typeface="Wingdings" panose="05000000000000000000" pitchFamily="2" charset="2"/>
              <a:buChar char="§"/>
            </a:pPr>
            <a:r>
              <a:rPr lang="de-CH" b="0" i="0" dirty="0">
                <a:solidFill>
                  <a:srgbClr val="56585D"/>
                </a:solidFill>
                <a:effectLst/>
              </a:rPr>
              <a:t>Dieser erschien im Jahr </a:t>
            </a:r>
            <a:r>
              <a:rPr lang="de-CH" b="1" i="0" dirty="0">
                <a:solidFill>
                  <a:srgbClr val="56585D"/>
                </a:solidFill>
                <a:effectLst/>
              </a:rPr>
              <a:t>1936</a:t>
            </a:r>
            <a:r>
              <a:rPr lang="de-CH" b="0" i="0" dirty="0">
                <a:solidFill>
                  <a:srgbClr val="56585D"/>
                </a:solidFill>
                <a:effectLst/>
              </a:rPr>
              <a:t> in den Ausgaben 16mm Heimvideo und 35mm Lichtbild. </a:t>
            </a:r>
          </a:p>
          <a:p>
            <a:pPr>
              <a:buFont typeface="Wingdings" panose="05000000000000000000" pitchFamily="2" charset="2"/>
              <a:buChar char="§"/>
            </a:pPr>
            <a:r>
              <a:rPr lang="de-CH" b="0" i="0" dirty="0">
                <a:solidFill>
                  <a:srgbClr val="56585D"/>
                </a:solidFill>
                <a:effectLst/>
              </a:rPr>
              <a:t>Drei Schichten Emulsion fingen das </a:t>
            </a:r>
            <a:r>
              <a:rPr lang="de-CH" b="1" i="0" dirty="0">
                <a:solidFill>
                  <a:srgbClr val="56585D"/>
                </a:solidFill>
                <a:effectLst/>
              </a:rPr>
              <a:t>Rot</a:t>
            </a:r>
            <a:r>
              <a:rPr lang="de-CH" b="0" i="0" dirty="0">
                <a:solidFill>
                  <a:srgbClr val="56585D"/>
                </a:solidFill>
                <a:effectLst/>
              </a:rPr>
              <a:t>, </a:t>
            </a:r>
            <a:r>
              <a:rPr lang="de-CH" b="1" i="0" dirty="0">
                <a:solidFill>
                  <a:srgbClr val="56585D"/>
                </a:solidFill>
                <a:effectLst/>
              </a:rPr>
              <a:t>Grün</a:t>
            </a:r>
            <a:r>
              <a:rPr lang="de-CH" b="0" i="0" dirty="0">
                <a:solidFill>
                  <a:srgbClr val="56585D"/>
                </a:solidFill>
                <a:effectLst/>
              </a:rPr>
              <a:t> und </a:t>
            </a:r>
            <a:r>
              <a:rPr lang="de-CH" b="1" i="0" dirty="0">
                <a:solidFill>
                  <a:srgbClr val="56585D"/>
                </a:solidFill>
                <a:effectLst/>
              </a:rPr>
              <a:t>Blau</a:t>
            </a:r>
            <a:r>
              <a:rPr lang="de-CH" b="0" i="0" dirty="0">
                <a:solidFill>
                  <a:srgbClr val="56585D"/>
                </a:solidFill>
                <a:effectLst/>
              </a:rPr>
              <a:t> ein und färbten zur selben Zeit das Bild in diesen Schichten mithilfe komplexer Operationsprozesse in komplementärem Cyan, Magenta und Gelb. </a:t>
            </a:r>
          </a:p>
          <a:p>
            <a:pPr>
              <a:buFont typeface="Wingdings" panose="05000000000000000000" pitchFamily="2" charset="2"/>
              <a:buChar char="§"/>
            </a:pPr>
            <a:r>
              <a:rPr lang="de-CH" b="0" i="0" dirty="0">
                <a:solidFill>
                  <a:srgbClr val="56585D"/>
                </a:solidFill>
                <a:effectLst/>
              </a:rPr>
              <a:t>Weil die Schwarz-Weissfotografie noch immer die hauptsächliche und erschwinglichere Wahl für Fotografen und Amateure gleichermassen darstellte, fand die Farbe ihren Weg in den weitverbreiteten Gebrauch mithilfe von Sofortfarbfilmen. </a:t>
            </a:r>
          </a:p>
          <a:p>
            <a:pPr>
              <a:buFont typeface="Wingdings" panose="05000000000000000000" pitchFamily="2" charset="2"/>
              <a:buChar char="§"/>
            </a:pPr>
            <a:r>
              <a:rPr lang="de-CH" b="0" i="0" dirty="0">
                <a:solidFill>
                  <a:srgbClr val="56585D"/>
                </a:solidFill>
                <a:effectLst/>
              </a:rPr>
              <a:t>Eingeführt wurden diese durch das </a:t>
            </a:r>
            <a:r>
              <a:rPr lang="de-CH" b="1" i="0" dirty="0">
                <a:solidFill>
                  <a:srgbClr val="56585D"/>
                </a:solidFill>
                <a:effectLst/>
              </a:rPr>
              <a:t>Polaroid</a:t>
            </a:r>
            <a:r>
              <a:rPr lang="de-CH" b="0" i="0" dirty="0">
                <a:solidFill>
                  <a:srgbClr val="56585D"/>
                </a:solidFill>
                <a:effectLst/>
              </a:rPr>
              <a:t> im Jahr </a:t>
            </a:r>
            <a:r>
              <a:rPr lang="de-CH" b="1" i="0" dirty="0">
                <a:solidFill>
                  <a:srgbClr val="56585D"/>
                </a:solidFill>
                <a:effectLst/>
              </a:rPr>
              <a:t>1963</a:t>
            </a:r>
            <a:r>
              <a:rPr lang="de-CH" b="0" i="0" dirty="0">
                <a:solidFill>
                  <a:srgbClr val="56585D"/>
                </a:solidFill>
                <a:effectLst/>
              </a:rPr>
              <a:t> und wurden in den 1980-ern zum absoluten Trend. Heute weiss man die Schwarz-Weiss Fotografie wieder mehr zu schätzen als jemals zuvor. </a:t>
            </a:r>
            <a:endParaRPr lang="de-CH" dirty="0"/>
          </a:p>
        </p:txBody>
      </p:sp>
      <p:sp>
        <p:nvSpPr>
          <p:cNvPr id="4" name="Fußzeilenplatzhalter 3">
            <a:extLst>
              <a:ext uri="{FF2B5EF4-FFF2-40B4-BE49-F238E27FC236}">
                <a16:creationId xmlns:a16="http://schemas.microsoft.com/office/drawing/2014/main" id="{3EF997D3-F9D1-4500-AB75-0FC8A232CCD0}"/>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D5CCB475-3B9C-41FB-BBAA-350C12F29A58}"/>
              </a:ext>
            </a:extLst>
          </p:cNvPr>
          <p:cNvSpPr>
            <a:spLocks noGrp="1"/>
          </p:cNvSpPr>
          <p:nvPr>
            <p:ph type="sldNum" sz="quarter" idx="12"/>
          </p:nvPr>
        </p:nvSpPr>
        <p:spPr/>
        <p:txBody>
          <a:bodyPr/>
          <a:lstStyle/>
          <a:p>
            <a:fld id="{47A2A5A2-49ED-4682-B378-BFAECC5A6912}" type="slidenum">
              <a:rPr lang="de-CH" smtClean="0"/>
              <a:t>17</a:t>
            </a:fld>
            <a:endParaRPr lang="de-CH" dirty="0"/>
          </a:p>
        </p:txBody>
      </p:sp>
    </p:spTree>
    <p:extLst>
      <p:ext uri="{BB962C8B-B14F-4D97-AF65-F5344CB8AC3E}">
        <p14:creationId xmlns:p14="http://schemas.microsoft.com/office/powerpoint/2010/main" val="1667239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Farbfotografie und moderne Technik</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0" i="0" dirty="0">
                <a:solidFill>
                  <a:srgbClr val="56585D"/>
                </a:solidFill>
                <a:effectLst/>
              </a:rPr>
              <a:t>Im Jahr </a:t>
            </a:r>
            <a:r>
              <a:rPr lang="de-CH" b="1" i="0" dirty="0">
                <a:solidFill>
                  <a:srgbClr val="56585D"/>
                </a:solidFill>
                <a:effectLst/>
              </a:rPr>
              <a:t>1969</a:t>
            </a:r>
            <a:r>
              <a:rPr lang="de-CH" b="0" i="0" dirty="0">
                <a:solidFill>
                  <a:srgbClr val="56585D"/>
                </a:solidFill>
                <a:effectLst/>
              </a:rPr>
              <a:t> wurde das Schlüsselbauteil für die Einführung der digitalen Fotografie von George Smith und Willard Boyle erfunden. Diese «ladungsgekoppelte Bauteil» ist unter dem Namen CCD (charge-coupled device) bekannt. </a:t>
            </a:r>
          </a:p>
          <a:p>
            <a:pPr marL="0" indent="0">
              <a:buNone/>
            </a:pPr>
            <a:endParaRPr lang="de-CH" b="0" i="0" dirty="0">
              <a:solidFill>
                <a:srgbClr val="56585D"/>
              </a:solidFill>
              <a:effectLst/>
            </a:endParaRPr>
          </a:p>
          <a:p>
            <a:pPr>
              <a:buFont typeface="Wingdings" panose="05000000000000000000" pitchFamily="2" charset="2"/>
              <a:buChar char="§"/>
            </a:pPr>
            <a:r>
              <a:rPr lang="de-CH" b="0" i="0" dirty="0">
                <a:solidFill>
                  <a:srgbClr val="56585D"/>
                </a:solidFill>
                <a:effectLst/>
              </a:rPr>
              <a:t>CCD ist ein Hochgeschwindigkeits-Halbleiter. Die Kamera war damit in der Lage, Informationen in digitaler Form aufzunehmen. </a:t>
            </a:r>
          </a:p>
          <a:p>
            <a:pPr>
              <a:buFont typeface="Wingdings" panose="05000000000000000000" pitchFamily="2" charset="2"/>
              <a:buChar char="§"/>
            </a:pPr>
            <a:r>
              <a:rPr lang="de-CH" b="0" i="0" dirty="0">
                <a:solidFill>
                  <a:srgbClr val="56585D"/>
                </a:solidFill>
                <a:effectLst/>
              </a:rPr>
              <a:t>So kam es, dass der erste Prototyp einer digitalen Kamera ein wenig später im Jahr </a:t>
            </a:r>
            <a:r>
              <a:rPr lang="de-CH" b="1" i="0" dirty="0">
                <a:solidFill>
                  <a:srgbClr val="56585D"/>
                </a:solidFill>
                <a:effectLst/>
              </a:rPr>
              <a:t>1975</a:t>
            </a:r>
            <a:r>
              <a:rPr lang="de-CH" b="0" i="0" dirty="0">
                <a:solidFill>
                  <a:srgbClr val="56585D"/>
                </a:solidFill>
                <a:effectLst/>
              </a:rPr>
              <a:t> erfunden wurde. </a:t>
            </a:r>
          </a:p>
          <a:p>
            <a:pPr>
              <a:buFont typeface="Wingdings" panose="05000000000000000000" pitchFamily="2" charset="2"/>
              <a:buChar char="§"/>
            </a:pPr>
            <a:r>
              <a:rPr lang="de-CH" b="0" i="0" dirty="0">
                <a:solidFill>
                  <a:srgbClr val="56585D"/>
                </a:solidFill>
                <a:effectLst/>
              </a:rPr>
              <a:t>Kodaks </a:t>
            </a:r>
            <a:r>
              <a:rPr lang="de-CH" b="1" i="0" dirty="0">
                <a:solidFill>
                  <a:srgbClr val="525864"/>
                </a:solidFill>
                <a:effectLst/>
              </a:rPr>
              <a:t>Steven Sasson</a:t>
            </a:r>
            <a:r>
              <a:rPr lang="de-CH" b="0" i="0" dirty="0">
                <a:solidFill>
                  <a:srgbClr val="56585D"/>
                </a:solidFill>
                <a:effectLst/>
              </a:rPr>
              <a:t> war derjenige, der ihn baute. Daher kennen wir wohl alle den Namen Kodak – einer der bekanntesten Namen in der Geschichte der Fotografie.</a:t>
            </a:r>
            <a:endParaRPr lang="de-CH" dirty="0">
              <a:solidFill>
                <a:srgbClr val="56585D"/>
              </a:solidFill>
            </a:endParaRPr>
          </a:p>
          <a:p>
            <a:pPr marL="0" indent="0">
              <a:buNone/>
            </a:pPr>
            <a:endParaRPr lang="de-CH" dirty="0"/>
          </a:p>
        </p:txBody>
      </p:sp>
      <p:sp>
        <p:nvSpPr>
          <p:cNvPr id="4" name="Fußzeilenplatzhalter 3">
            <a:extLst>
              <a:ext uri="{FF2B5EF4-FFF2-40B4-BE49-F238E27FC236}">
                <a16:creationId xmlns:a16="http://schemas.microsoft.com/office/drawing/2014/main" id="{57ACC135-EC62-4893-8FF2-CC49EE502D6D}"/>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294C3C82-8A1B-4BAE-BF19-7B18D6445BE8}"/>
              </a:ext>
            </a:extLst>
          </p:cNvPr>
          <p:cNvSpPr>
            <a:spLocks noGrp="1"/>
          </p:cNvSpPr>
          <p:nvPr>
            <p:ph type="sldNum" sz="quarter" idx="12"/>
          </p:nvPr>
        </p:nvSpPr>
        <p:spPr/>
        <p:txBody>
          <a:bodyPr/>
          <a:lstStyle/>
          <a:p>
            <a:fld id="{47A2A5A2-49ED-4682-B378-BFAECC5A6912}" type="slidenum">
              <a:rPr lang="de-CH" smtClean="0"/>
              <a:t>18</a:t>
            </a:fld>
            <a:endParaRPr lang="de-CH" dirty="0"/>
          </a:p>
        </p:txBody>
      </p:sp>
    </p:spTree>
    <p:extLst>
      <p:ext uri="{BB962C8B-B14F-4D97-AF65-F5344CB8AC3E}">
        <p14:creationId xmlns:p14="http://schemas.microsoft.com/office/powerpoint/2010/main" val="3558654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erste Digitalkamera</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0" i="0" dirty="0">
                <a:solidFill>
                  <a:srgbClr val="56585D"/>
                </a:solidFill>
                <a:effectLst/>
              </a:rPr>
              <a:t>Die erste für den gewerblichen Vertrieb geplante digitale Kamera wurde mit der Erfindung des Megapixelsensors im Jahr </a:t>
            </a:r>
            <a:r>
              <a:rPr lang="de-CH" b="1" i="0" dirty="0">
                <a:solidFill>
                  <a:srgbClr val="56585D"/>
                </a:solidFill>
                <a:effectLst/>
              </a:rPr>
              <a:t>1986</a:t>
            </a:r>
            <a:r>
              <a:rPr lang="de-CH" b="0" i="0" dirty="0">
                <a:solidFill>
                  <a:srgbClr val="56585D"/>
                </a:solidFill>
                <a:effectLst/>
              </a:rPr>
              <a:t> zum greifen nah.</a:t>
            </a:r>
          </a:p>
          <a:p>
            <a:pPr marL="0" indent="0">
              <a:buNone/>
            </a:pPr>
            <a:endParaRPr lang="de-CH" dirty="0">
              <a:solidFill>
                <a:srgbClr val="56585D"/>
              </a:solidFill>
            </a:endParaRPr>
          </a:p>
          <a:p>
            <a:pPr>
              <a:buFont typeface="Wingdings" panose="05000000000000000000" pitchFamily="2" charset="2"/>
              <a:buChar char="§"/>
            </a:pPr>
            <a:r>
              <a:rPr lang="de-CH" dirty="0">
                <a:solidFill>
                  <a:srgbClr val="56585D"/>
                </a:solidFill>
              </a:rPr>
              <a:t>Die erste Digitalkamera war das Dycam Model 1, welche </a:t>
            </a:r>
            <a:r>
              <a:rPr lang="de-CH" b="1" dirty="0">
                <a:solidFill>
                  <a:srgbClr val="56585D"/>
                </a:solidFill>
              </a:rPr>
              <a:t>1990</a:t>
            </a:r>
            <a:r>
              <a:rPr lang="de-CH" dirty="0">
                <a:solidFill>
                  <a:srgbClr val="56585D"/>
                </a:solidFill>
              </a:rPr>
              <a:t> erstmals hergestellt wurde. </a:t>
            </a:r>
          </a:p>
          <a:p>
            <a:pPr>
              <a:buFont typeface="Wingdings" panose="05000000000000000000" pitchFamily="2" charset="2"/>
              <a:buChar char="§"/>
            </a:pPr>
            <a:r>
              <a:rPr lang="de-CH" dirty="0">
                <a:solidFill>
                  <a:srgbClr val="56585D"/>
                </a:solidFill>
              </a:rPr>
              <a:t>Im Jahr </a:t>
            </a:r>
            <a:r>
              <a:rPr lang="de-CH" b="1" dirty="0">
                <a:solidFill>
                  <a:srgbClr val="56585D"/>
                </a:solidFill>
              </a:rPr>
              <a:t>1988</a:t>
            </a:r>
            <a:r>
              <a:rPr lang="de-CH" dirty="0">
                <a:solidFill>
                  <a:srgbClr val="56585D"/>
                </a:solidFill>
              </a:rPr>
              <a:t> stellte Fuji zwar schon vorher eine ähnliche CCD-basierte Kamera zuvor, diese wurde jedoch nie vermarktet.</a:t>
            </a:r>
          </a:p>
          <a:p>
            <a:pPr marL="0" indent="0">
              <a:buNone/>
            </a:pPr>
            <a:endParaRPr lang="de-CH" dirty="0"/>
          </a:p>
        </p:txBody>
      </p:sp>
      <p:sp>
        <p:nvSpPr>
          <p:cNvPr id="4" name="Fußzeilenplatzhalter 3">
            <a:extLst>
              <a:ext uri="{FF2B5EF4-FFF2-40B4-BE49-F238E27FC236}">
                <a16:creationId xmlns:a16="http://schemas.microsoft.com/office/drawing/2014/main" id="{32EDDCE7-7B9E-41C2-A36A-3829DAE1A773}"/>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8960B801-B826-4400-81D6-F557F1D41C82}"/>
              </a:ext>
            </a:extLst>
          </p:cNvPr>
          <p:cNvSpPr>
            <a:spLocks noGrp="1"/>
          </p:cNvSpPr>
          <p:nvPr>
            <p:ph type="sldNum" sz="quarter" idx="12"/>
          </p:nvPr>
        </p:nvSpPr>
        <p:spPr/>
        <p:txBody>
          <a:bodyPr/>
          <a:lstStyle/>
          <a:p>
            <a:fld id="{47A2A5A2-49ED-4682-B378-BFAECC5A6912}" type="slidenum">
              <a:rPr lang="de-CH" smtClean="0"/>
              <a:t>19</a:t>
            </a:fld>
            <a:endParaRPr lang="de-CH" dirty="0"/>
          </a:p>
        </p:txBody>
      </p:sp>
    </p:spTree>
    <p:extLst>
      <p:ext uri="{BB962C8B-B14F-4D97-AF65-F5344CB8AC3E}">
        <p14:creationId xmlns:p14="http://schemas.microsoft.com/office/powerpoint/2010/main" val="3824266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075CF20-406C-4404-A7F7-5547C86C9219}"/>
              </a:ext>
            </a:extLst>
          </p:cNvPr>
          <p:cNvSpPr>
            <a:spLocks noGrp="1"/>
          </p:cNvSpPr>
          <p:nvPr>
            <p:ph type="title"/>
          </p:nvPr>
        </p:nvSpPr>
        <p:spPr/>
        <p:txBody>
          <a:bodyPr/>
          <a:lstStyle/>
          <a:p>
            <a:r>
              <a:rPr lang="de-CH" dirty="0"/>
              <a:t>Geschichte der Fotografie</a:t>
            </a:r>
          </a:p>
        </p:txBody>
      </p:sp>
      <p:sp>
        <p:nvSpPr>
          <p:cNvPr id="5" name="Inhaltsplatzhalter 4">
            <a:extLst>
              <a:ext uri="{FF2B5EF4-FFF2-40B4-BE49-F238E27FC236}">
                <a16:creationId xmlns:a16="http://schemas.microsoft.com/office/drawing/2014/main" id="{5B3B5FA7-3180-4DB7-B6F9-0FE5A60EC4DF}"/>
              </a:ext>
            </a:extLst>
          </p:cNvPr>
          <p:cNvSpPr>
            <a:spLocks noGrp="1"/>
          </p:cNvSpPr>
          <p:nvPr>
            <p:ph idx="1"/>
          </p:nvPr>
        </p:nvSpPr>
        <p:spPr>
          <a:xfrm>
            <a:off x="838200" y="1825624"/>
            <a:ext cx="8334375" cy="4070079"/>
          </a:xfrm>
        </p:spPr>
        <p:txBody>
          <a:bodyPr>
            <a:normAutofit/>
          </a:bodyPr>
          <a:lstStyle/>
          <a:p>
            <a:pPr marL="0" indent="0">
              <a:buNone/>
            </a:pPr>
            <a:r>
              <a:rPr lang="de-CH" dirty="0"/>
              <a:t>Die Geschichte der Fotografie kann nicht erzählt werden, ohne zwei bedeutende Momente zu erklären. Denn diese beiden Moment haben entscheidend zu ihrer Entwicklung beigetragen.</a:t>
            </a:r>
          </a:p>
          <a:p>
            <a:pPr marL="0" indent="0">
              <a:buNone/>
            </a:pPr>
            <a:r>
              <a:rPr lang="de-CH" sz="2200" dirty="0"/>
              <a:t> </a:t>
            </a:r>
          </a:p>
          <a:p>
            <a:pPr>
              <a:buFont typeface="Wingdings" panose="05000000000000000000" pitchFamily="2" charset="2"/>
              <a:buChar char="§"/>
            </a:pPr>
            <a:r>
              <a:rPr lang="de-CH" sz="2400" dirty="0">
                <a:solidFill>
                  <a:srgbClr val="9933FF"/>
                </a:solidFill>
                <a:latin typeface="+mj-lt"/>
              </a:rPr>
              <a:t>Der erste war die Entdeckung der Camera Obscura. </a:t>
            </a:r>
          </a:p>
          <a:p>
            <a:pPr>
              <a:buFont typeface="Wingdings" panose="05000000000000000000" pitchFamily="2" charset="2"/>
              <a:buChar char="§"/>
            </a:pPr>
            <a:r>
              <a:rPr lang="de-CH" dirty="0"/>
              <a:t>Der zweite war die Feststellung, dass manche Substanzen ihr Aussehen verändern, wenn sie dem Licht ausgesetzt sind. </a:t>
            </a:r>
          </a:p>
        </p:txBody>
      </p:sp>
      <p:sp>
        <p:nvSpPr>
          <p:cNvPr id="2" name="Fußzeilenplatzhalter 1">
            <a:extLst>
              <a:ext uri="{FF2B5EF4-FFF2-40B4-BE49-F238E27FC236}">
                <a16:creationId xmlns:a16="http://schemas.microsoft.com/office/drawing/2014/main" id="{5E1171AD-941A-4DBF-9C72-F3E140DF5F82}"/>
              </a:ext>
            </a:extLst>
          </p:cNvPr>
          <p:cNvSpPr>
            <a:spLocks noGrp="1"/>
          </p:cNvSpPr>
          <p:nvPr>
            <p:ph type="ftr" sz="quarter" idx="11"/>
          </p:nvPr>
        </p:nvSpPr>
        <p:spPr/>
        <p:txBody>
          <a:bodyPr/>
          <a:lstStyle/>
          <a:p>
            <a:r>
              <a:rPr lang="de-CH"/>
              <a:t>Geschichte der Fotografie</a:t>
            </a:r>
            <a:endParaRPr lang="de-CH" dirty="0"/>
          </a:p>
        </p:txBody>
      </p:sp>
      <p:sp>
        <p:nvSpPr>
          <p:cNvPr id="3" name="Foliennummernplatzhalter 2">
            <a:extLst>
              <a:ext uri="{FF2B5EF4-FFF2-40B4-BE49-F238E27FC236}">
                <a16:creationId xmlns:a16="http://schemas.microsoft.com/office/drawing/2014/main" id="{0BC45622-4B07-4CD7-B133-A9C222BD221D}"/>
              </a:ext>
            </a:extLst>
          </p:cNvPr>
          <p:cNvSpPr>
            <a:spLocks noGrp="1"/>
          </p:cNvSpPr>
          <p:nvPr>
            <p:ph type="sldNum" sz="quarter" idx="12"/>
          </p:nvPr>
        </p:nvSpPr>
        <p:spPr/>
        <p:txBody>
          <a:bodyPr/>
          <a:lstStyle/>
          <a:p>
            <a:fld id="{47A2A5A2-49ED-4682-B378-BFAECC5A6912}" type="slidenum">
              <a:rPr lang="de-CH" smtClean="0"/>
              <a:t>2</a:t>
            </a:fld>
            <a:endParaRPr lang="de-CH" dirty="0"/>
          </a:p>
        </p:txBody>
      </p:sp>
    </p:spTree>
    <p:extLst>
      <p:ext uri="{BB962C8B-B14F-4D97-AF65-F5344CB8AC3E}">
        <p14:creationId xmlns:p14="http://schemas.microsoft.com/office/powerpoint/2010/main" val="1765261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Ersetzung von CCD durch APS</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lnSpcReduction="10000"/>
          </a:bodyPr>
          <a:lstStyle/>
          <a:p>
            <a:pPr marL="0" indent="0">
              <a:buNone/>
            </a:pPr>
            <a:r>
              <a:rPr lang="de-CH" dirty="0">
                <a:solidFill>
                  <a:srgbClr val="56585D"/>
                </a:solidFill>
              </a:rPr>
              <a:t>Im Laufe der nächsten Jahre wurde das CCD weitgehend von einem anderen Typ Bildsensor namens Aktiv-Pixel Sensor (APS) ersetzt. </a:t>
            </a:r>
          </a:p>
          <a:p>
            <a:pPr marL="0" indent="0">
              <a:buNone/>
            </a:pPr>
            <a:endParaRPr lang="de-CH" dirty="0">
              <a:solidFill>
                <a:srgbClr val="56585D"/>
              </a:solidFill>
            </a:endParaRPr>
          </a:p>
          <a:p>
            <a:pPr>
              <a:buFont typeface="Wingdings" panose="05000000000000000000" pitchFamily="2" charset="2"/>
              <a:buChar char="§"/>
            </a:pPr>
            <a:r>
              <a:rPr lang="de-CH" dirty="0">
                <a:solidFill>
                  <a:srgbClr val="56585D"/>
                </a:solidFill>
              </a:rPr>
              <a:t>Er wurde etwa zur selben Zeit erschaffen wie das CCD, doch zeigte er in den 1990-er Jahren bessere Ergebnisse bezüglich der Bildqualität. </a:t>
            </a:r>
          </a:p>
          <a:p>
            <a:pPr>
              <a:buFont typeface="Wingdings" panose="05000000000000000000" pitchFamily="2" charset="2"/>
              <a:buChar char="§"/>
            </a:pPr>
            <a:r>
              <a:rPr lang="de-CH" dirty="0">
                <a:solidFill>
                  <a:srgbClr val="56585D"/>
                </a:solidFill>
              </a:rPr>
              <a:t>Die besseren Qualität verdanken wir dem Physiker Eric Fossum, der das Rauschverhalten (Körnigkeit) massiv verbessern konnte. </a:t>
            </a:r>
          </a:p>
          <a:p>
            <a:pPr>
              <a:buFont typeface="Wingdings" panose="05000000000000000000" pitchFamily="2" charset="2"/>
              <a:buChar char="§"/>
            </a:pPr>
            <a:r>
              <a:rPr lang="de-CH" dirty="0">
                <a:solidFill>
                  <a:srgbClr val="56585D"/>
                </a:solidFill>
              </a:rPr>
              <a:t>Der sich ergänzende Metall-Oxid-Halbleiter (CMOS) ist der gebräuchlichste Typ eines Aktiv-Pixel Sensors. </a:t>
            </a:r>
          </a:p>
          <a:p>
            <a:pPr>
              <a:buFont typeface="Wingdings" panose="05000000000000000000" pitchFamily="2" charset="2"/>
              <a:buChar char="§"/>
            </a:pPr>
            <a:r>
              <a:rPr lang="de-CH" dirty="0">
                <a:solidFill>
                  <a:srgbClr val="56585D"/>
                </a:solidFill>
              </a:rPr>
              <a:t>Die Kombination aus APS und dem CMOS ergibt den bekannten APS-C Sensor mit Crop-Faktor, welcher heute in den meisten Mittelklasse Kameras und neuerdings auch in Smartphones verbaut ist.</a:t>
            </a:r>
          </a:p>
          <a:p>
            <a:pPr marL="0" indent="0">
              <a:buNone/>
            </a:pPr>
            <a:endParaRPr lang="de-CH" dirty="0"/>
          </a:p>
        </p:txBody>
      </p:sp>
      <p:sp>
        <p:nvSpPr>
          <p:cNvPr id="4" name="Fußzeilenplatzhalter 3">
            <a:extLst>
              <a:ext uri="{FF2B5EF4-FFF2-40B4-BE49-F238E27FC236}">
                <a16:creationId xmlns:a16="http://schemas.microsoft.com/office/drawing/2014/main" id="{14DB3666-B187-48D3-9BDD-E46FE728D8C4}"/>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BB6E70C6-08A8-4195-BC09-BE878AF52B75}"/>
              </a:ext>
            </a:extLst>
          </p:cNvPr>
          <p:cNvSpPr>
            <a:spLocks noGrp="1"/>
          </p:cNvSpPr>
          <p:nvPr>
            <p:ph type="sldNum" sz="quarter" idx="12"/>
          </p:nvPr>
        </p:nvSpPr>
        <p:spPr/>
        <p:txBody>
          <a:bodyPr/>
          <a:lstStyle/>
          <a:p>
            <a:fld id="{47A2A5A2-49ED-4682-B378-BFAECC5A6912}" type="slidenum">
              <a:rPr lang="de-CH" smtClean="0"/>
              <a:t>20</a:t>
            </a:fld>
            <a:endParaRPr lang="de-CH" dirty="0"/>
          </a:p>
        </p:txBody>
      </p:sp>
    </p:spTree>
    <p:extLst>
      <p:ext uri="{BB962C8B-B14F-4D97-AF65-F5344CB8AC3E}">
        <p14:creationId xmlns:p14="http://schemas.microsoft.com/office/powerpoint/2010/main" val="1424059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Geschichte der Fotografie chronologisch zusammengefasst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1" dirty="0">
                <a:solidFill>
                  <a:srgbClr val="56585D"/>
                </a:solidFill>
              </a:rPr>
              <a:t>1502</a:t>
            </a:r>
            <a:r>
              <a:rPr lang="de-CH" dirty="0">
                <a:solidFill>
                  <a:srgbClr val="56585D"/>
                </a:solidFill>
              </a:rPr>
              <a:t>: Leonardo Da Vinci begründet im Codex Atlanticus die Grundzüge der Fotografie.</a:t>
            </a:r>
          </a:p>
          <a:p>
            <a:pPr marL="0" indent="0">
              <a:buNone/>
            </a:pPr>
            <a:r>
              <a:rPr lang="de-CH" b="1" dirty="0">
                <a:solidFill>
                  <a:srgbClr val="56585D"/>
                </a:solidFill>
              </a:rPr>
              <a:t>1614</a:t>
            </a:r>
            <a:r>
              <a:rPr lang="de-CH" dirty="0">
                <a:solidFill>
                  <a:srgbClr val="56585D"/>
                </a:solidFill>
              </a:rPr>
              <a:t>: Erste chemische Reaktionen von Silbernitrat und Licht, mit welchen Blätter schwarz gefärbt werden konnten.</a:t>
            </a:r>
          </a:p>
          <a:p>
            <a:pPr marL="0" indent="0">
              <a:buNone/>
            </a:pPr>
            <a:r>
              <a:rPr lang="de-CH" b="1" dirty="0">
                <a:solidFill>
                  <a:srgbClr val="56585D"/>
                </a:solidFill>
              </a:rPr>
              <a:t>1826</a:t>
            </a:r>
            <a:r>
              <a:rPr lang="de-CH" dirty="0">
                <a:solidFill>
                  <a:srgbClr val="56585D"/>
                </a:solidFill>
              </a:rPr>
              <a:t>: Dauerhaftes «Einbrennen» durch chemische Reaktionen mit Licht ermöglichen permanente «Abbildungen» auf Leder/Papier die nicht verblassen.</a:t>
            </a:r>
          </a:p>
          <a:p>
            <a:pPr marL="0" indent="0">
              <a:buNone/>
            </a:pPr>
            <a:r>
              <a:rPr lang="de-CH" b="1" dirty="0">
                <a:solidFill>
                  <a:srgbClr val="56585D"/>
                </a:solidFill>
              </a:rPr>
              <a:t>1833</a:t>
            </a:r>
            <a:r>
              <a:rPr lang="de-CH" dirty="0">
                <a:solidFill>
                  <a:srgbClr val="56585D"/>
                </a:solidFill>
              </a:rPr>
              <a:t>: Das längste überlebte Foto ist entstanden. Verbesserung des Bitumenverfahren mit Zinn.</a:t>
            </a:r>
          </a:p>
          <a:p>
            <a:pPr marL="0" indent="0">
              <a:buNone/>
            </a:pPr>
            <a:r>
              <a:rPr lang="de-CH" b="1" dirty="0">
                <a:solidFill>
                  <a:srgbClr val="56585D"/>
                </a:solidFill>
              </a:rPr>
              <a:t>1839</a:t>
            </a:r>
            <a:r>
              <a:rPr lang="de-CH" dirty="0">
                <a:solidFill>
                  <a:srgbClr val="56585D"/>
                </a:solidFill>
              </a:rPr>
              <a:t>: Der Begriff Fotografie wird kreiert aus den beiden griechischen Wörtern «Phos» (Licht) und „graphe“ (schreiben, zeichnen).</a:t>
            </a:r>
          </a:p>
        </p:txBody>
      </p:sp>
      <p:sp>
        <p:nvSpPr>
          <p:cNvPr id="4" name="Fußzeilenplatzhalter 3">
            <a:extLst>
              <a:ext uri="{FF2B5EF4-FFF2-40B4-BE49-F238E27FC236}">
                <a16:creationId xmlns:a16="http://schemas.microsoft.com/office/drawing/2014/main" id="{C1657DB2-9B25-4127-94C4-DC95C20219BB}"/>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68DF85DD-053E-4AFA-A71E-8CC0FD24F36A}"/>
              </a:ext>
            </a:extLst>
          </p:cNvPr>
          <p:cNvSpPr>
            <a:spLocks noGrp="1"/>
          </p:cNvSpPr>
          <p:nvPr>
            <p:ph type="sldNum" sz="quarter" idx="12"/>
          </p:nvPr>
        </p:nvSpPr>
        <p:spPr/>
        <p:txBody>
          <a:bodyPr/>
          <a:lstStyle/>
          <a:p>
            <a:fld id="{47A2A5A2-49ED-4682-B378-BFAECC5A6912}" type="slidenum">
              <a:rPr lang="de-CH" smtClean="0"/>
              <a:t>21</a:t>
            </a:fld>
            <a:endParaRPr lang="de-CH" dirty="0"/>
          </a:p>
        </p:txBody>
      </p:sp>
    </p:spTree>
    <p:extLst>
      <p:ext uri="{BB962C8B-B14F-4D97-AF65-F5344CB8AC3E}">
        <p14:creationId xmlns:p14="http://schemas.microsoft.com/office/powerpoint/2010/main" val="19450456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Geschichte der Fotografie chronologisch zusammengefasst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1" dirty="0">
                <a:solidFill>
                  <a:srgbClr val="56585D"/>
                </a:solidFill>
              </a:rPr>
              <a:t>1851</a:t>
            </a:r>
            <a:r>
              <a:rPr lang="de-CH" dirty="0">
                <a:solidFill>
                  <a:srgbClr val="56585D"/>
                </a:solidFill>
              </a:rPr>
              <a:t>: Erfindung des Kollodion-Verfahren mit nassen Platten und dunklen Räumen. Gleichzeitig weitere Forschungen mit Pyrogallol, Sulfit und Zitronensäure, was zu mehr Stabilität bei Drucken führte.</a:t>
            </a:r>
          </a:p>
          <a:p>
            <a:pPr marL="0" indent="0">
              <a:buNone/>
            </a:pPr>
            <a:r>
              <a:rPr lang="de-CH" b="1" dirty="0">
                <a:solidFill>
                  <a:srgbClr val="56585D"/>
                </a:solidFill>
              </a:rPr>
              <a:t>1861</a:t>
            </a:r>
            <a:r>
              <a:rPr lang="de-CH" dirty="0">
                <a:solidFill>
                  <a:srgbClr val="56585D"/>
                </a:solidFill>
              </a:rPr>
              <a:t>: Erstes Farbfoto anhand von Filtern.</a:t>
            </a:r>
          </a:p>
          <a:p>
            <a:pPr marL="0" indent="0">
              <a:buNone/>
            </a:pPr>
            <a:r>
              <a:rPr lang="de-CH" b="1" dirty="0">
                <a:solidFill>
                  <a:srgbClr val="56585D"/>
                </a:solidFill>
              </a:rPr>
              <a:t>1871</a:t>
            </a:r>
            <a:r>
              <a:rPr lang="de-CH" dirty="0">
                <a:solidFill>
                  <a:srgbClr val="56585D"/>
                </a:solidFill>
              </a:rPr>
              <a:t>: Erfindung der trockenen Gelatine-Platte, welche kleinere Kameras ohne Stativ ermöglichte.</a:t>
            </a:r>
          </a:p>
          <a:p>
            <a:pPr marL="0" indent="0">
              <a:buNone/>
            </a:pPr>
            <a:r>
              <a:rPr lang="de-CH" b="1" dirty="0">
                <a:solidFill>
                  <a:srgbClr val="56585D"/>
                </a:solidFill>
              </a:rPr>
              <a:t>1873</a:t>
            </a:r>
            <a:r>
              <a:rPr lang="de-CH" dirty="0">
                <a:solidFill>
                  <a:srgbClr val="56585D"/>
                </a:solidFill>
              </a:rPr>
              <a:t>: Erweiterung des möglichen Farbspektrums.</a:t>
            </a:r>
          </a:p>
          <a:p>
            <a:pPr marL="0" indent="0">
              <a:buNone/>
            </a:pPr>
            <a:r>
              <a:rPr lang="de-CH" b="1" dirty="0">
                <a:solidFill>
                  <a:srgbClr val="56585D"/>
                </a:solidFill>
              </a:rPr>
              <a:t>1884</a:t>
            </a:r>
            <a:r>
              <a:rPr lang="de-CH" dirty="0">
                <a:solidFill>
                  <a:srgbClr val="56585D"/>
                </a:solidFill>
              </a:rPr>
              <a:t>: Einführung des Rollfilms.</a:t>
            </a:r>
          </a:p>
        </p:txBody>
      </p:sp>
      <p:sp>
        <p:nvSpPr>
          <p:cNvPr id="4" name="Fußzeilenplatzhalter 3">
            <a:extLst>
              <a:ext uri="{FF2B5EF4-FFF2-40B4-BE49-F238E27FC236}">
                <a16:creationId xmlns:a16="http://schemas.microsoft.com/office/drawing/2014/main" id="{F8975333-B950-4E0B-9D3A-3C307A499D3C}"/>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DC892CDB-DBF4-4EB2-B2AE-DBD01D6F3EA1}"/>
              </a:ext>
            </a:extLst>
          </p:cNvPr>
          <p:cNvSpPr>
            <a:spLocks noGrp="1"/>
          </p:cNvSpPr>
          <p:nvPr>
            <p:ph type="sldNum" sz="quarter" idx="12"/>
          </p:nvPr>
        </p:nvSpPr>
        <p:spPr/>
        <p:txBody>
          <a:bodyPr/>
          <a:lstStyle/>
          <a:p>
            <a:fld id="{47A2A5A2-49ED-4682-B378-BFAECC5A6912}" type="slidenum">
              <a:rPr lang="de-CH" smtClean="0"/>
              <a:t>22</a:t>
            </a:fld>
            <a:endParaRPr lang="de-CH" dirty="0"/>
          </a:p>
        </p:txBody>
      </p:sp>
    </p:spTree>
    <p:extLst>
      <p:ext uri="{BB962C8B-B14F-4D97-AF65-F5344CB8AC3E}">
        <p14:creationId xmlns:p14="http://schemas.microsoft.com/office/powerpoint/2010/main" val="19423932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Geschichte der Fotografie chronologisch zusammengefasst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1" dirty="0">
                <a:solidFill>
                  <a:srgbClr val="56585D"/>
                </a:solidFill>
              </a:rPr>
              <a:t>1888</a:t>
            </a:r>
            <a:r>
              <a:rPr lang="de-CH" dirty="0">
                <a:solidFill>
                  <a:srgbClr val="56585D"/>
                </a:solidFill>
              </a:rPr>
              <a:t>: Erste in der Hand zu haltende analoge Kamera von Kodak inkl. Film. Start der Massenproduktion.</a:t>
            </a:r>
          </a:p>
          <a:p>
            <a:pPr marL="0" indent="0">
              <a:buNone/>
            </a:pPr>
            <a:r>
              <a:rPr lang="de-CH" b="1" dirty="0">
                <a:solidFill>
                  <a:srgbClr val="56585D"/>
                </a:solidFill>
              </a:rPr>
              <a:t>1930</a:t>
            </a:r>
            <a:r>
              <a:rPr lang="de-CH" dirty="0">
                <a:solidFill>
                  <a:srgbClr val="56585D"/>
                </a:solidFill>
              </a:rPr>
              <a:t>: Kürzere Belichtungszeiten ermöglichen die ersten Schnappschüsse.</a:t>
            </a:r>
          </a:p>
          <a:p>
            <a:pPr marL="0" indent="0">
              <a:buNone/>
            </a:pPr>
            <a:r>
              <a:rPr lang="de-CH" b="1" dirty="0">
                <a:solidFill>
                  <a:srgbClr val="56585D"/>
                </a:solidFill>
              </a:rPr>
              <a:t>1936</a:t>
            </a:r>
            <a:r>
              <a:rPr lang="de-CH" dirty="0">
                <a:solidFill>
                  <a:srgbClr val="56585D"/>
                </a:solidFill>
              </a:rPr>
              <a:t>: Einführung des Kodachromfilm in den Ausgaben 16mm Heimvideo und 35mm Lichtbild, mit welchem später auch Kriege dokumentiert werden.</a:t>
            </a:r>
          </a:p>
          <a:p>
            <a:pPr marL="0" indent="0">
              <a:buNone/>
            </a:pPr>
            <a:r>
              <a:rPr lang="de-CH" b="1" dirty="0">
                <a:solidFill>
                  <a:srgbClr val="56585D"/>
                </a:solidFill>
              </a:rPr>
              <a:t>1963</a:t>
            </a:r>
            <a:r>
              <a:rPr lang="de-CH" dirty="0">
                <a:solidFill>
                  <a:srgbClr val="56585D"/>
                </a:solidFill>
              </a:rPr>
              <a:t>: Herstellung Sofortfarbfilm und damit das Polaroid.</a:t>
            </a:r>
          </a:p>
          <a:p>
            <a:pPr marL="0" indent="0">
              <a:buNone/>
            </a:pPr>
            <a:r>
              <a:rPr lang="de-CH" b="1" dirty="0">
                <a:solidFill>
                  <a:srgbClr val="56585D"/>
                </a:solidFill>
              </a:rPr>
              <a:t>1969</a:t>
            </a:r>
            <a:r>
              <a:rPr lang="de-CH" dirty="0">
                <a:solidFill>
                  <a:srgbClr val="56585D"/>
                </a:solidFill>
              </a:rPr>
              <a:t>: Erfindung des CCD / erste Halbleitertechnik und Wegbereiter für die digitale Fotografie.</a:t>
            </a:r>
          </a:p>
        </p:txBody>
      </p:sp>
      <p:sp>
        <p:nvSpPr>
          <p:cNvPr id="4" name="Fußzeilenplatzhalter 3">
            <a:extLst>
              <a:ext uri="{FF2B5EF4-FFF2-40B4-BE49-F238E27FC236}">
                <a16:creationId xmlns:a16="http://schemas.microsoft.com/office/drawing/2014/main" id="{C03BE5C0-F274-44A9-8F10-AAF854F32D33}"/>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6846D294-A5BF-4BD5-B72D-AA3433C781AB}"/>
              </a:ext>
            </a:extLst>
          </p:cNvPr>
          <p:cNvSpPr>
            <a:spLocks noGrp="1"/>
          </p:cNvSpPr>
          <p:nvPr>
            <p:ph type="sldNum" sz="quarter" idx="12"/>
          </p:nvPr>
        </p:nvSpPr>
        <p:spPr/>
        <p:txBody>
          <a:bodyPr/>
          <a:lstStyle/>
          <a:p>
            <a:fld id="{47A2A5A2-49ED-4682-B378-BFAECC5A6912}" type="slidenum">
              <a:rPr lang="de-CH" smtClean="0"/>
              <a:t>23</a:t>
            </a:fld>
            <a:endParaRPr lang="de-CH" dirty="0"/>
          </a:p>
        </p:txBody>
      </p:sp>
    </p:spTree>
    <p:extLst>
      <p:ext uri="{BB962C8B-B14F-4D97-AF65-F5344CB8AC3E}">
        <p14:creationId xmlns:p14="http://schemas.microsoft.com/office/powerpoint/2010/main" val="40268821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Geschichte der Fotografie chronologisch zusammengefasst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9233020" cy="3880773"/>
          </a:xfrm>
        </p:spPr>
        <p:txBody>
          <a:bodyPr>
            <a:normAutofit/>
          </a:bodyPr>
          <a:lstStyle/>
          <a:p>
            <a:pPr marL="0" indent="0">
              <a:buNone/>
            </a:pPr>
            <a:r>
              <a:rPr lang="de-CH" b="1" dirty="0">
                <a:solidFill>
                  <a:srgbClr val="56585D"/>
                </a:solidFill>
              </a:rPr>
              <a:t>1975</a:t>
            </a:r>
            <a:r>
              <a:rPr lang="de-CH" dirty="0">
                <a:solidFill>
                  <a:srgbClr val="56585D"/>
                </a:solidFill>
              </a:rPr>
              <a:t>: Erster Prototyp einer Digitalkamera.</a:t>
            </a:r>
          </a:p>
          <a:p>
            <a:pPr marL="0" indent="0">
              <a:buNone/>
            </a:pPr>
            <a:r>
              <a:rPr lang="de-CH" b="1" dirty="0">
                <a:solidFill>
                  <a:srgbClr val="56585D"/>
                </a:solidFill>
              </a:rPr>
              <a:t>1980</a:t>
            </a:r>
            <a:r>
              <a:rPr lang="de-CH" dirty="0">
                <a:solidFill>
                  <a:srgbClr val="56585D"/>
                </a:solidFill>
              </a:rPr>
              <a:t>: Riesiger Trend bei Polaroid Sofortbild-Kameras.</a:t>
            </a:r>
          </a:p>
          <a:p>
            <a:pPr marL="0" indent="0">
              <a:buNone/>
            </a:pPr>
            <a:r>
              <a:rPr lang="de-CH" b="1" dirty="0">
                <a:solidFill>
                  <a:srgbClr val="56585D"/>
                </a:solidFill>
              </a:rPr>
              <a:t>1986</a:t>
            </a:r>
            <a:r>
              <a:rPr lang="de-CH" dirty="0">
                <a:solidFill>
                  <a:srgbClr val="56585D"/>
                </a:solidFill>
              </a:rPr>
              <a:t>: Erfindung des Megapixel-Sensors.</a:t>
            </a:r>
          </a:p>
          <a:p>
            <a:pPr marL="0" indent="0">
              <a:buNone/>
            </a:pPr>
            <a:r>
              <a:rPr lang="de-CH" b="1" dirty="0">
                <a:solidFill>
                  <a:srgbClr val="56585D"/>
                </a:solidFill>
              </a:rPr>
              <a:t>1990</a:t>
            </a:r>
            <a:r>
              <a:rPr lang="de-CH" dirty="0">
                <a:solidFill>
                  <a:srgbClr val="56585D"/>
                </a:solidFill>
              </a:rPr>
              <a:t>: Erste Digitalkamera «Dycam Model 1» wird vorgestellt.</a:t>
            </a:r>
          </a:p>
          <a:p>
            <a:pPr marL="0" indent="0">
              <a:buNone/>
            </a:pPr>
            <a:r>
              <a:rPr lang="de-CH" b="1" dirty="0">
                <a:solidFill>
                  <a:srgbClr val="56585D"/>
                </a:solidFill>
              </a:rPr>
              <a:t>Heute</a:t>
            </a:r>
            <a:r>
              <a:rPr lang="de-CH" dirty="0">
                <a:solidFill>
                  <a:srgbClr val="56585D"/>
                </a:solidFill>
              </a:rPr>
              <a:t>: Stetige Weiterentwicklung der Sensortechnik.</a:t>
            </a:r>
          </a:p>
          <a:p>
            <a:pPr marL="0" indent="0">
              <a:buNone/>
            </a:pPr>
            <a:endParaRPr lang="de-CH" dirty="0"/>
          </a:p>
        </p:txBody>
      </p:sp>
      <p:sp>
        <p:nvSpPr>
          <p:cNvPr id="4" name="Fußzeilenplatzhalter 3">
            <a:extLst>
              <a:ext uri="{FF2B5EF4-FFF2-40B4-BE49-F238E27FC236}">
                <a16:creationId xmlns:a16="http://schemas.microsoft.com/office/drawing/2014/main" id="{CF7CC224-7CAC-437D-9886-76F1F8E9A28C}"/>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64DB6DA9-6887-4160-B923-39CA1A0877CD}"/>
              </a:ext>
            </a:extLst>
          </p:cNvPr>
          <p:cNvSpPr>
            <a:spLocks noGrp="1"/>
          </p:cNvSpPr>
          <p:nvPr>
            <p:ph type="sldNum" sz="quarter" idx="12"/>
          </p:nvPr>
        </p:nvSpPr>
        <p:spPr/>
        <p:txBody>
          <a:bodyPr/>
          <a:lstStyle/>
          <a:p>
            <a:fld id="{47A2A5A2-49ED-4682-B378-BFAECC5A6912}" type="slidenum">
              <a:rPr lang="de-CH" smtClean="0"/>
              <a:t>24</a:t>
            </a:fld>
            <a:endParaRPr lang="de-CH" dirty="0"/>
          </a:p>
        </p:txBody>
      </p:sp>
    </p:spTree>
    <p:extLst>
      <p:ext uri="{BB962C8B-B14F-4D97-AF65-F5344CB8AC3E}">
        <p14:creationId xmlns:p14="http://schemas.microsoft.com/office/powerpoint/2010/main" val="23155694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p:txBody>
          <a:bodyPr anchor="ctr"/>
          <a:lstStyle/>
          <a:p>
            <a:r>
              <a:rPr lang="de-CH" sz="3600" b="0" i="0" u="none" strike="noStrike" dirty="0">
                <a:effectLst/>
              </a:rPr>
              <a:t>Vielen Dank für Ihre Aufmerksamkeit</a:t>
            </a:r>
            <a:endParaRPr lang="de-CH" sz="3600" b="0" i="0" dirty="0">
              <a:effectLst/>
            </a:endParaRPr>
          </a:p>
        </p:txBody>
      </p:sp>
      <p:sp>
        <p:nvSpPr>
          <p:cNvPr id="3" name="Fußzeilenplatzhalter 2">
            <a:extLst>
              <a:ext uri="{FF2B5EF4-FFF2-40B4-BE49-F238E27FC236}">
                <a16:creationId xmlns:a16="http://schemas.microsoft.com/office/drawing/2014/main" id="{3ACCA2AD-2DD2-48DD-9541-A201672F2735}"/>
              </a:ext>
            </a:extLst>
          </p:cNvPr>
          <p:cNvSpPr>
            <a:spLocks noGrp="1"/>
          </p:cNvSpPr>
          <p:nvPr>
            <p:ph type="ftr" sz="quarter" idx="11"/>
          </p:nvPr>
        </p:nvSpPr>
        <p:spPr/>
        <p:txBody>
          <a:bodyPr/>
          <a:lstStyle/>
          <a:p>
            <a:r>
              <a:rPr lang="de-CH"/>
              <a:t>Geschichte der Fotografie</a:t>
            </a:r>
            <a:endParaRPr lang="de-CH" dirty="0"/>
          </a:p>
        </p:txBody>
      </p:sp>
      <p:sp>
        <p:nvSpPr>
          <p:cNvPr id="4" name="Foliennummernplatzhalter 3">
            <a:extLst>
              <a:ext uri="{FF2B5EF4-FFF2-40B4-BE49-F238E27FC236}">
                <a16:creationId xmlns:a16="http://schemas.microsoft.com/office/drawing/2014/main" id="{87F0CF17-CDF7-495F-87B9-03D1977A8A52}"/>
              </a:ext>
            </a:extLst>
          </p:cNvPr>
          <p:cNvSpPr>
            <a:spLocks noGrp="1"/>
          </p:cNvSpPr>
          <p:nvPr>
            <p:ph type="sldNum" sz="quarter" idx="12"/>
          </p:nvPr>
        </p:nvSpPr>
        <p:spPr/>
        <p:txBody>
          <a:bodyPr/>
          <a:lstStyle/>
          <a:p>
            <a:fld id="{47A2A5A2-49ED-4682-B378-BFAECC5A6912}" type="slidenum">
              <a:rPr lang="de-CH" smtClean="0"/>
              <a:t>25</a:t>
            </a:fld>
            <a:endParaRPr lang="de-CH" dirty="0"/>
          </a:p>
        </p:txBody>
      </p:sp>
    </p:spTree>
    <p:extLst>
      <p:ext uri="{BB962C8B-B14F-4D97-AF65-F5344CB8AC3E}">
        <p14:creationId xmlns:p14="http://schemas.microsoft.com/office/powerpoint/2010/main" val="126855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075CF20-406C-4404-A7F7-5547C86C9219}"/>
              </a:ext>
            </a:extLst>
          </p:cNvPr>
          <p:cNvSpPr>
            <a:spLocks noGrp="1"/>
          </p:cNvSpPr>
          <p:nvPr>
            <p:ph type="title"/>
          </p:nvPr>
        </p:nvSpPr>
        <p:spPr/>
        <p:txBody>
          <a:bodyPr/>
          <a:lstStyle/>
          <a:p>
            <a:r>
              <a:rPr lang="de-CH" dirty="0"/>
              <a:t>Übersicht</a:t>
            </a:r>
          </a:p>
        </p:txBody>
      </p:sp>
      <p:sp>
        <p:nvSpPr>
          <p:cNvPr id="5" name="Inhaltsplatzhalter 4">
            <a:extLst>
              <a:ext uri="{FF2B5EF4-FFF2-40B4-BE49-F238E27FC236}">
                <a16:creationId xmlns:a16="http://schemas.microsoft.com/office/drawing/2014/main" id="{5B3B5FA7-3180-4DB7-B6F9-0FE5A60EC4DF}"/>
              </a:ext>
            </a:extLst>
          </p:cNvPr>
          <p:cNvSpPr>
            <a:spLocks noGrp="1"/>
          </p:cNvSpPr>
          <p:nvPr>
            <p:ph idx="1"/>
          </p:nvPr>
        </p:nvSpPr>
        <p:spPr>
          <a:xfrm>
            <a:off x="838201" y="1825624"/>
            <a:ext cx="8610600" cy="2650581"/>
          </a:xfrm>
        </p:spPr>
        <p:txBody>
          <a:bodyPr>
            <a:normAutofit fontScale="32500" lnSpcReduction="20000"/>
          </a:bodyPr>
          <a:lstStyle/>
          <a:p>
            <a:pPr>
              <a:lnSpc>
                <a:spcPct val="120000"/>
              </a:lnSpc>
              <a:buFont typeface="Wingdings" panose="05000000000000000000" pitchFamily="2" charset="2"/>
              <a:buChar char="§"/>
            </a:pPr>
            <a:r>
              <a:rPr lang="de-CH" sz="2400" b="0" i="0" u="none" strike="noStrike" dirty="0">
                <a:effectLst/>
              </a:rPr>
              <a:t>Was bedeutet der Begriff „Fotografie“?</a:t>
            </a:r>
            <a:endParaRPr lang="de-CH" sz="2400" b="0" i="0" dirty="0">
              <a:effectLst/>
            </a:endParaRPr>
          </a:p>
          <a:p>
            <a:pPr>
              <a:lnSpc>
                <a:spcPct val="120000"/>
              </a:lnSpc>
              <a:buFont typeface="Wingdings" panose="05000000000000000000" pitchFamily="2" charset="2"/>
              <a:buChar char="§"/>
            </a:pPr>
            <a:r>
              <a:rPr lang="en-GB" sz="2400" b="0" i="0" u="none" strike="noStrike" dirty="0">
                <a:effectLst/>
              </a:rPr>
              <a:t>Camera </a:t>
            </a:r>
            <a:r>
              <a:rPr lang="de-CH" sz="2400" b="0" i="0" u="none" strike="noStrike" dirty="0">
                <a:effectLst/>
              </a:rPr>
              <a:t>Obscura – Die Entdeckung</a:t>
            </a:r>
            <a:endParaRPr lang="de-CH" sz="2400" b="0" i="0" dirty="0">
              <a:effectLst/>
            </a:endParaRPr>
          </a:p>
          <a:p>
            <a:pPr>
              <a:lnSpc>
                <a:spcPct val="120000"/>
              </a:lnSpc>
              <a:buFont typeface="Wingdings" panose="05000000000000000000" pitchFamily="2" charset="2"/>
              <a:buChar char="§"/>
            </a:pPr>
            <a:r>
              <a:rPr lang="de-CH" sz="2400" b="0" i="0" u="none" strike="noStrike" dirty="0">
                <a:effectLst/>
              </a:rPr>
              <a:t>Die Entwicklung der chemischen Fotografie</a:t>
            </a:r>
            <a:endParaRPr lang="de-CH" sz="2400" b="0" i="0" dirty="0">
              <a:effectLst/>
            </a:endParaRPr>
          </a:p>
          <a:p>
            <a:pPr>
              <a:lnSpc>
                <a:spcPct val="120000"/>
              </a:lnSpc>
              <a:buFont typeface="Wingdings" panose="05000000000000000000" pitchFamily="2" charset="2"/>
              <a:buChar char="§"/>
            </a:pPr>
            <a:r>
              <a:rPr lang="de-CH" sz="2400" b="0" i="0" u="none" strike="noStrike" dirty="0">
                <a:effectLst/>
              </a:rPr>
              <a:t>Vorwärts in Rich</a:t>
            </a:r>
          </a:p>
          <a:p>
            <a:pPr>
              <a:lnSpc>
                <a:spcPct val="120000"/>
              </a:lnSpc>
              <a:buFont typeface="Wingdings" panose="05000000000000000000" pitchFamily="2" charset="2"/>
              <a:buChar char="§"/>
            </a:pPr>
            <a:r>
              <a:rPr lang="de-DE" sz="2400" b="0" i="0" u="none" strike="noStrike" dirty="0">
                <a:effectLst/>
              </a:rPr>
              <a:t>Vorwärts in Richtung Kodak Film</a:t>
            </a:r>
          </a:p>
          <a:p>
            <a:pPr>
              <a:lnSpc>
                <a:spcPct val="120000"/>
              </a:lnSpc>
              <a:buFont typeface="Wingdings" panose="05000000000000000000" pitchFamily="2" charset="2"/>
              <a:buChar char="§"/>
            </a:pPr>
            <a:r>
              <a:rPr lang="de-DE" sz="2400" b="0" i="0" u="none" strike="noStrike" dirty="0">
                <a:effectLst/>
              </a:rPr>
              <a:t>Bahnbrechend in der Geschichte der Fotografie: Der Rollfilm</a:t>
            </a:r>
          </a:p>
          <a:p>
            <a:pPr>
              <a:lnSpc>
                <a:spcPct val="120000"/>
              </a:lnSpc>
              <a:buFont typeface="Wingdings" panose="05000000000000000000" pitchFamily="2" charset="2"/>
              <a:buChar char="§"/>
            </a:pPr>
            <a:r>
              <a:rPr lang="de-DE" sz="2400" b="0" i="0" u="none" strike="noStrike" dirty="0">
                <a:effectLst/>
              </a:rPr>
              <a:t>Die Magie der Farbe, die Revolution der Farbfotografie</a:t>
            </a:r>
          </a:p>
          <a:p>
            <a:pPr>
              <a:lnSpc>
                <a:spcPct val="120000"/>
              </a:lnSpc>
              <a:buFont typeface="Wingdings" panose="05000000000000000000" pitchFamily="2" charset="2"/>
              <a:buChar char="§"/>
            </a:pPr>
            <a:r>
              <a:rPr lang="de-DE" sz="2400" b="0" i="0" u="none" strike="noStrike" dirty="0">
                <a:effectLst/>
              </a:rPr>
              <a:t>Farbfotografie und moderne Technik</a:t>
            </a:r>
          </a:p>
          <a:p>
            <a:pPr>
              <a:lnSpc>
                <a:spcPct val="120000"/>
              </a:lnSpc>
              <a:buFont typeface="Wingdings" panose="05000000000000000000" pitchFamily="2" charset="2"/>
              <a:buChar char="§"/>
            </a:pPr>
            <a:r>
              <a:rPr lang="de-DE" sz="2400" b="0" i="0" u="none" strike="noStrike" dirty="0">
                <a:effectLst/>
              </a:rPr>
              <a:t>Bücher zur Geschichte der Fotografie</a:t>
            </a:r>
          </a:p>
          <a:p>
            <a:pPr>
              <a:lnSpc>
                <a:spcPct val="120000"/>
              </a:lnSpc>
              <a:buFont typeface="Wingdings" panose="05000000000000000000" pitchFamily="2" charset="2"/>
              <a:buChar char="§"/>
            </a:pPr>
            <a:r>
              <a:rPr lang="de-DE" sz="2400" b="0" i="0" u="none" strike="noStrike" dirty="0">
                <a:effectLst/>
              </a:rPr>
              <a:t>Geschichte der Fotografie chronologisch zusammengefasst</a:t>
            </a:r>
            <a:r>
              <a:rPr lang="de-CH" sz="2400" b="0" i="0" u="none" strike="noStrike" dirty="0" err="1">
                <a:effectLst/>
              </a:rPr>
              <a:t>tung</a:t>
            </a:r>
            <a:r>
              <a:rPr lang="de-CH" sz="2400" b="0" i="0" u="none" strike="noStrike" dirty="0">
                <a:effectLst/>
              </a:rPr>
              <a:t> Kodak Film</a:t>
            </a:r>
            <a:endParaRPr lang="de-CH" sz="2400" b="0" i="0" dirty="0">
              <a:effectLst/>
            </a:endParaRPr>
          </a:p>
        </p:txBody>
      </p:sp>
      <p:sp>
        <p:nvSpPr>
          <p:cNvPr id="2" name="Fußzeilenplatzhalter 1">
            <a:extLst>
              <a:ext uri="{FF2B5EF4-FFF2-40B4-BE49-F238E27FC236}">
                <a16:creationId xmlns:a16="http://schemas.microsoft.com/office/drawing/2014/main" id="{A92C84F2-87FB-431B-B7D6-1A8BD1C2AC0B}"/>
              </a:ext>
            </a:extLst>
          </p:cNvPr>
          <p:cNvSpPr>
            <a:spLocks noGrp="1"/>
          </p:cNvSpPr>
          <p:nvPr>
            <p:ph type="ftr" sz="quarter" idx="11"/>
          </p:nvPr>
        </p:nvSpPr>
        <p:spPr/>
        <p:txBody>
          <a:bodyPr/>
          <a:lstStyle/>
          <a:p>
            <a:r>
              <a:rPr lang="de-CH"/>
              <a:t>Geschichte der Fotografie</a:t>
            </a:r>
            <a:endParaRPr lang="de-CH" dirty="0"/>
          </a:p>
        </p:txBody>
      </p:sp>
      <p:sp>
        <p:nvSpPr>
          <p:cNvPr id="3" name="Foliennummernplatzhalter 2">
            <a:extLst>
              <a:ext uri="{FF2B5EF4-FFF2-40B4-BE49-F238E27FC236}">
                <a16:creationId xmlns:a16="http://schemas.microsoft.com/office/drawing/2014/main" id="{79B7265C-A633-4884-BE90-A2115E235D55}"/>
              </a:ext>
            </a:extLst>
          </p:cNvPr>
          <p:cNvSpPr>
            <a:spLocks noGrp="1"/>
          </p:cNvSpPr>
          <p:nvPr>
            <p:ph type="sldNum" sz="quarter" idx="12"/>
          </p:nvPr>
        </p:nvSpPr>
        <p:spPr/>
        <p:txBody>
          <a:bodyPr/>
          <a:lstStyle/>
          <a:p>
            <a:fld id="{47A2A5A2-49ED-4682-B378-BFAECC5A6912}" type="slidenum">
              <a:rPr lang="de-CH" smtClean="0"/>
              <a:t>3</a:t>
            </a:fld>
            <a:endParaRPr lang="de-CH" dirty="0"/>
          </a:p>
        </p:txBody>
      </p:sp>
    </p:spTree>
    <p:extLst>
      <p:ext uri="{BB962C8B-B14F-4D97-AF65-F5344CB8AC3E}">
        <p14:creationId xmlns:p14="http://schemas.microsoft.com/office/powerpoint/2010/main" val="4235097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C9D2CE-3988-412E-9B8D-63166619BE55}"/>
              </a:ext>
            </a:extLst>
          </p:cNvPr>
          <p:cNvSpPr>
            <a:spLocks noGrp="1"/>
          </p:cNvSpPr>
          <p:nvPr>
            <p:ph type="title"/>
          </p:nvPr>
        </p:nvSpPr>
        <p:spPr/>
        <p:txBody>
          <a:bodyPr/>
          <a:lstStyle/>
          <a:p>
            <a:r>
              <a:rPr lang="de-CH" sz="3600" b="0" i="0" u="none" strike="noStrike" dirty="0">
                <a:effectLst/>
              </a:rPr>
              <a:t>Was bedeutet der Begriff „Fotografie“?</a:t>
            </a:r>
            <a:br>
              <a:rPr lang="de-CH" sz="3600" b="0" i="0" dirty="0">
                <a:effectLst/>
              </a:rPr>
            </a:br>
            <a:endParaRPr lang="de-CH" dirty="0"/>
          </a:p>
        </p:txBody>
      </p:sp>
      <p:sp>
        <p:nvSpPr>
          <p:cNvPr id="3" name="Inhaltsplatzhalter 2">
            <a:extLst>
              <a:ext uri="{FF2B5EF4-FFF2-40B4-BE49-F238E27FC236}">
                <a16:creationId xmlns:a16="http://schemas.microsoft.com/office/drawing/2014/main" id="{7E5253A4-3954-4DF6-8AB4-B2BCC9508A7D}"/>
              </a:ext>
            </a:extLst>
          </p:cNvPr>
          <p:cNvSpPr>
            <a:spLocks noGrp="1"/>
          </p:cNvSpPr>
          <p:nvPr>
            <p:ph idx="1"/>
          </p:nvPr>
        </p:nvSpPr>
        <p:spPr/>
        <p:txBody>
          <a:bodyPr anchor="ctr"/>
          <a:lstStyle/>
          <a:p>
            <a:pPr>
              <a:buFont typeface="Wingdings" panose="05000000000000000000" pitchFamily="2" charset="2"/>
              <a:buChar char="§"/>
            </a:pPr>
            <a:r>
              <a:rPr lang="de-CH" dirty="0"/>
              <a:t>Foto entstammt dem griechischen Wort Phos (Photos im Genitiv), was Licht bedeutet. </a:t>
            </a:r>
          </a:p>
          <a:p>
            <a:pPr>
              <a:buFont typeface="Wingdings" panose="05000000000000000000" pitchFamily="2" charset="2"/>
              <a:buChar char="§"/>
            </a:pPr>
            <a:r>
              <a:rPr lang="de-CH" dirty="0"/>
              <a:t>Und </a:t>
            </a:r>
            <a:r>
              <a:rPr lang="de-CH" b="1" dirty="0"/>
              <a:t>graphe</a:t>
            </a:r>
            <a:r>
              <a:rPr lang="de-CH" dirty="0"/>
              <a:t> –  ebenfalls ein griechisches Wort – bedeutet übersetzt «zeichnen» oder auch «schreiben».</a:t>
            </a:r>
          </a:p>
          <a:p>
            <a:pPr>
              <a:buFont typeface="Wingdings" panose="05000000000000000000" pitchFamily="2" charset="2"/>
              <a:buChar char="§"/>
            </a:pPr>
            <a:r>
              <a:rPr lang="de-CH" dirty="0"/>
              <a:t>Der Begriff wurde 1839 durch Sir </a:t>
            </a:r>
            <a:r>
              <a:rPr lang="de-CH" b="1" dirty="0"/>
              <a:t>John Herschel </a:t>
            </a:r>
            <a:r>
              <a:rPr lang="de-CH" dirty="0"/>
              <a:t>geprägt.</a:t>
            </a:r>
          </a:p>
        </p:txBody>
      </p:sp>
      <p:sp>
        <p:nvSpPr>
          <p:cNvPr id="4" name="Fußzeilenplatzhalter 3">
            <a:extLst>
              <a:ext uri="{FF2B5EF4-FFF2-40B4-BE49-F238E27FC236}">
                <a16:creationId xmlns:a16="http://schemas.microsoft.com/office/drawing/2014/main" id="{DE388970-8CAD-4678-AC29-7CBF5DAD831D}"/>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1E4BF16F-B834-403F-9C4C-A8CCE24361F7}"/>
              </a:ext>
            </a:extLst>
          </p:cNvPr>
          <p:cNvSpPr>
            <a:spLocks noGrp="1"/>
          </p:cNvSpPr>
          <p:nvPr>
            <p:ph type="sldNum" sz="quarter" idx="12"/>
          </p:nvPr>
        </p:nvSpPr>
        <p:spPr/>
        <p:txBody>
          <a:bodyPr/>
          <a:lstStyle/>
          <a:p>
            <a:fld id="{47A2A5A2-49ED-4682-B378-BFAECC5A6912}" type="slidenum">
              <a:rPr lang="de-CH" smtClean="0"/>
              <a:t>4</a:t>
            </a:fld>
            <a:endParaRPr lang="de-CH" dirty="0"/>
          </a:p>
        </p:txBody>
      </p:sp>
    </p:spTree>
    <p:extLst>
      <p:ext uri="{BB962C8B-B14F-4D97-AF65-F5344CB8AC3E}">
        <p14:creationId xmlns:p14="http://schemas.microsoft.com/office/powerpoint/2010/main" val="773424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p:txBody>
          <a:bodyPr/>
          <a:lstStyle/>
          <a:p>
            <a:r>
              <a:rPr lang="en-GB" sz="3600" b="0" i="0" u="none" strike="noStrike" dirty="0">
                <a:effectLst/>
              </a:rPr>
              <a:t>Camera </a:t>
            </a:r>
            <a:r>
              <a:rPr lang="de-CH" sz="3600" b="0" i="0" u="none" strike="noStrike" dirty="0">
                <a:effectLst/>
              </a:rPr>
              <a:t>Obscura – Die Entdeckung</a:t>
            </a:r>
            <a:br>
              <a:rPr lang="de-CH" sz="3600" b="0" i="0" dirty="0">
                <a:effectLst/>
              </a:rPr>
            </a:br>
            <a:endParaRPr lang="de-CH" dirty="0"/>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a:xfrm>
            <a:off x="677334" y="2160589"/>
            <a:ext cx="7624837" cy="3880773"/>
          </a:xfrm>
        </p:spPr>
        <p:txBody>
          <a:bodyPr/>
          <a:lstStyle/>
          <a:p>
            <a:pPr>
              <a:buFont typeface="Wingdings" panose="05000000000000000000" pitchFamily="2" charset="2"/>
              <a:buChar char="§"/>
            </a:pPr>
            <a:r>
              <a:rPr lang="de-CH" dirty="0"/>
              <a:t>Das Camera Obscura Phänomen wurde recht früh enthüllt, da ein ähnliches Vorkommnis von Plato beschrieben worden war.</a:t>
            </a:r>
          </a:p>
          <a:p>
            <a:pPr>
              <a:buFont typeface="Wingdings" panose="05000000000000000000" pitchFamily="2" charset="2"/>
              <a:buChar char="§"/>
            </a:pPr>
            <a:r>
              <a:rPr lang="de-CH" dirty="0"/>
              <a:t>Sogar in einigen Schriften des chinesischen Philosophen Mozi im </a:t>
            </a:r>
            <a:br>
              <a:rPr lang="de-CH" dirty="0"/>
            </a:br>
            <a:r>
              <a:rPr lang="de-CH" dirty="0"/>
              <a:t>5. Jahrhundert v. Chr. fand das Phänomen Erwähnung. </a:t>
            </a:r>
          </a:p>
          <a:p>
            <a:pPr>
              <a:buFont typeface="Wingdings" panose="05000000000000000000" pitchFamily="2" charset="2"/>
              <a:buChar char="§"/>
            </a:pPr>
            <a:r>
              <a:rPr lang="de-CH" dirty="0"/>
              <a:t>Dennoch war Leonardo da Vinci die erste Person, die das Phänomen im Detail und überschaubar erklärte.</a:t>
            </a:r>
          </a:p>
        </p:txBody>
      </p:sp>
      <p:sp>
        <p:nvSpPr>
          <p:cNvPr id="4" name="Fußzeilenplatzhalter 3">
            <a:extLst>
              <a:ext uri="{FF2B5EF4-FFF2-40B4-BE49-F238E27FC236}">
                <a16:creationId xmlns:a16="http://schemas.microsoft.com/office/drawing/2014/main" id="{1257D534-FD20-4DFE-9D9D-EE1234141888}"/>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326290DA-ABCF-4976-B6C5-772589B88E01}"/>
              </a:ext>
            </a:extLst>
          </p:cNvPr>
          <p:cNvSpPr>
            <a:spLocks noGrp="1"/>
          </p:cNvSpPr>
          <p:nvPr>
            <p:ph type="sldNum" sz="quarter" idx="12"/>
          </p:nvPr>
        </p:nvSpPr>
        <p:spPr/>
        <p:txBody>
          <a:bodyPr/>
          <a:lstStyle/>
          <a:p>
            <a:fld id="{47A2A5A2-49ED-4682-B378-BFAECC5A6912}" type="slidenum">
              <a:rPr lang="de-CH" smtClean="0"/>
              <a:t>5</a:t>
            </a:fld>
            <a:endParaRPr lang="de-CH" dirty="0"/>
          </a:p>
        </p:txBody>
      </p:sp>
    </p:spTree>
    <p:extLst>
      <p:ext uri="{BB962C8B-B14F-4D97-AF65-F5344CB8AC3E}">
        <p14:creationId xmlns:p14="http://schemas.microsoft.com/office/powerpoint/2010/main" val="137867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p:txBody>
          <a:bodyPr/>
          <a:lstStyle/>
          <a:p>
            <a:r>
              <a:rPr lang="de-CH" dirty="0"/>
              <a:t>Leonardo da Vinci Erklärung</a:t>
            </a:r>
            <a:br>
              <a:rPr lang="de-CH" sz="3600" b="0" i="0" dirty="0">
                <a:effectLst/>
              </a:rPr>
            </a:br>
            <a:endParaRPr lang="de-CH" dirty="0"/>
          </a:p>
        </p:txBody>
      </p:sp>
      <p:sp>
        <p:nvSpPr>
          <p:cNvPr id="3" name="Inhaltsplatzhalter 2">
            <a:extLst>
              <a:ext uri="{FF2B5EF4-FFF2-40B4-BE49-F238E27FC236}">
                <a16:creationId xmlns:a16="http://schemas.microsoft.com/office/drawing/2014/main" id="{CADA3BE9-21E0-4715-B3B1-906A88F2F68C}"/>
              </a:ext>
            </a:extLst>
          </p:cNvPr>
          <p:cNvSpPr>
            <a:spLocks noGrp="1"/>
          </p:cNvSpPr>
          <p:nvPr>
            <p:ph sz="half" idx="1"/>
          </p:nvPr>
        </p:nvSpPr>
        <p:spPr/>
        <p:txBody>
          <a:bodyPr/>
          <a:lstStyle/>
          <a:p>
            <a:pPr marL="0" indent="0">
              <a:buNone/>
            </a:pPr>
            <a:r>
              <a:rPr lang="de-CH" dirty="0"/>
              <a:t>Wenn die Fassade eines Gebäudes, oder ein Platz oder eine Landschaft von der Sonne erhellt und ein schmales Loch in die Wand eines Raumes von einem Gebäude gebohrt wird – das dem zugewandt ist, was nicht direkt von der Sonne erhellt wird – dann werden alle von der Sonne beleuchteten Objekte ihr Bild durch diese Öffnung senden und auf der dem Loch zugewandten Wand erscheinen, auf dem Kopf stehend.</a:t>
            </a:r>
          </a:p>
        </p:txBody>
      </p:sp>
      <p:pic>
        <p:nvPicPr>
          <p:cNvPr id="6" name="Inhaltsplatzhalter 5">
            <a:extLst>
              <a:ext uri="{FF2B5EF4-FFF2-40B4-BE49-F238E27FC236}">
                <a16:creationId xmlns:a16="http://schemas.microsoft.com/office/drawing/2014/main" id="{08D745C3-99D3-458F-8CD3-381DE1E45B43}"/>
              </a:ext>
            </a:extLst>
          </p:cNvPr>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089525" y="2219326"/>
            <a:ext cx="4743004" cy="3367532"/>
          </a:xfrm>
        </p:spPr>
      </p:pic>
      <p:sp>
        <p:nvSpPr>
          <p:cNvPr id="7" name="Fußzeilenplatzhalter 6">
            <a:extLst>
              <a:ext uri="{FF2B5EF4-FFF2-40B4-BE49-F238E27FC236}">
                <a16:creationId xmlns:a16="http://schemas.microsoft.com/office/drawing/2014/main" id="{6F168A71-F04B-417D-8676-B8FF09B8AC51}"/>
              </a:ext>
            </a:extLst>
          </p:cNvPr>
          <p:cNvSpPr>
            <a:spLocks noGrp="1"/>
          </p:cNvSpPr>
          <p:nvPr>
            <p:ph type="ftr" sz="quarter" idx="11"/>
          </p:nvPr>
        </p:nvSpPr>
        <p:spPr/>
        <p:txBody>
          <a:bodyPr/>
          <a:lstStyle/>
          <a:p>
            <a:r>
              <a:rPr lang="de-CH"/>
              <a:t>Geschichte der Fotografie</a:t>
            </a:r>
            <a:endParaRPr lang="de-CH" dirty="0"/>
          </a:p>
        </p:txBody>
      </p:sp>
      <p:sp>
        <p:nvSpPr>
          <p:cNvPr id="8" name="Foliennummernplatzhalter 7">
            <a:extLst>
              <a:ext uri="{FF2B5EF4-FFF2-40B4-BE49-F238E27FC236}">
                <a16:creationId xmlns:a16="http://schemas.microsoft.com/office/drawing/2014/main" id="{65EFD36F-B00F-4CDF-96EB-099C287A1F19}"/>
              </a:ext>
            </a:extLst>
          </p:cNvPr>
          <p:cNvSpPr>
            <a:spLocks noGrp="1"/>
          </p:cNvSpPr>
          <p:nvPr>
            <p:ph type="sldNum" sz="quarter" idx="12"/>
          </p:nvPr>
        </p:nvSpPr>
        <p:spPr/>
        <p:txBody>
          <a:bodyPr/>
          <a:lstStyle/>
          <a:p>
            <a:fld id="{47A2A5A2-49ED-4682-B378-BFAECC5A6912}" type="slidenum">
              <a:rPr lang="de-CH" smtClean="0"/>
              <a:t>6</a:t>
            </a:fld>
            <a:endParaRPr lang="de-CH" dirty="0"/>
          </a:p>
        </p:txBody>
      </p:sp>
    </p:spTree>
    <p:extLst>
      <p:ext uri="{BB962C8B-B14F-4D97-AF65-F5344CB8AC3E}">
        <p14:creationId xmlns:p14="http://schemas.microsoft.com/office/powerpoint/2010/main" val="4091677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Die Entwicklung der chemischen Fotografie</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Während wir heute über die Fotografie als eine Kunstform reden können, wurde sie in ihren frühesten Tagen praktisch als Wissenschaft verstanden. </a:t>
            </a:r>
          </a:p>
          <a:p>
            <a:pPr marL="0" indent="0">
              <a:buNone/>
            </a:pPr>
            <a:endParaRPr lang="de-CH" dirty="0"/>
          </a:p>
          <a:p>
            <a:pPr>
              <a:buFont typeface="Wingdings" panose="05000000000000000000" pitchFamily="2" charset="2"/>
              <a:buChar char="§"/>
            </a:pPr>
            <a:r>
              <a:rPr lang="de-CH" dirty="0"/>
              <a:t>Erfinder und Entwickler waren zumeist in den Fachgebieten der Physik und Chemie tätig. </a:t>
            </a:r>
          </a:p>
          <a:p>
            <a:pPr>
              <a:buFont typeface="Wingdings" panose="05000000000000000000" pitchFamily="2" charset="2"/>
              <a:buChar char="§"/>
            </a:pPr>
            <a:r>
              <a:rPr lang="de-CH" dirty="0"/>
              <a:t>Die erste bedeutende Entdeckung in der Geschichte der Fotografie bestand in der Wirkung von </a:t>
            </a:r>
            <a:r>
              <a:rPr lang="de-CH" b="1" dirty="0"/>
              <a:t>Silbernitrat</a:t>
            </a:r>
            <a:r>
              <a:rPr lang="de-CH" dirty="0"/>
              <a:t> auf Papier.</a:t>
            </a:r>
          </a:p>
          <a:p>
            <a:pPr>
              <a:buFont typeface="Wingdings" panose="05000000000000000000" pitchFamily="2" charset="2"/>
              <a:buChar char="§"/>
            </a:pPr>
            <a:r>
              <a:rPr lang="de-CH" dirty="0"/>
              <a:t> Im Jahr </a:t>
            </a:r>
            <a:r>
              <a:rPr lang="de-CH" b="1" dirty="0"/>
              <a:t>1614</a:t>
            </a:r>
            <a:r>
              <a:rPr lang="de-CH" dirty="0"/>
              <a:t> demonstrierte der italienische Chemiker </a:t>
            </a:r>
            <a:r>
              <a:rPr lang="de-CH" b="1" dirty="0"/>
              <a:t>Angelo Sala, </a:t>
            </a:r>
            <a:r>
              <a:rPr lang="de-CH" dirty="0"/>
              <a:t>dass mit dieser Substanz bepuderte Blätter von der Sonne geschwärzt werden können, obwohl sich für solch eine Wirkung zur damaligen Zeit keine praktische Verwendung fand.</a:t>
            </a:r>
          </a:p>
        </p:txBody>
      </p:sp>
      <p:sp>
        <p:nvSpPr>
          <p:cNvPr id="4" name="Fußzeilenplatzhalter 3">
            <a:extLst>
              <a:ext uri="{FF2B5EF4-FFF2-40B4-BE49-F238E27FC236}">
                <a16:creationId xmlns:a16="http://schemas.microsoft.com/office/drawing/2014/main" id="{7232CB3C-7183-4F5D-8425-204E76D2678B}"/>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CF4B842F-7607-4278-B3ED-8BD725047EAE}"/>
              </a:ext>
            </a:extLst>
          </p:cNvPr>
          <p:cNvSpPr>
            <a:spLocks noGrp="1"/>
          </p:cNvSpPr>
          <p:nvPr>
            <p:ph type="sldNum" sz="quarter" idx="12"/>
          </p:nvPr>
        </p:nvSpPr>
        <p:spPr/>
        <p:txBody>
          <a:bodyPr/>
          <a:lstStyle/>
          <a:p>
            <a:fld id="{47A2A5A2-49ED-4682-B378-BFAECC5A6912}" type="slidenum">
              <a:rPr lang="de-CH" smtClean="0"/>
              <a:t>7</a:t>
            </a:fld>
            <a:endParaRPr lang="de-CH" dirty="0"/>
          </a:p>
        </p:txBody>
      </p:sp>
    </p:spTree>
    <p:extLst>
      <p:ext uri="{BB962C8B-B14F-4D97-AF65-F5344CB8AC3E}">
        <p14:creationId xmlns:p14="http://schemas.microsoft.com/office/powerpoint/2010/main" val="608710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Das älteste Foto der Welt</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Das älteste, überlebende Foto der Welt in der Geschichte der Fotografie zu erschaffen war zweifelsohne das Werk von Chemie und Kreativität.</a:t>
            </a:r>
          </a:p>
          <a:p>
            <a:pPr marL="0" indent="0">
              <a:buNone/>
            </a:pPr>
            <a:r>
              <a:rPr lang="de-CH" dirty="0"/>
              <a:t> </a:t>
            </a:r>
          </a:p>
          <a:p>
            <a:pPr>
              <a:buFont typeface="Wingdings" panose="05000000000000000000" pitchFamily="2" charset="2"/>
              <a:buChar char="§"/>
            </a:pPr>
            <a:r>
              <a:rPr lang="de-CH" b="1" dirty="0"/>
              <a:t>Nicéphore Niépce </a:t>
            </a:r>
            <a:r>
              <a:rPr lang="de-CH" dirty="0"/>
              <a:t>benutzte ein mit Zinn lackiertes und mit einer Schicht Bitumen versehenes Blatt, zusammen mit in Lavendelöl aufgelöstem Petroleum-Teer. Um ein Bild zu erhalten, musste die Belichtung tagelang anhalten. </a:t>
            </a:r>
          </a:p>
          <a:p>
            <a:pPr>
              <a:buFont typeface="Wingdings" panose="05000000000000000000" pitchFamily="2" charset="2"/>
              <a:buChar char="§"/>
            </a:pPr>
            <a:r>
              <a:rPr lang="de-CH" dirty="0"/>
              <a:t>Danach wurden die Schichten aus Bitumen entfernt und unbelichtete, helle Bereiche des positiven Bildes freigelegt. </a:t>
            </a:r>
          </a:p>
          <a:p>
            <a:pPr>
              <a:buFont typeface="Wingdings" panose="05000000000000000000" pitchFamily="2" charset="2"/>
              <a:buChar char="§"/>
            </a:pPr>
            <a:r>
              <a:rPr lang="de-CH" dirty="0"/>
              <a:t>Die dunkleren Teile wurden dann durch das Zinn sichtbar. </a:t>
            </a:r>
          </a:p>
          <a:p>
            <a:pPr>
              <a:buFont typeface="Wingdings" panose="05000000000000000000" pitchFamily="2" charset="2"/>
              <a:buChar char="§"/>
            </a:pPr>
            <a:r>
              <a:rPr lang="de-CH" dirty="0"/>
              <a:t>Das Bitumenverfahren wurde von </a:t>
            </a:r>
            <a:r>
              <a:rPr lang="de-CH" b="1" dirty="0"/>
              <a:t>Nicéphore Niépce </a:t>
            </a:r>
            <a:r>
              <a:rPr lang="de-CH" dirty="0"/>
              <a:t>und </a:t>
            </a:r>
            <a:r>
              <a:rPr lang="de-CH" b="1" dirty="0"/>
              <a:t>Louis Daguerre </a:t>
            </a:r>
            <a:r>
              <a:rPr lang="de-CH" dirty="0"/>
              <a:t>bis </a:t>
            </a:r>
            <a:r>
              <a:rPr lang="de-CH" b="1" dirty="0"/>
              <a:t>1833</a:t>
            </a:r>
            <a:r>
              <a:rPr lang="de-CH" dirty="0"/>
              <a:t> weiter verfeinert.</a:t>
            </a:r>
          </a:p>
        </p:txBody>
      </p:sp>
      <p:sp>
        <p:nvSpPr>
          <p:cNvPr id="4" name="Fußzeilenplatzhalter 3">
            <a:extLst>
              <a:ext uri="{FF2B5EF4-FFF2-40B4-BE49-F238E27FC236}">
                <a16:creationId xmlns:a16="http://schemas.microsoft.com/office/drawing/2014/main" id="{07181690-CB62-454A-BF0D-04CDEEF17B1A}"/>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E5B324E0-F920-4D6B-828D-9E9C513A2FB9}"/>
              </a:ext>
            </a:extLst>
          </p:cNvPr>
          <p:cNvSpPr>
            <a:spLocks noGrp="1"/>
          </p:cNvSpPr>
          <p:nvPr>
            <p:ph type="sldNum" sz="quarter" idx="12"/>
          </p:nvPr>
        </p:nvSpPr>
        <p:spPr/>
        <p:txBody>
          <a:bodyPr/>
          <a:lstStyle/>
          <a:p>
            <a:fld id="{47A2A5A2-49ED-4682-B378-BFAECC5A6912}" type="slidenum">
              <a:rPr lang="de-CH" smtClean="0"/>
              <a:t>8</a:t>
            </a:fld>
            <a:endParaRPr lang="de-CH" dirty="0"/>
          </a:p>
        </p:txBody>
      </p:sp>
    </p:spTree>
    <p:extLst>
      <p:ext uri="{BB962C8B-B14F-4D97-AF65-F5344CB8AC3E}">
        <p14:creationId xmlns:p14="http://schemas.microsoft.com/office/powerpoint/2010/main" val="644647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42A1D-FB05-4430-A5DB-14B9089FC775}"/>
              </a:ext>
            </a:extLst>
          </p:cNvPr>
          <p:cNvSpPr>
            <a:spLocks noGrp="1"/>
          </p:cNvSpPr>
          <p:nvPr>
            <p:ph type="title"/>
          </p:nvPr>
        </p:nvSpPr>
        <p:spPr>
          <a:xfrm>
            <a:off x="677334" y="609600"/>
            <a:ext cx="9172060" cy="1320800"/>
          </a:xfrm>
        </p:spPr>
        <p:txBody>
          <a:bodyPr/>
          <a:lstStyle/>
          <a:p>
            <a:r>
              <a:rPr lang="de-CH" sz="3600" b="0" i="0" u="none" strike="noStrike" dirty="0">
                <a:effectLst/>
              </a:rPr>
              <a:t>Arbeit an den Praktiken</a:t>
            </a:r>
            <a:endParaRPr lang="de-CH" sz="3600" b="0" i="0" dirty="0">
              <a:effectLst/>
            </a:endParaRPr>
          </a:p>
        </p:txBody>
      </p:sp>
      <p:sp>
        <p:nvSpPr>
          <p:cNvPr id="3" name="Inhaltsplatzhalter 2">
            <a:extLst>
              <a:ext uri="{FF2B5EF4-FFF2-40B4-BE49-F238E27FC236}">
                <a16:creationId xmlns:a16="http://schemas.microsoft.com/office/drawing/2014/main" id="{CADA3BE9-21E0-4715-B3B1-906A88F2F68C}"/>
              </a:ext>
            </a:extLst>
          </p:cNvPr>
          <p:cNvSpPr>
            <a:spLocks noGrp="1"/>
          </p:cNvSpPr>
          <p:nvPr>
            <p:ph idx="1"/>
          </p:nvPr>
        </p:nvSpPr>
        <p:spPr/>
        <p:txBody>
          <a:bodyPr>
            <a:normAutofit/>
          </a:bodyPr>
          <a:lstStyle/>
          <a:p>
            <a:pPr marL="0" indent="0">
              <a:buNone/>
            </a:pPr>
            <a:r>
              <a:rPr lang="de-CH" dirty="0"/>
              <a:t>Als Niépce starb, setzte Daguerre die Arbeit an den Praktiken allein fort.</a:t>
            </a:r>
          </a:p>
          <a:p>
            <a:pPr marL="0" indent="0">
              <a:buNone/>
            </a:pPr>
            <a:r>
              <a:rPr lang="de-CH" dirty="0"/>
              <a:t> </a:t>
            </a:r>
          </a:p>
          <a:p>
            <a:pPr>
              <a:buFont typeface="Wingdings" panose="05000000000000000000" pitchFamily="2" charset="2"/>
              <a:buChar char="§"/>
            </a:pPr>
            <a:r>
              <a:rPr lang="de-CH" dirty="0"/>
              <a:t>Er entdeckte, dass Bilder durch die Verwendung von Quecksilberdämpfen und nach kürzerer Belichtungszeit zu voller Sichtbarkeit entwickelt werden können. </a:t>
            </a:r>
          </a:p>
          <a:p>
            <a:pPr>
              <a:buFont typeface="Wingdings" panose="05000000000000000000" pitchFamily="2" charset="2"/>
              <a:buChar char="§"/>
            </a:pPr>
            <a:r>
              <a:rPr lang="de-CH" dirty="0"/>
              <a:t>Die Bilder waren unmittelbar auf den mit Joddampf beschlagenen Silberplatten zu sehen, auf denen sich Silberjodid anreicherte. </a:t>
            </a:r>
          </a:p>
          <a:p>
            <a:pPr>
              <a:buFont typeface="Wingdings" panose="05000000000000000000" pitchFamily="2" charset="2"/>
              <a:buChar char="§"/>
            </a:pPr>
            <a:r>
              <a:rPr lang="de-CH" dirty="0"/>
              <a:t>Das Bild wurde dann durch den Einsatz einer heissen Lösung aus gewöhnlichem Salz stabilisiert. Diese Lösung hat das verbliebene Silberjodid entfernt. </a:t>
            </a:r>
          </a:p>
          <a:p>
            <a:pPr>
              <a:buFont typeface="Wingdings" panose="05000000000000000000" pitchFamily="2" charset="2"/>
              <a:buChar char="§"/>
            </a:pPr>
            <a:r>
              <a:rPr lang="de-CH" dirty="0"/>
              <a:t>Daguerres Eureka wurde zunächst der Französischen Akademie der Wissenschaft präsentiert und anschliessend 1839 der Welt. Aus diesem Grund gilt dieses Jahr aus heutiger Sicht als Angelpunkt in der Geschichte der Fotografie.</a:t>
            </a:r>
          </a:p>
        </p:txBody>
      </p:sp>
      <p:sp>
        <p:nvSpPr>
          <p:cNvPr id="4" name="Fußzeilenplatzhalter 3">
            <a:extLst>
              <a:ext uri="{FF2B5EF4-FFF2-40B4-BE49-F238E27FC236}">
                <a16:creationId xmlns:a16="http://schemas.microsoft.com/office/drawing/2014/main" id="{CC4BF6EE-FBC1-464F-BBCC-D60F8648B711}"/>
              </a:ext>
            </a:extLst>
          </p:cNvPr>
          <p:cNvSpPr>
            <a:spLocks noGrp="1"/>
          </p:cNvSpPr>
          <p:nvPr>
            <p:ph type="ftr" sz="quarter" idx="11"/>
          </p:nvPr>
        </p:nvSpPr>
        <p:spPr/>
        <p:txBody>
          <a:bodyPr/>
          <a:lstStyle/>
          <a:p>
            <a:r>
              <a:rPr lang="de-CH"/>
              <a:t>Geschichte der Fotografie</a:t>
            </a:r>
            <a:endParaRPr lang="de-CH" dirty="0"/>
          </a:p>
        </p:txBody>
      </p:sp>
      <p:sp>
        <p:nvSpPr>
          <p:cNvPr id="5" name="Foliennummernplatzhalter 4">
            <a:extLst>
              <a:ext uri="{FF2B5EF4-FFF2-40B4-BE49-F238E27FC236}">
                <a16:creationId xmlns:a16="http://schemas.microsoft.com/office/drawing/2014/main" id="{B539EF9E-5203-4F25-887B-17C2974FA9A3}"/>
              </a:ext>
            </a:extLst>
          </p:cNvPr>
          <p:cNvSpPr>
            <a:spLocks noGrp="1"/>
          </p:cNvSpPr>
          <p:nvPr>
            <p:ph type="sldNum" sz="quarter" idx="12"/>
          </p:nvPr>
        </p:nvSpPr>
        <p:spPr/>
        <p:txBody>
          <a:bodyPr/>
          <a:lstStyle/>
          <a:p>
            <a:fld id="{47A2A5A2-49ED-4682-B378-BFAECC5A6912}" type="slidenum">
              <a:rPr lang="de-CH" smtClean="0"/>
              <a:t>9</a:t>
            </a:fld>
            <a:endParaRPr lang="de-CH" dirty="0"/>
          </a:p>
        </p:txBody>
      </p:sp>
    </p:spTree>
    <p:extLst>
      <p:ext uri="{BB962C8B-B14F-4D97-AF65-F5344CB8AC3E}">
        <p14:creationId xmlns:p14="http://schemas.microsoft.com/office/powerpoint/2010/main" val="308525462"/>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BE0A218B65CF8F4E9AF05F2AB7592672" ma:contentTypeVersion="19" ma:contentTypeDescription="Ein neues Dokument erstellen." ma:contentTypeScope="" ma:versionID="896d5db0d1d056281e1cba17532560c4">
  <xsd:schema xmlns:xsd="http://www.w3.org/2001/XMLSchema" xmlns:xs="http://www.w3.org/2001/XMLSchema" xmlns:p="http://schemas.microsoft.com/office/2006/metadata/properties" xmlns:ns2="5d36d37b-71b4-4416-b8a2-712a72be7925" xmlns:ns3="e92a2ac5-b25a-46ac-94d3-afeb148eacd8" targetNamespace="http://schemas.microsoft.com/office/2006/metadata/properties" ma:root="true" ma:fieldsID="894d5c3fc7a739f299e410a9e03e8636" ns2:_="" ns3:_="">
    <xsd:import namespace="5d36d37b-71b4-4416-b8a2-712a72be7925"/>
    <xsd:import namespace="e92a2ac5-b25a-46ac-94d3-afeb148eacd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36d37b-71b4-4416-b8a2-712a72be79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37208fab-4dc0-401f-83e0-c7b9bb7a639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2a2ac5-b25a-46ac-94d3-afeb148eacd8" elementFormDefault="qualified">
    <xsd:import namespace="http://schemas.microsoft.com/office/2006/documentManagement/types"/>
    <xsd:import namespace="http://schemas.microsoft.com/office/infopath/2007/PartnerControls"/>
    <xsd:element name="SharedWithUsers" ma:index="15"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effe5ca1-ef84-4dab-a378-9389cdd71f7b}" ma:internalName="TaxCatchAll" ma:showField="CatchAllData" ma:web="e92a2ac5-b25a-46ac-94d3-afeb148eacd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LengthInSeconds xmlns="5d36d37b-71b4-4416-b8a2-712a72be7925" xsi:nil="true"/>
    <SharedWithUsers xmlns="e92a2ac5-b25a-46ac-94d3-afeb148eacd8">
      <UserInfo>
        <DisplayName/>
        <AccountId xsi:nil="true"/>
        <AccountType/>
      </UserInfo>
    </SharedWithUsers>
    <TaxCatchAll xmlns="e92a2ac5-b25a-46ac-94d3-afeb148eacd8" xsi:nil="true"/>
    <lcf76f155ced4ddcb4097134ff3c332f xmlns="5d36d37b-71b4-4416-b8a2-712a72be792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924CB9-34EB-441E-9229-C4BF02A70712}"/>
</file>

<file path=customXml/itemProps2.xml><?xml version="1.0" encoding="utf-8"?>
<ds:datastoreItem xmlns:ds="http://schemas.openxmlformats.org/officeDocument/2006/customXml" ds:itemID="{10DFC999-7197-4E61-852E-704F5940E9E7}">
  <ds:schemaRefs>
    <ds:schemaRef ds:uri="http://schemas.microsoft.com/office/2006/metadata/properties"/>
    <ds:schemaRef ds:uri="http://schemas.microsoft.com/office/infopath/2007/PartnerControls"/>
    <ds:schemaRef ds:uri="5d36d37b-71b4-4416-b8a2-712a72be7925"/>
    <ds:schemaRef ds:uri="e92a2ac5-b25a-46ac-94d3-afeb148eacd8"/>
  </ds:schemaRefs>
</ds:datastoreItem>
</file>

<file path=customXml/itemProps3.xml><?xml version="1.0" encoding="utf-8"?>
<ds:datastoreItem xmlns:ds="http://schemas.openxmlformats.org/officeDocument/2006/customXml" ds:itemID="{3B2235D9-DF97-40B0-8BEC-1900895B6B1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0</TotalTime>
  <Words>2160</Words>
  <Application>Microsoft Office PowerPoint</Application>
  <PresentationFormat>Breitbild</PresentationFormat>
  <Paragraphs>183</Paragraphs>
  <Slides>25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25</vt:i4>
      </vt:variant>
    </vt:vector>
  </HeadingPairs>
  <TitlesOfParts>
    <vt:vector size="31" baseType="lpstr">
      <vt:lpstr>Arial</vt:lpstr>
      <vt:lpstr>Calibri</vt:lpstr>
      <vt:lpstr>Cambria</vt:lpstr>
      <vt:lpstr>Wingdings</vt:lpstr>
      <vt:lpstr>Wingdings 3</vt:lpstr>
      <vt:lpstr>Facette</vt:lpstr>
      <vt:lpstr>Geschichte der Fotografie</vt:lpstr>
      <vt:lpstr>Geschichte der Fotografie</vt:lpstr>
      <vt:lpstr>Übersicht</vt:lpstr>
      <vt:lpstr>Was bedeutet der Begriff „Fotografie“? </vt:lpstr>
      <vt:lpstr>Camera Obscura – Die Entdeckung </vt:lpstr>
      <vt:lpstr>Leonardo da Vinci Erklärung </vt:lpstr>
      <vt:lpstr>Die Entwicklung der chemischen Fotografie</vt:lpstr>
      <vt:lpstr>Das älteste Foto der Welt</vt:lpstr>
      <vt:lpstr>Arbeit an den Praktiken</vt:lpstr>
      <vt:lpstr>Erforschung des Arbeitsverfahrens</vt:lpstr>
      <vt:lpstr>Das Experimentieren</vt:lpstr>
      <vt:lpstr>Vorwärts in Richtung Kodak Film</vt:lpstr>
      <vt:lpstr>Der Rollfilm</vt:lpstr>
      <vt:lpstr>Die Magie der Farbe</vt:lpstr>
      <vt:lpstr>Die ersten Farbfotografien 1</vt:lpstr>
      <vt:lpstr>Die ersten Farbfotografien 2</vt:lpstr>
      <vt:lpstr>Massentaugliche Farbfilme</vt:lpstr>
      <vt:lpstr>Farbfotografie und moderne Technik</vt:lpstr>
      <vt:lpstr>Die erste Digitalkamera</vt:lpstr>
      <vt:lpstr>Ersetzung von CCD durch APS</vt:lpstr>
      <vt:lpstr>Geschichte der Fotografie chronologisch zusammengefasst</vt:lpstr>
      <vt:lpstr>Geschichte der Fotografie chronologisch zusammengefasst</vt:lpstr>
      <vt:lpstr>Geschichte der Fotografie chronologisch zusammengefasst</vt:lpstr>
      <vt:lpstr>Geschichte der Fotografie chronologisch zusammengefasst</vt:lpstr>
      <vt:lpstr>Vielen Dank für Ihre Aufmerksamkeit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Geschichte der Fotografie</dc:title>
  <dc:creator>Georges Wyttenbach</dc:creator>
  <cp:lastModifiedBy>Doris Keller</cp:lastModifiedBy>
  <cp:revision>25</cp:revision>
  <dcterms:created xsi:type="dcterms:W3CDTF">2021-10-12T17:57:53Z</dcterms:created>
  <dcterms:modified xsi:type="dcterms:W3CDTF">2022-10-07T16:42:23Z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0x010100BE0A218B65CF8F4E9AF05F2AB7592672</vt:lpwstr>
  </property>
  <property fmtid="{D5CDD505-2E9C-101B-9397-08002B2CF9AE}" pid="3" name="xd_ProgID">
    <vt:lpwstr/>
  </property>
  <property fmtid="{D5CDD505-2E9C-101B-9397-08002B2CF9AE}" pid="4" name="ComplianceAssetId">
    <vt:lpwstr/>
  </property>
  <property fmtid="{D5CDD505-2E9C-101B-9397-08002B2CF9AE}" pid="5" name="TemplateUrl">
    <vt:lpwstr/>
  </property>
  <property fmtid="{D5CDD505-2E9C-101B-9397-08002B2CF9AE}" pid="6" name="_ExtendedDescription">
    <vt:lpwstr/>
  </property>
  <property fmtid="{D5CDD505-2E9C-101B-9397-08002B2CF9AE}" pid="7" name="TriggerFlowInfo">
    <vt:lpwstr/>
  </property>
  <property fmtid="{D5CDD505-2E9C-101B-9397-08002B2CF9AE}" pid="8" name="xd_Signature">
    <vt:bool>false</vt:bool>
  </property>
  <property fmtid="{D5CDD505-2E9C-101B-9397-08002B2CF9AE}" pid="9" name="MediaServiceImageTags">
    <vt:lpwstr/>
  </property>
</Properties>
</file>