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84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00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A015CCF-DBFE-4BD2-9EBB-38192DFB0E45}" type="datetime1">
              <a:rPr lang="de-DE" smtClean="0"/>
              <a:t>09.05.2025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C33ADDF-418B-4AEE-81B9-E77B3218F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959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0261D8D-0253-436E-9B90-B99C35474B5B}" type="datetime1">
              <a:rPr lang="de-DE" noProof="0" smtClean="0"/>
              <a:t>09.05.2025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275029A-2D1E-47A5-9598-4A9AC47B3AC1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30770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75029A-2D1E-47A5-9598-4A9AC47B3AC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7232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75029A-2D1E-47A5-9598-4A9AC47B3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863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/>
              <a:t>Master-Untertitelformat bearbeiten</a:t>
            </a:r>
            <a:endParaRPr lang="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5CCBF2-E8F6-4934-8ADD-148BC5DD6BE3}" type="datetime1">
              <a:rPr lang="de-DE" smtClean="0"/>
              <a:t>09.05.2025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BBE4ED-459D-40C7-8AC5-61D92C24A95D}" type="datetime1">
              <a:rPr lang="de-DE" smtClean="0"/>
              <a:t>09.05.2025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91215C-03C1-4ADC-B98C-06D134CB3F54}" type="datetime1">
              <a:rPr lang="de-DE" smtClean="0"/>
              <a:t>09.05.2025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E79F75-0B94-4894-9C30-F4AD52CF9E2B}" type="datetime1">
              <a:rPr lang="de-DE" smtClean="0"/>
              <a:t>09.05.2025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147071-0E55-4BE7-94DF-4F85BDBD5CBC}" type="datetime1">
              <a:rPr lang="de-DE" smtClean="0"/>
              <a:t>09.05.2025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8A3F4C-336A-488D-B68B-C93E0951337E}" type="datetime1">
              <a:rPr lang="de-DE" smtClean="0"/>
              <a:t>09.05.2025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"/>
              <a:t>Fußzeile hinzufügen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17A456-F159-474A-AA30-487AF941708D}" type="datetime1">
              <a:rPr lang="de-DE" smtClean="0"/>
              <a:t>09.05.2025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"/>
              <a:t>Fußzeile hinzufügen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5BB41E-E2E1-44D6-B4B8-ED6346C62914}" type="datetime1">
              <a:rPr lang="de-DE" smtClean="0"/>
              <a:t>09.05.2025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"/>
              <a:t>Fußzeile hinzufügen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452845-8263-4FAB-B8A8-649425A3372A}" type="datetime1">
              <a:rPr lang="de-DE" smtClean="0"/>
              <a:t>09.05.2025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"/>
              <a:t>Fußzeile hinzufügen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9CFF16-0D11-4DBB-BBB5-0B037310D6B2}" type="datetime1">
              <a:rPr lang="de-DE" smtClean="0"/>
              <a:t>09.05.2025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"/>
              <a:t>Fußzeile hinzufügen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/>
              <a:t>Bild durch Klicken auf Symbol hinzufügen</a:t>
            </a:r>
            <a:endParaRPr lang="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E5C6C25-A605-4C87-924A-16A00B5DDFD3}" type="datetime1">
              <a:rPr lang="de-DE" smtClean="0"/>
              <a:t>09.05.2025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"/>
              <a:t>Fußzeile hinzufügen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"/>
              <a:t>Textmasterformate durch Klicken bearbeiten</a:t>
            </a:r>
          </a:p>
          <a:p>
            <a:pPr lvl="1" rtl="0"/>
            <a:r>
              <a:rPr lang="de"/>
              <a:t>Zweite Ebene</a:t>
            </a:r>
          </a:p>
          <a:p>
            <a:pPr lvl="2" rtl="0"/>
            <a:r>
              <a:rPr lang="de"/>
              <a:t>Dritte Ebene</a:t>
            </a:r>
          </a:p>
          <a:p>
            <a:pPr lvl="3" rtl="0"/>
            <a:r>
              <a:rPr lang="de"/>
              <a:t>Vierte Ebene</a:t>
            </a:r>
          </a:p>
          <a:p>
            <a:pPr lvl="4" rtl="0"/>
            <a:r>
              <a:rPr lang="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338030D-0A7F-4925-839F-95299510C0E7}" type="datetime1">
              <a:rPr lang="de-DE" smtClean="0"/>
              <a:t>09.05.2025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de"/>
              <a:t>Fußzeile hinzufügen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62D6987-FB6D-4DB8-81B8-AD0F35E3BB5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61851" y="1041400"/>
            <a:ext cx="10310949" cy="2387600"/>
          </a:xfrm>
        </p:spPr>
        <p:txBody>
          <a:bodyPr rtlCol="0">
            <a:normAutofit/>
          </a:bodyPr>
          <a:lstStyle/>
          <a:p>
            <a:pPr algn="l"/>
            <a:r>
              <a:rPr lang="de-CH" sz="5400" dirty="0"/>
              <a:t>Die kaufmännische Berufslehre im Überblick</a:t>
            </a:r>
            <a:endParaRPr lang="de-CH" sz="5400" b="1" i="0" dirty="0">
              <a:solidFill>
                <a:srgbClr val="FFFFFF"/>
              </a:solidFill>
              <a:effectLst/>
              <a:latin typeface="EffraBold"/>
            </a:endParaRPr>
          </a:p>
        </p:txBody>
      </p:sp>
    </p:spTree>
    <p:extLst>
      <p:ext uri="{BB962C8B-B14F-4D97-AF65-F5344CB8AC3E}">
        <p14:creationId xmlns:p14="http://schemas.microsoft.com/office/powerpoint/2010/main" val="3853748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D8D362-9B39-40C6-8B5F-E6140A201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Vorteile &amp; Perspektiven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405777-8DF2-400D-AB89-450C1BAD4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de-CH" b="0" i="0" noProof="0" dirty="0">
                <a:solidFill>
                  <a:srgbClr val="000000"/>
                </a:solidFill>
                <a:effectLst/>
                <a:latin typeface="FeijoaMedium"/>
              </a:rPr>
              <a:t>Gerade in Zeiten der Digitalisierung ist die kaufmännische </a:t>
            </a:r>
            <a:r>
              <a:rPr lang="de-CH" noProof="0" dirty="0">
                <a:solidFill>
                  <a:srgbClr val="000000"/>
                </a:solidFill>
                <a:latin typeface="FeijoaMedium"/>
              </a:rPr>
              <a:t>Ausbildung </a:t>
            </a:r>
            <a:r>
              <a:rPr lang="de-CH" b="0" i="0" noProof="0" dirty="0">
                <a:solidFill>
                  <a:srgbClr val="000000"/>
                </a:solidFill>
                <a:effectLst/>
                <a:latin typeface="FeijoaMedium"/>
              </a:rPr>
              <a:t>die Basis für eine Vielzahl spannender Berufsbilder in den unterschiedlichsten Branchen.</a:t>
            </a:r>
          </a:p>
          <a:p>
            <a:pPr marL="0" indent="0" algn="l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 </a:t>
            </a:r>
          </a:p>
          <a:p>
            <a:pPr algn="l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Du profitierst von einer breiten und soliden Grundbildung.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Ausgebildete Kaufleute werden in praktisch allen Wirtschaftszweigen benötigt.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Dir stehen unzählige Weiterbildungsmöglichkeiten offen – von der Spezialisierung in einem Berufsfeld wie z.B. dem Marketing bis hin zum Studium an einer Fachhochschule.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0031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Als Kaufmann/-frau</a:t>
            </a:r>
            <a:endParaRPr lang="de-DE" dirty="0"/>
          </a:p>
        </p:txBody>
      </p:sp>
      <p:sp>
        <p:nvSpPr>
          <p:cNvPr id="14" name="Inhaltsplatzhalter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lvl="0"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koordinierst du Projekte und Abläufe</a:t>
            </a:r>
          </a:p>
          <a:p>
            <a:pPr lvl="0"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berätst Kunden</a:t>
            </a:r>
          </a:p>
          <a:p>
            <a:pPr lvl="0"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wickelst Aufträge und Massnahmen des Marketings und der Öffentlichkeitsarbeit ab</a:t>
            </a:r>
          </a:p>
          <a:p>
            <a:pPr lvl="0"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übernimmst die Administration, die Budgetkontrolle und die Abrechnung</a:t>
            </a:r>
          </a:p>
          <a:p>
            <a:pPr lvl="0"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Je nach Branche berätst du Kunden und bietest Produkte und/oder Dienst­leistungen zum Verkauf an und übernimmst selbstständig sämtliche administrativen Aufgaben.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5806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C3626D25-C7B1-413D-9130-371B107B2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Dauer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FE683AA-5681-4A7E-8AD4-231545633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Die Lehre dauert 3 Jahre </a:t>
            </a:r>
          </a:p>
          <a:p>
            <a:pPr algn="l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3-4 Tage pro Woche im Lehrbetrieb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1-2 Tage pro Woche in der Berufsfachschule</a:t>
            </a:r>
          </a:p>
          <a:p>
            <a:pPr algn="l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Die schulischen Anforderungen für eine kaufmännische Lehre sind hoch. 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42697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0D650A56-34A2-45F7-A754-1E762EAE3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Anforderungen</a:t>
            </a:r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4CC1CE0D-5618-4FF0-99FD-D21CFDEC5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Interesse an kaufmännischen Arbeiten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mündliche und schriftliche Sprachgewandtheit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Fremdsprachenkenntnisse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gute Auffassungsgabe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Zuverlässigkeit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Kontaktfreude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Organisationsfähigkeit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Flair für Zahlen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973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4F884E-6431-4997-9F79-343898D43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Branche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A27EAF-FAF2-4D22-97F3-B50838FD0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Du kannst deine Lehre in einer der insgesamt 21 verschiedenen Ausbildungsbranchen absolvieren. </a:t>
            </a:r>
          </a:p>
          <a:p>
            <a:pPr marL="0" indent="0">
              <a:buNone/>
            </a:pPr>
            <a:endParaRPr lang="de-CH" b="0" i="0" dirty="0">
              <a:solidFill>
                <a:srgbClr val="000000"/>
              </a:solidFill>
              <a:effectLst/>
              <a:latin typeface="FeijoaMedium"/>
            </a:endParaRPr>
          </a:p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Die Auswahl ist gross: 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Banken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Öffentliche Verwaltungen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Reisebüros 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Versicherungen 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Handelsbetriebe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usw.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39320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622A31-C1EF-4897-AB81-D5F192859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Lohnempfehlungen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580D78-C458-40DD-9EB9-2C5B569E8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Als Sozialpartner setzen wir uns für faire Löhne ein und geben jährlich </a:t>
            </a:r>
            <a:r>
              <a:rPr lang="de-CH" dirty="0">
                <a:solidFill>
                  <a:srgbClr val="000000"/>
                </a:solidFill>
                <a:latin typeface="FeijoaMedium"/>
              </a:rPr>
              <a:t>Lohnempfehlungen</a:t>
            </a:r>
            <a:r>
              <a:rPr lang="de-CH" b="0" i="0" dirty="0">
                <a:solidFill>
                  <a:srgbClr val="F39100"/>
                </a:solidFill>
                <a:effectLst/>
                <a:latin typeface="EffraBold"/>
              </a:rPr>
              <a:t> 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für Lernende im kaufmännischen Bereich und im Detailhandel sowie für </a:t>
            </a:r>
            <a:r>
              <a:rPr lang="de-CH" b="0" i="0" dirty="0" err="1">
                <a:solidFill>
                  <a:srgbClr val="000000"/>
                </a:solidFill>
                <a:effectLst/>
                <a:latin typeface="FeijoaMedium"/>
              </a:rPr>
              <a:t>Praktikant:innen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 heraus.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23413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10FC8-0979-449C-B1D7-BB8F05399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3600" dirty="0"/>
              <a:t>Schulisch organisierte Grundbildung (SOG)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417298-83F4-498B-9C93-C8FD2C175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80516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Es ist möglich, das eidgenössische Fähigkeitszeugnis als Kauffrau</a:t>
            </a:r>
            <a:r>
              <a:rPr lang="de-CH" dirty="0">
                <a:solidFill>
                  <a:srgbClr val="000000"/>
                </a:solidFill>
                <a:latin typeface="FeijoaMedium"/>
              </a:rPr>
              <a:t>/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Kaufmann auch in der schulisch organisierten Grundbildung (SOG) zu erwerben. </a:t>
            </a:r>
          </a:p>
          <a:p>
            <a:pPr marL="0" indent="0">
              <a:buNone/>
            </a:pPr>
            <a:endParaRPr lang="de-CH" b="0" i="0" dirty="0">
              <a:solidFill>
                <a:srgbClr val="000000"/>
              </a:solidFill>
              <a:effectLst/>
              <a:latin typeface="FeijoaMedium"/>
            </a:endParaRPr>
          </a:p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Es handelt sich dabei um ein schulisches Vollzeitangebot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privaten Handelsschule 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oder einer öffentlichen Handels-/Wirtschaftsmittelschule (HMS/WMS). </a:t>
            </a:r>
          </a:p>
          <a:p>
            <a:pPr marL="0" indent="0">
              <a:buNone/>
            </a:pPr>
            <a:endParaRPr lang="de-CH" b="0" i="0" dirty="0">
              <a:solidFill>
                <a:srgbClr val="000000"/>
              </a:solidFill>
              <a:effectLst/>
              <a:latin typeface="FeijoaMedium"/>
            </a:endParaRPr>
          </a:p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Die Lernenden sind mehrheitlich in der Schule und sammeln Betriebliche  Erfahrungen in Form eines Praktikums. 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65348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7AD2EC9-84B0-4C36-A2D9-517F8A3FE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Profil &amp; Abschluss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698DDB9-0303-40B7-908E-9145DB7EA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Die Lehre wird mit dem Eidgenössischen Fähigkeitszeugnis (EFZ) Kaufmann/-frau abgeschlossen.</a:t>
            </a:r>
          </a:p>
          <a:p>
            <a:pPr marL="0" indent="0" algn="l">
              <a:buNone/>
            </a:pPr>
            <a:endParaRPr lang="de-CH" b="0" i="0" dirty="0">
              <a:solidFill>
                <a:srgbClr val="000000"/>
              </a:solidFill>
              <a:effectLst/>
              <a:latin typeface="FeijoaMedium"/>
            </a:endParaRP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2464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7363EE-12B3-45C2-B81B-1D94CC3BD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Weiterbildungsmöglichkeiten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66B80C-9235-4B1C-A159-A4C1F56E3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508500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Nach dem erfolgreichen Abschluss erhältst du das Eidgenössischen Fähigkeitszeugnis (EFZ) Kaufmann/-frau. Danach stehen dir unzählige Möglichkeiten zur Weiterentwicklung.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de-CH" b="0" i="0" dirty="0">
              <a:solidFill>
                <a:srgbClr val="000000"/>
              </a:solidFill>
              <a:effectLst/>
              <a:latin typeface="FeijoaMedium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Berufsprüfungen: </a:t>
            </a:r>
            <a:r>
              <a:rPr lang="de-CH" b="0" i="0" dirty="0" err="1">
                <a:solidFill>
                  <a:srgbClr val="000000"/>
                </a:solidFill>
                <a:effectLst/>
                <a:latin typeface="FeijoaMedium"/>
              </a:rPr>
              <a:t>Finanzplaner:in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, </a:t>
            </a:r>
            <a:r>
              <a:rPr lang="de-CH" b="0" i="0" dirty="0" err="1">
                <a:solidFill>
                  <a:srgbClr val="000000"/>
                </a:solidFill>
                <a:effectLst/>
                <a:latin typeface="FeijoaMedium"/>
              </a:rPr>
              <a:t>Informatiker:in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, Marketingfachmann/-frau, Personalfachmann/-frau, Reisefachmann/-frau usw.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Höhere Fachprüfungen: Experte in Rechnungslegung und Controlling, </a:t>
            </a:r>
            <a:r>
              <a:rPr lang="de-CH" b="0" i="0" dirty="0" err="1">
                <a:solidFill>
                  <a:srgbClr val="000000"/>
                </a:solidFill>
                <a:effectLst/>
                <a:latin typeface="FeijoaMedium"/>
              </a:rPr>
              <a:t>Leiter:in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 Human Resources, </a:t>
            </a:r>
            <a:r>
              <a:rPr lang="de-CH" b="0" i="0" dirty="0" err="1">
                <a:solidFill>
                  <a:srgbClr val="000000"/>
                </a:solidFill>
                <a:effectLst/>
                <a:latin typeface="FeijoaMedium"/>
              </a:rPr>
              <a:t>Marketingleiter:in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 usw.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Höhere Fachschulen, z.B. Höhere Fachschule für Wirtschaft (HFW)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Studium an einer Fachhochschule (Voraussetzung Berufsmatura)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Berufsorientierte Kurse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14403021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im abstrakten Design &quot;Melancholie&quot;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26713425_TF03460530" id="{1630E731-8077-4B03-9CA8-A63495DC739D}" vid="{67EC20AA-1AC5-494A-AD38-6AB4F4BB7D0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9C41377-CAF2-47D6-80C1-B269EB3C83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8753E3-48AB-487F-A354-450A6AF09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DF6482C-914A-450D-B210-4A9F79D7ADD3}">
  <ds:schemaRefs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e92a2ac5-b25a-46ac-94d3-afeb148eacd8"/>
    <ds:schemaRef ds:uri="http://schemas.microsoft.com/office/2006/documentManagement/types"/>
    <ds:schemaRef ds:uri="http://purl.org/dc/terms/"/>
    <ds:schemaRef ds:uri="http://www.w3.org/XML/1998/namespace"/>
    <ds:schemaRef ds:uri="5d36d37b-71b4-4416-b8a2-712a72be7925"/>
    <ds:schemaRef ds:uri="http://purl.org/dc/dcmitype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Folien im abstrakten Design Melancholie</Template>
  <TotalTime>0</TotalTime>
  <Words>411</Words>
  <Application>Microsoft Office PowerPoint</Application>
  <PresentationFormat>Breitbild</PresentationFormat>
  <Paragraphs>59</Paragraphs>
  <Slides>10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Arial</vt:lpstr>
      <vt:lpstr>Arial</vt:lpstr>
      <vt:lpstr>Calibri</vt:lpstr>
      <vt:lpstr>Century Gothic</vt:lpstr>
      <vt:lpstr>EffraBold</vt:lpstr>
      <vt:lpstr>FeijoaMedium</vt:lpstr>
      <vt:lpstr>Vorlage im abstrakten Design "Melancholie"</vt:lpstr>
      <vt:lpstr>Die kaufmännische Berufslehre im Überblick</vt:lpstr>
      <vt:lpstr>Als Kaufmann/-frau</vt:lpstr>
      <vt:lpstr>Dauer</vt:lpstr>
      <vt:lpstr>Anforderungen</vt:lpstr>
      <vt:lpstr>Branche</vt:lpstr>
      <vt:lpstr>Lohnempfehlungen</vt:lpstr>
      <vt:lpstr>Schulisch organisierte Grundbildung (SOG)</vt:lpstr>
      <vt:lpstr>Profil &amp; Abschluss</vt:lpstr>
      <vt:lpstr>Weiterbildungsmöglichkeiten</vt:lpstr>
      <vt:lpstr>Vorteile &amp; Perspektiven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kaufmännische Berufslehre im Überblick</dc:title>
  <dc:creator>giorgio.wyttenbach@bluewin.ch</dc:creator>
  <cp:lastModifiedBy>Doris Keller</cp:lastModifiedBy>
  <cp:revision>2</cp:revision>
  <dcterms:created xsi:type="dcterms:W3CDTF">2022-06-23T12:19:10Z</dcterms:created>
  <dcterms:modified xsi:type="dcterms:W3CDTF">2025-05-09T15:13:48Z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  <property fmtid="{D5CDD505-2E9C-101B-9397-08002B2CF9AE}" pid="12" name="xd_ProgID">
    <vt:lpwstr/>
  </property>
  <property fmtid="{D5CDD505-2E9C-101B-9397-08002B2CF9AE}" pid="13" name="MediaServiceImageTags">
    <vt:lpwstr/>
  </property>
  <property fmtid="{D5CDD505-2E9C-101B-9397-08002B2CF9AE}" pid="14" name="_SourceUrl">
    <vt:lpwstr/>
  </property>
  <property fmtid="{D5CDD505-2E9C-101B-9397-08002B2CF9AE}" pid="15" name="_SharedFileIndex">
    <vt:lpwstr/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_ExtendedDescription">
    <vt:lpwstr/>
  </property>
  <property fmtid="{D5CDD505-2E9C-101B-9397-08002B2CF9AE}" pid="19" name="TriggerFlowInfo">
    <vt:lpwstr/>
  </property>
  <property fmtid="{D5CDD505-2E9C-101B-9397-08002B2CF9AE}" pid="20" name="xd_Signature">
    <vt:bool>false</vt:bool>
  </property>
</Properties>
</file>