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67" r:id="rId5"/>
    <p:sldId id="274" r:id="rId6"/>
    <p:sldId id="281" r:id="rId7"/>
    <p:sldId id="28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44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60" d="100"/>
        <a:sy n="160" d="100"/>
      </p:scale>
      <p:origin x="0" y="0"/>
    </p:cViewPr>
  </p:sorterViewPr>
  <p:notesViewPr>
    <p:cSldViewPr snapToGrid="0">
      <p:cViewPr varScale="1">
        <p:scale>
          <a:sx n="57" d="100"/>
          <a:sy n="57" d="100"/>
        </p:scale>
        <p:origin x="2736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EA5F0D-C1DC-412F-A146-DDB3A74B588F}" type="datetimeFigureOut">
              <a:rPr lang="de-DE" smtClean="0"/>
              <a:t>03.10.2022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AE14B8-3CC9-472D-9BC5-A84D80684DE2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CDE508-72C8-4AB5-AA9C-1584D31690E0}" type="datetimeFigureOut">
              <a:rPr lang="de-DE" smtClean="0"/>
              <a:t>03.10.2022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B667E1-E601-4AAF-B95C-B25720D70A60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B667E1-E601-4AAF-B95C-B25720D70A60}" type="slidenum">
              <a:rPr lang="de-DE" smtClean="0"/>
              <a:t>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527897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B667E1-E601-4AAF-B95C-B25720D70A60}" type="slidenum">
              <a:rPr lang="de-DE" smtClean="0"/>
              <a:t>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111654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>
              <a:solidFill>
                <a:schemeClr val="tx2"/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B667E1-E601-4AAF-B95C-B25720D70A60}" type="slidenum">
              <a:rPr lang="de-DE" smtClean="0"/>
              <a:t>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365198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CH" dirty="0">
                <a:solidFill>
                  <a:schemeClr val="tx2"/>
                </a:solidFill>
              </a:rPr>
              <a:t>Bei der </a:t>
            </a:r>
            <a:r>
              <a:rPr lang="de-CH" b="1" dirty="0">
                <a:solidFill>
                  <a:schemeClr val="tx2"/>
                </a:solidFill>
              </a:rPr>
              <a:t>additiven Farbmischung </a:t>
            </a:r>
            <a:r>
              <a:rPr lang="de-CH" dirty="0">
                <a:solidFill>
                  <a:schemeClr val="tx2"/>
                </a:solidFill>
              </a:rPr>
              <a:t>entstehen unterschiedliche Farbeindrücke dadurch, dass zu vorhandenem Licht das Licht weiterer Spektralfarben hinzugefügt wird. Man spricht dann vom RGB-Farbraum und nennt die Spektralfarben </a:t>
            </a:r>
            <a:r>
              <a:rPr lang="de-CH" b="1" dirty="0">
                <a:solidFill>
                  <a:schemeClr val="tx2"/>
                </a:solidFill>
              </a:rPr>
              <a:t>Rot, Grün</a:t>
            </a:r>
            <a:r>
              <a:rPr lang="de-CH" dirty="0">
                <a:solidFill>
                  <a:schemeClr val="tx2"/>
                </a:solidFill>
              </a:rPr>
              <a:t> und </a:t>
            </a:r>
            <a:r>
              <a:rPr lang="de-CH" b="1" dirty="0">
                <a:solidFill>
                  <a:schemeClr val="tx2"/>
                </a:solidFill>
              </a:rPr>
              <a:t>Blau</a:t>
            </a:r>
            <a:r>
              <a:rPr lang="de-CH" dirty="0">
                <a:solidFill>
                  <a:schemeClr val="tx2"/>
                </a:solidFill>
              </a:rPr>
              <a:t> die Grund- oder Primärfarben der additiven Farbmischung.</a:t>
            </a:r>
          </a:p>
          <a:p>
            <a:endParaRPr lang="de-CH" dirty="0">
              <a:solidFill>
                <a:schemeClr val="tx2"/>
              </a:solidFill>
            </a:endParaRPr>
          </a:p>
          <a:p>
            <a:r>
              <a:rPr lang="de-CH" dirty="0">
                <a:solidFill>
                  <a:schemeClr val="tx2"/>
                </a:solidFill>
              </a:rPr>
              <a:t>Bei </a:t>
            </a:r>
            <a:r>
              <a:rPr lang="de-CH" b="1" dirty="0">
                <a:solidFill>
                  <a:schemeClr val="tx2"/>
                </a:solidFill>
              </a:rPr>
              <a:t>der subtraktiven Farbmischung </a:t>
            </a:r>
            <a:r>
              <a:rPr lang="de-CH" dirty="0">
                <a:solidFill>
                  <a:schemeClr val="tx2"/>
                </a:solidFill>
              </a:rPr>
              <a:t>wird Licht verschiedener Farbe durch Farbfilter ausgeblendet oder durch Pigmente absorbiert. Das restliche Licht bildet eine Mischfarbe. Die Grundfarben der subtraktiven Farbmischung sind </a:t>
            </a:r>
            <a:r>
              <a:rPr lang="de-CH" b="1" dirty="0">
                <a:solidFill>
                  <a:schemeClr val="tx2"/>
                </a:solidFill>
              </a:rPr>
              <a:t>Gelb, Magenta</a:t>
            </a:r>
            <a:r>
              <a:rPr lang="de-CH" dirty="0">
                <a:solidFill>
                  <a:schemeClr val="tx2"/>
                </a:solidFill>
              </a:rPr>
              <a:t> (Purpur) und </a:t>
            </a:r>
            <a:r>
              <a:rPr lang="de-CH" b="1" dirty="0">
                <a:solidFill>
                  <a:schemeClr val="tx2"/>
                </a:solidFill>
              </a:rPr>
              <a:t>Cyan</a:t>
            </a:r>
            <a:r>
              <a:rPr lang="de-CH" dirty="0">
                <a:solidFill>
                  <a:schemeClr val="tx2"/>
                </a:solidFill>
              </a:rPr>
              <a:t> (Blaugrün).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B667E1-E601-4AAF-B95C-B25720D70A60}" type="slidenum">
              <a:rPr lang="de-DE" smtClean="0"/>
              <a:t>4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514060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952" cy="4624183"/>
          </a:xfrm>
          <a:prstGeom prst="rect">
            <a:avLst/>
          </a:prstGeom>
        </p:spPr>
      </p:pic>
      <p:sp useBgFill="1">
        <p:nvSpPr>
          <p:cNvPr id="7" name="Rechteck 6"/>
          <p:cNvSpPr/>
          <p:nvPr/>
        </p:nvSpPr>
        <p:spPr bwMode="white">
          <a:xfrm>
            <a:off x="0" y="3074521"/>
            <a:ext cx="12201888" cy="3783479"/>
          </a:xfrm>
          <a:custGeom>
            <a:avLst/>
            <a:gdLst/>
            <a:ahLst/>
            <a:cxnLst/>
            <a:rect l="l" t="t" r="r" b="b"/>
            <a:pathLst>
              <a:path w="12201888" h="3783479">
                <a:moveTo>
                  <a:pt x="12201888" y="0"/>
                </a:moveTo>
                <a:cubicBezTo>
                  <a:pt x="12200429" y="1116741"/>
                  <a:pt x="12191467" y="2278498"/>
                  <a:pt x="12188825" y="3404540"/>
                </a:cubicBezTo>
                <a:lnTo>
                  <a:pt x="12188825" y="3554879"/>
                </a:lnTo>
                <a:lnTo>
                  <a:pt x="12188825" y="3690879"/>
                </a:lnTo>
                <a:lnTo>
                  <a:pt x="12188825" y="3707279"/>
                </a:lnTo>
                <a:lnTo>
                  <a:pt x="12188825" y="3783479"/>
                </a:lnTo>
                <a:lnTo>
                  <a:pt x="0" y="3783479"/>
                </a:lnTo>
                <a:lnTo>
                  <a:pt x="0" y="3707279"/>
                </a:lnTo>
                <a:lnTo>
                  <a:pt x="0" y="3554879"/>
                </a:lnTo>
                <a:lnTo>
                  <a:pt x="0" y="641399"/>
                </a:lnTo>
                <a:cubicBezTo>
                  <a:pt x="3601335" y="-419044"/>
                  <a:pt x="9102102" y="1605485"/>
                  <a:pt x="12201888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0" name="Freihandform 9"/>
          <p:cNvSpPr/>
          <p:nvPr/>
        </p:nvSpPr>
        <p:spPr>
          <a:xfrm rot="21388434">
            <a:off x="12235" y="2969834"/>
            <a:ext cx="12169907" cy="1238081"/>
          </a:xfrm>
          <a:custGeom>
            <a:avLst/>
            <a:gdLst/>
            <a:ahLst/>
            <a:cxnLst/>
            <a:rect l="l" t="t" r="r" b="b"/>
            <a:pathLst>
              <a:path w="12169907" h="1238081">
                <a:moveTo>
                  <a:pt x="2807331" y="101460"/>
                </a:moveTo>
                <a:cubicBezTo>
                  <a:pt x="6135545" y="328205"/>
                  <a:pt x="6673951" y="1596392"/>
                  <a:pt x="12165744" y="982579"/>
                </a:cubicBezTo>
                <a:lnTo>
                  <a:pt x="12160227" y="1072100"/>
                </a:lnTo>
                <a:cubicBezTo>
                  <a:pt x="5416860" y="1825439"/>
                  <a:pt x="6141899" y="-258272"/>
                  <a:pt x="0" y="232833"/>
                </a:cubicBezTo>
                <a:lnTo>
                  <a:pt x="5492" y="143708"/>
                </a:lnTo>
                <a:cubicBezTo>
                  <a:pt x="1145422" y="52200"/>
                  <a:pt x="2048826" y="49784"/>
                  <a:pt x="2807331" y="101460"/>
                </a:cubicBezTo>
                <a:close/>
                <a:moveTo>
                  <a:pt x="2811494" y="33894"/>
                </a:moveTo>
                <a:cubicBezTo>
                  <a:pt x="6139708" y="260639"/>
                  <a:pt x="6678114" y="1528826"/>
                  <a:pt x="12169907" y="915013"/>
                </a:cubicBezTo>
                <a:lnTo>
                  <a:pt x="12168059" y="945013"/>
                </a:lnTo>
                <a:cubicBezTo>
                  <a:pt x="5424692" y="1698351"/>
                  <a:pt x="6149730" y="-385359"/>
                  <a:pt x="7832" y="105746"/>
                </a:cubicBezTo>
                <a:lnTo>
                  <a:pt x="9656" y="76142"/>
                </a:lnTo>
                <a:cubicBezTo>
                  <a:pt x="1149586" y="-15366"/>
                  <a:pt x="2052990" y="-17782"/>
                  <a:pt x="2811494" y="33894"/>
                </a:cubicBezTo>
                <a:close/>
              </a:path>
            </a:pathLst>
          </a:custGeom>
          <a:gradFill>
            <a:gsLst>
              <a:gs pos="0">
                <a:schemeClr val="bg2">
                  <a:alpha val="90000"/>
                  <a:lumMod val="80000"/>
                  <a:lumOff val="20000"/>
                </a:schemeClr>
              </a:gs>
              <a:gs pos="18000">
                <a:schemeClr val="bg2">
                  <a:lumMod val="92000"/>
                </a:schemeClr>
              </a:gs>
              <a:gs pos="37000">
                <a:schemeClr val="bg2">
                  <a:alpha val="90000"/>
                  <a:lumMod val="91000"/>
                </a:schemeClr>
              </a:gs>
              <a:gs pos="100000">
                <a:schemeClr val="bg2">
                  <a:lumMod val="80000"/>
                  <a:lumOff val="20000"/>
                </a:schemeClr>
              </a:gs>
            </a:gsLst>
            <a:path path="shape">
              <a:fillToRect l="50000" t="50000" r="50000" b="50000"/>
            </a:path>
          </a:gradFill>
          <a:ln w="254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de-DE" dirty="0"/>
          </a:p>
        </p:txBody>
      </p:sp>
      <p:sp>
        <p:nvSpPr>
          <p:cNvPr id="11" name="Freihandform 10"/>
          <p:cNvSpPr/>
          <p:nvPr/>
        </p:nvSpPr>
        <p:spPr>
          <a:xfrm rot="21388434">
            <a:off x="29672" y="2764068"/>
            <a:ext cx="12205856" cy="1559261"/>
          </a:xfrm>
          <a:custGeom>
            <a:avLst/>
            <a:gdLst/>
            <a:ahLst/>
            <a:cxnLst/>
            <a:rect l="l" t="t" r="r" b="b"/>
            <a:pathLst>
              <a:path w="12205856" h="1559261">
                <a:moveTo>
                  <a:pt x="12190266" y="1521455"/>
                </a:moveTo>
                <a:lnTo>
                  <a:pt x="12190701" y="1521482"/>
                </a:lnTo>
                <a:lnTo>
                  <a:pt x="12188851" y="1559261"/>
                </a:lnTo>
                <a:lnTo>
                  <a:pt x="12188416" y="1559245"/>
                </a:lnTo>
                <a:close/>
                <a:moveTo>
                  <a:pt x="12205856" y="208119"/>
                </a:moveTo>
                <a:lnTo>
                  <a:pt x="12203734" y="242562"/>
                </a:lnTo>
                <a:cubicBezTo>
                  <a:pt x="6796720" y="1874914"/>
                  <a:pt x="3447529" y="-395170"/>
                  <a:pt x="0" y="109344"/>
                </a:cubicBezTo>
                <a:lnTo>
                  <a:pt x="2124" y="74883"/>
                </a:lnTo>
                <a:cubicBezTo>
                  <a:pt x="3449654" y="-429611"/>
                  <a:pt x="6798843" y="1840472"/>
                  <a:pt x="12205856" y="208119"/>
                </a:cubicBezTo>
                <a:close/>
              </a:path>
            </a:pathLst>
          </a:custGeom>
          <a:gradFill>
            <a:gsLst>
              <a:gs pos="36000">
                <a:schemeClr val="bg2">
                  <a:alpha val="30000"/>
                  <a:lumMod val="0"/>
                  <a:lumOff val="100000"/>
                </a:schemeClr>
              </a:gs>
              <a:gs pos="100000">
                <a:schemeClr val="bg2">
                  <a:alpha val="48000"/>
                </a:schemeClr>
              </a:gs>
            </a:gsLst>
            <a:lin ang="2700000" scaled="1"/>
          </a:gra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de-DE" dirty="0"/>
          </a:p>
        </p:txBody>
      </p:sp>
      <p:sp>
        <p:nvSpPr>
          <p:cNvPr id="12" name="Freihandform 11"/>
          <p:cNvSpPr/>
          <p:nvPr/>
        </p:nvSpPr>
        <p:spPr>
          <a:xfrm rot="21388434">
            <a:off x="-4585" y="3108508"/>
            <a:ext cx="12215153" cy="1052652"/>
          </a:xfrm>
          <a:custGeom>
            <a:avLst/>
            <a:gdLst/>
            <a:ahLst/>
            <a:cxnLst/>
            <a:rect l="l" t="t" r="r" b="b"/>
            <a:pathLst>
              <a:path w="12215153" h="1052652">
                <a:moveTo>
                  <a:pt x="12199582" y="613499"/>
                </a:moveTo>
                <a:lnTo>
                  <a:pt x="12196535" y="662961"/>
                </a:lnTo>
                <a:cubicBezTo>
                  <a:pt x="8659170" y="1895884"/>
                  <a:pt x="3236150" y="-250863"/>
                  <a:pt x="0" y="412868"/>
                </a:cubicBezTo>
                <a:lnTo>
                  <a:pt x="3057" y="363268"/>
                </a:lnTo>
                <a:cubicBezTo>
                  <a:pt x="3239190" y="-300459"/>
                  <a:pt x="8662172" y="1846263"/>
                  <a:pt x="12199582" y="613499"/>
                </a:cubicBezTo>
                <a:close/>
                <a:moveTo>
                  <a:pt x="12208353" y="471141"/>
                </a:moveTo>
                <a:lnTo>
                  <a:pt x="12202868" y="560177"/>
                </a:lnTo>
                <a:cubicBezTo>
                  <a:pt x="8665592" y="1793383"/>
                  <a:pt x="3242519" y="-353436"/>
                  <a:pt x="6325" y="310230"/>
                </a:cubicBezTo>
                <a:lnTo>
                  <a:pt x="11827" y="220949"/>
                </a:lnTo>
                <a:cubicBezTo>
                  <a:pt x="3247993" y="-442711"/>
                  <a:pt x="8670998" y="1704066"/>
                  <a:pt x="12208353" y="471141"/>
                </a:cubicBezTo>
                <a:close/>
                <a:moveTo>
                  <a:pt x="12215153" y="360807"/>
                </a:moveTo>
                <a:lnTo>
                  <a:pt x="12212631" y="401743"/>
                </a:lnTo>
                <a:cubicBezTo>
                  <a:pt x="8696050" y="1669577"/>
                  <a:pt x="3274141" y="-472216"/>
                  <a:pt x="15523" y="160967"/>
                </a:cubicBezTo>
                <a:lnTo>
                  <a:pt x="18051" y="119938"/>
                </a:lnTo>
                <a:cubicBezTo>
                  <a:pt x="3276657" y="-513245"/>
                  <a:pt x="8698537" y="1628531"/>
                  <a:pt x="12215153" y="360807"/>
                </a:cubicBezTo>
                <a:close/>
              </a:path>
            </a:pathLst>
          </a:custGeom>
          <a:gradFill>
            <a:gsLst>
              <a:gs pos="36000">
                <a:schemeClr val="bg2">
                  <a:alpha val="47000"/>
                  <a:lumMod val="0"/>
                  <a:lumOff val="100000"/>
                </a:schemeClr>
              </a:gs>
              <a:gs pos="100000">
                <a:schemeClr val="bg2">
                  <a:alpha val="82000"/>
                  <a:lumMod val="87000"/>
                  <a:lumOff val="13000"/>
                </a:schemeClr>
              </a:gs>
            </a:gsLst>
            <a:path path="rect">
              <a:fillToRect l="100000" t="100000"/>
            </a:path>
          </a:gra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de-DE" dirty="0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293814" y="3937321"/>
            <a:ext cx="9601200" cy="1625279"/>
          </a:xfrm>
        </p:spPr>
        <p:txBody>
          <a:bodyPr anchor="b">
            <a:normAutofit/>
          </a:bodyPr>
          <a:lstStyle>
            <a:lvl1pPr algn="l">
              <a:lnSpc>
                <a:spcPct val="80000"/>
              </a:lnSpc>
              <a:defRPr sz="6000"/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293814" y="5641975"/>
            <a:ext cx="9601200" cy="914100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2800" cap="none" baseline="0"/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de-DE"/>
              <a:t>Formatvorlage des Untertitelmasters durch Klicken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de-DE" smtClean="0"/>
              <a:t>03.10.2022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274638"/>
            <a:ext cx="2628900" cy="5897562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274638"/>
            <a:ext cx="7734300" cy="5897562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de-DE" smtClean="0"/>
              <a:t>03.10.2022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>
            <a:lvl6pPr>
              <a:defRPr/>
            </a:lvl6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de-DE" smtClean="0"/>
              <a:t>03.10.2022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293813" y="1928553"/>
            <a:ext cx="9601200" cy="2262447"/>
          </a:xfrm>
        </p:spPr>
        <p:txBody>
          <a:bodyPr anchor="b">
            <a:normAutofit/>
          </a:bodyPr>
          <a:lstStyle>
            <a:lvl1pPr algn="l">
              <a:lnSpc>
                <a:spcPct val="80000"/>
              </a:lnSpc>
              <a:defRPr sz="5400" b="0"/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293813" y="4267200"/>
            <a:ext cx="9601200" cy="934527"/>
          </a:xfr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8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de-DE" smtClean="0"/>
              <a:t>03.10.2022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1293813" y="1828800"/>
            <a:ext cx="4648199" cy="39624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250767" y="1828800"/>
            <a:ext cx="4648200" cy="3962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A72D1-64D5-4552-ACDD-1CCE5F7F800D}" type="datetimeFigureOut">
              <a:rPr lang="de-DE" smtClean="0"/>
              <a:t>03.10.2022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3F29E-967E-4B69-BEAA-E3504E43784D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46942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293813" y="304800"/>
            <a:ext cx="9601200" cy="1219200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293813" y="1777042"/>
            <a:ext cx="4645152" cy="941716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1293813" y="2743200"/>
            <a:ext cx="4645152" cy="30480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2103120">
              <a:defRPr sz="1600"/>
            </a:lvl6pPr>
            <a:lvl7pPr marL="2103120">
              <a:defRPr sz="1600"/>
            </a:lvl7pPr>
            <a:lvl8pPr marL="2103120">
              <a:defRPr sz="1600"/>
            </a:lvl8pPr>
            <a:lvl9pPr marL="2103120">
              <a:defRPr sz="16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249862" y="1777042"/>
            <a:ext cx="4645152" cy="941716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249862" y="2743200"/>
            <a:ext cx="4645152" cy="30480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2103120">
              <a:defRPr sz="1600"/>
            </a:lvl6pPr>
            <a:lvl7pPr marL="2103120">
              <a:defRPr sz="1600"/>
            </a:lvl7pPr>
            <a:lvl8pPr marL="2103120">
              <a:defRPr sz="1600"/>
            </a:lvl8pPr>
            <a:lvl9pPr marL="2103120">
              <a:defRPr sz="16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de-DE" smtClean="0"/>
              <a:t>03.10.2022</a:t>
            </a:fld>
            <a:endParaRPr lang="de-DE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57080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de-DE" smtClean="0"/>
              <a:t>03.10.2022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de-DE" smtClean="0"/>
              <a:t>03.10.2022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8013" y="533400"/>
            <a:ext cx="4572001" cy="2743199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4000" b="0"/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637213" y="533401"/>
            <a:ext cx="5943603" cy="52578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08013" y="3429000"/>
            <a:ext cx="4572000" cy="2362199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8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de-DE" smtClean="0"/>
              <a:t>03.10.2022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0" y="3"/>
            <a:ext cx="6553318" cy="6004510"/>
          </a:xfrm>
          <a:custGeom>
            <a:avLst/>
            <a:gdLst/>
            <a:ahLst/>
            <a:cxnLst/>
            <a:rect l="l" t="t" r="r" b="b"/>
            <a:pathLst>
              <a:path w="6551611" h="6004510">
                <a:moveTo>
                  <a:pt x="0" y="0"/>
                </a:moveTo>
                <a:lnTo>
                  <a:pt x="6551611" y="0"/>
                </a:lnTo>
                <a:lnTo>
                  <a:pt x="6551611" y="6004510"/>
                </a:lnTo>
                <a:cubicBezTo>
                  <a:pt x="4321482" y="5960049"/>
                  <a:pt x="2628293" y="5340418"/>
                  <a:pt x="0" y="5768658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</p:spPr>
        <p:txBody>
          <a:bodyPr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009050" y="533401"/>
            <a:ext cx="4573192" cy="2743199"/>
          </a:xfrm>
        </p:spPr>
        <p:txBody>
          <a:bodyPr anchor="b">
            <a:normAutofit/>
          </a:bodyPr>
          <a:lstStyle>
            <a:lvl1pPr algn="l">
              <a:lnSpc>
                <a:spcPct val="80000"/>
              </a:lnSpc>
              <a:defRPr sz="4000" b="0" i="0" baseline="0">
                <a:solidFill>
                  <a:schemeClr val="accent1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7009049" y="3429001"/>
            <a:ext cx="4573191" cy="2362199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de-DE" smtClean="0"/>
              <a:pPr/>
              <a:t>03.10.2022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63030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pieren 7"/>
          <p:cNvGrpSpPr/>
          <p:nvPr/>
        </p:nvGrpSpPr>
        <p:grpSpPr>
          <a:xfrm>
            <a:off x="-4585" y="5374939"/>
            <a:ext cx="12240113" cy="1559261"/>
            <a:chOff x="-4585" y="2764068"/>
            <a:chExt cx="12240113" cy="1559261"/>
          </a:xfrm>
        </p:grpSpPr>
        <p:sp>
          <p:nvSpPr>
            <p:cNvPr id="9" name="Freihandform 8"/>
            <p:cNvSpPr/>
            <p:nvPr/>
          </p:nvSpPr>
          <p:spPr>
            <a:xfrm rot="21388434">
              <a:off x="12235" y="2982534"/>
              <a:ext cx="12169907" cy="1238081"/>
            </a:xfrm>
            <a:custGeom>
              <a:avLst/>
              <a:gdLst/>
              <a:ahLst/>
              <a:cxnLst/>
              <a:rect l="l" t="t" r="r" b="b"/>
              <a:pathLst>
                <a:path w="12169907" h="1238081">
                  <a:moveTo>
                    <a:pt x="2807331" y="101460"/>
                  </a:moveTo>
                  <a:cubicBezTo>
                    <a:pt x="6135545" y="328205"/>
                    <a:pt x="6673951" y="1596392"/>
                    <a:pt x="12165744" y="982579"/>
                  </a:cubicBezTo>
                  <a:lnTo>
                    <a:pt x="12160227" y="1072100"/>
                  </a:lnTo>
                  <a:cubicBezTo>
                    <a:pt x="5416860" y="1825439"/>
                    <a:pt x="6141899" y="-258272"/>
                    <a:pt x="0" y="232833"/>
                  </a:cubicBezTo>
                  <a:lnTo>
                    <a:pt x="5492" y="143708"/>
                  </a:lnTo>
                  <a:cubicBezTo>
                    <a:pt x="1145422" y="52200"/>
                    <a:pt x="2048826" y="49784"/>
                    <a:pt x="2807331" y="101460"/>
                  </a:cubicBezTo>
                  <a:close/>
                  <a:moveTo>
                    <a:pt x="2811494" y="33894"/>
                  </a:moveTo>
                  <a:cubicBezTo>
                    <a:pt x="6139708" y="260639"/>
                    <a:pt x="6678114" y="1528826"/>
                    <a:pt x="12169907" y="915013"/>
                  </a:cubicBezTo>
                  <a:lnTo>
                    <a:pt x="12168059" y="945013"/>
                  </a:lnTo>
                  <a:cubicBezTo>
                    <a:pt x="5424692" y="1698351"/>
                    <a:pt x="6149730" y="-385359"/>
                    <a:pt x="7832" y="105746"/>
                  </a:cubicBezTo>
                  <a:lnTo>
                    <a:pt x="9656" y="76142"/>
                  </a:lnTo>
                  <a:cubicBezTo>
                    <a:pt x="1149586" y="-15366"/>
                    <a:pt x="2052990" y="-17782"/>
                    <a:pt x="2811494" y="33894"/>
                  </a:cubicBezTo>
                  <a:close/>
                </a:path>
              </a:pathLst>
            </a:custGeom>
            <a:gradFill>
              <a:gsLst>
                <a:gs pos="0">
                  <a:schemeClr val="bg2">
                    <a:alpha val="90000"/>
                    <a:lumMod val="80000"/>
                    <a:lumOff val="20000"/>
                  </a:schemeClr>
                </a:gs>
                <a:gs pos="18000">
                  <a:schemeClr val="bg2">
                    <a:lumMod val="92000"/>
                  </a:schemeClr>
                </a:gs>
                <a:gs pos="37000">
                  <a:schemeClr val="bg2">
                    <a:alpha val="90000"/>
                    <a:lumMod val="91000"/>
                  </a:schemeClr>
                </a:gs>
                <a:gs pos="100000">
                  <a:schemeClr val="bg2">
                    <a:lumMod val="80000"/>
                    <a:lumOff val="20000"/>
                  </a:schemeClr>
                </a:gs>
              </a:gsLst>
              <a:path path="shape">
                <a:fillToRect l="50000" t="50000" r="50000" b="50000"/>
              </a:path>
            </a:gradFill>
            <a:ln w="25400" cmpd="sng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de-DE" dirty="0"/>
            </a:p>
          </p:txBody>
        </p:sp>
        <p:sp>
          <p:nvSpPr>
            <p:cNvPr id="10" name="Freihandform 9"/>
            <p:cNvSpPr/>
            <p:nvPr/>
          </p:nvSpPr>
          <p:spPr>
            <a:xfrm rot="21388434">
              <a:off x="29672" y="2764068"/>
              <a:ext cx="12205856" cy="1559261"/>
            </a:xfrm>
            <a:custGeom>
              <a:avLst/>
              <a:gdLst/>
              <a:ahLst/>
              <a:cxnLst/>
              <a:rect l="l" t="t" r="r" b="b"/>
              <a:pathLst>
                <a:path w="12205856" h="1559261">
                  <a:moveTo>
                    <a:pt x="12190266" y="1521455"/>
                  </a:moveTo>
                  <a:lnTo>
                    <a:pt x="12190701" y="1521482"/>
                  </a:lnTo>
                  <a:lnTo>
                    <a:pt x="12188851" y="1559261"/>
                  </a:lnTo>
                  <a:lnTo>
                    <a:pt x="12188416" y="1559245"/>
                  </a:lnTo>
                  <a:close/>
                  <a:moveTo>
                    <a:pt x="12205856" y="208119"/>
                  </a:moveTo>
                  <a:lnTo>
                    <a:pt x="12203734" y="242562"/>
                  </a:lnTo>
                  <a:cubicBezTo>
                    <a:pt x="6796720" y="1874914"/>
                    <a:pt x="3447529" y="-395170"/>
                    <a:pt x="0" y="109344"/>
                  </a:cubicBezTo>
                  <a:lnTo>
                    <a:pt x="2124" y="74883"/>
                  </a:lnTo>
                  <a:cubicBezTo>
                    <a:pt x="3449654" y="-429611"/>
                    <a:pt x="6798843" y="1840472"/>
                    <a:pt x="12205856" y="208119"/>
                  </a:cubicBezTo>
                  <a:close/>
                </a:path>
              </a:pathLst>
            </a:custGeom>
            <a:gradFill>
              <a:gsLst>
                <a:gs pos="36000">
                  <a:schemeClr val="bg2">
                    <a:alpha val="30000"/>
                    <a:lumMod val="0"/>
                    <a:lumOff val="100000"/>
                  </a:schemeClr>
                </a:gs>
                <a:gs pos="100000">
                  <a:schemeClr val="bg2">
                    <a:alpha val="48000"/>
                  </a:schemeClr>
                </a:gs>
              </a:gsLst>
              <a:lin ang="2700000" scaled="1"/>
            </a:gradFill>
            <a:ln w="254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de-DE" dirty="0"/>
            </a:p>
          </p:txBody>
        </p:sp>
        <p:sp>
          <p:nvSpPr>
            <p:cNvPr id="11" name="Freihandform 10"/>
            <p:cNvSpPr/>
            <p:nvPr/>
          </p:nvSpPr>
          <p:spPr>
            <a:xfrm rot="21388434">
              <a:off x="-4585" y="3108508"/>
              <a:ext cx="12215153" cy="1052652"/>
            </a:xfrm>
            <a:custGeom>
              <a:avLst/>
              <a:gdLst/>
              <a:ahLst/>
              <a:cxnLst/>
              <a:rect l="l" t="t" r="r" b="b"/>
              <a:pathLst>
                <a:path w="12215153" h="1052652">
                  <a:moveTo>
                    <a:pt x="12199582" y="613499"/>
                  </a:moveTo>
                  <a:lnTo>
                    <a:pt x="12196535" y="662961"/>
                  </a:lnTo>
                  <a:cubicBezTo>
                    <a:pt x="8659170" y="1895884"/>
                    <a:pt x="3236150" y="-250863"/>
                    <a:pt x="0" y="412868"/>
                  </a:cubicBezTo>
                  <a:lnTo>
                    <a:pt x="3057" y="363268"/>
                  </a:lnTo>
                  <a:cubicBezTo>
                    <a:pt x="3239190" y="-300459"/>
                    <a:pt x="8662172" y="1846263"/>
                    <a:pt x="12199582" y="613499"/>
                  </a:cubicBezTo>
                  <a:close/>
                  <a:moveTo>
                    <a:pt x="12208353" y="471141"/>
                  </a:moveTo>
                  <a:lnTo>
                    <a:pt x="12202868" y="560177"/>
                  </a:lnTo>
                  <a:cubicBezTo>
                    <a:pt x="8665592" y="1793383"/>
                    <a:pt x="3242519" y="-353436"/>
                    <a:pt x="6325" y="310230"/>
                  </a:cubicBezTo>
                  <a:lnTo>
                    <a:pt x="11827" y="220949"/>
                  </a:lnTo>
                  <a:cubicBezTo>
                    <a:pt x="3247993" y="-442711"/>
                    <a:pt x="8670998" y="1704066"/>
                    <a:pt x="12208353" y="471141"/>
                  </a:cubicBezTo>
                  <a:close/>
                  <a:moveTo>
                    <a:pt x="12215153" y="360807"/>
                  </a:moveTo>
                  <a:lnTo>
                    <a:pt x="12212631" y="401743"/>
                  </a:lnTo>
                  <a:cubicBezTo>
                    <a:pt x="8696050" y="1669577"/>
                    <a:pt x="3274141" y="-472216"/>
                    <a:pt x="15523" y="160967"/>
                  </a:cubicBezTo>
                  <a:lnTo>
                    <a:pt x="18051" y="119938"/>
                  </a:lnTo>
                  <a:cubicBezTo>
                    <a:pt x="3276657" y="-513245"/>
                    <a:pt x="8698537" y="1628531"/>
                    <a:pt x="12215153" y="360807"/>
                  </a:cubicBezTo>
                  <a:close/>
                </a:path>
              </a:pathLst>
            </a:custGeom>
            <a:gradFill>
              <a:gsLst>
                <a:gs pos="36000">
                  <a:schemeClr val="bg2">
                    <a:alpha val="47000"/>
                    <a:lumMod val="0"/>
                    <a:lumOff val="100000"/>
                  </a:schemeClr>
                </a:gs>
                <a:gs pos="100000">
                  <a:schemeClr val="bg2">
                    <a:alpha val="82000"/>
                    <a:lumMod val="87000"/>
                    <a:lumOff val="13000"/>
                  </a:schemeClr>
                </a:gs>
              </a:gsLst>
              <a:path path="rect">
                <a:fillToRect l="100000" t="100000"/>
              </a:path>
            </a:gradFill>
            <a:ln w="254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de-DE" dirty="0"/>
            </a:p>
          </p:txBody>
        </p:sp>
      </p:grpSp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293813" y="304800"/>
            <a:ext cx="9601200" cy="12192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293814" y="1828801"/>
            <a:ext cx="9601198" cy="3962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7989510" y="6400800"/>
            <a:ext cx="1548660" cy="2762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9E583DDF-CA54-461A-A486-592D2374C532}" type="datetimeFigureOut">
              <a:rPr lang="de-DE" smtClean="0"/>
              <a:pPr/>
              <a:t>03.10.2022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299152" y="6400800"/>
            <a:ext cx="5954835" cy="2762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baseline="0">
                <a:solidFill>
                  <a:schemeClr val="tx1"/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9818310" y="6400800"/>
            <a:ext cx="1066802" cy="2762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CA8D9AD5-F248-4919-864A-CFD76CC027D6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SzPct val="80000"/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28600" algn="l" defTabSz="914400" rtl="0" eaLnBrk="1" latinLnBrk="0" hangingPunct="1">
        <a:lnSpc>
          <a:spcPct val="90000"/>
        </a:lnSpc>
        <a:spcBef>
          <a:spcPts val="600"/>
        </a:spcBef>
        <a:buSzPct val="80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88720" indent="-228600" algn="l" defTabSz="914400" rtl="0" eaLnBrk="1" latinLnBrk="0" hangingPunct="1">
        <a:lnSpc>
          <a:spcPct val="90000"/>
        </a:lnSpc>
        <a:spcBef>
          <a:spcPts val="600"/>
        </a:spcBef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45920" indent="-228600" algn="l" defTabSz="914400" rtl="0" eaLnBrk="1" latinLnBrk="0" hangingPunct="1">
        <a:lnSpc>
          <a:spcPct val="90000"/>
        </a:lnSpc>
        <a:spcBef>
          <a:spcPts val="600"/>
        </a:spcBef>
        <a:buSzPct val="8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103120" indent="-228600" algn="l" defTabSz="914400" rtl="0" eaLnBrk="1" latinLnBrk="0" hangingPunct="1">
        <a:lnSpc>
          <a:spcPct val="90000"/>
        </a:lnSpc>
        <a:spcBef>
          <a:spcPts val="600"/>
        </a:spcBef>
        <a:buSzPct val="8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60320" indent="-228600" algn="l" defTabSz="914400" rtl="0" eaLnBrk="1" latinLnBrk="0" hangingPunct="1">
        <a:lnSpc>
          <a:spcPct val="90000"/>
        </a:lnSpc>
        <a:spcBef>
          <a:spcPts val="600"/>
        </a:spcBef>
        <a:buSzPct val="8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indent="-228600" algn="l" defTabSz="914400" rtl="0" eaLnBrk="1" latinLnBrk="0" hangingPunct="1">
        <a:lnSpc>
          <a:spcPct val="90000"/>
        </a:lnSpc>
        <a:spcBef>
          <a:spcPts val="600"/>
        </a:spcBef>
        <a:buSzPct val="80000"/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74720" indent="-228600" algn="l" defTabSz="914400" rtl="0" eaLnBrk="1" latinLnBrk="0" hangingPunct="1">
        <a:lnSpc>
          <a:spcPct val="90000"/>
        </a:lnSpc>
        <a:spcBef>
          <a:spcPts val="600"/>
        </a:spcBef>
        <a:buSzPct val="80000"/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931920" indent="-228600" algn="l" defTabSz="914400" rtl="0" eaLnBrk="1" latinLnBrk="0" hangingPunct="1">
        <a:lnSpc>
          <a:spcPct val="90000"/>
        </a:lnSpc>
        <a:spcBef>
          <a:spcPts val="600"/>
        </a:spcBef>
        <a:buSzPct val="80000"/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360">
          <p15:clr>
            <a:srgbClr val="F26B43"/>
          </p15:clr>
        </p15:guide>
        <p15:guide id="2" pos="40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Farben</a:t>
            </a:r>
          </a:p>
        </p:txBody>
      </p:sp>
      <p:sp>
        <p:nvSpPr>
          <p:cNvPr id="4" name="Untertitel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/>
              <a:t>Einsetzen in einer Präsentation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47177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el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Farbentheorie</a:t>
            </a:r>
            <a:endParaRPr lang="de-DE" dirty="0"/>
          </a:p>
        </p:txBody>
      </p:sp>
      <p:sp>
        <p:nvSpPr>
          <p:cNvPr id="14" name="Inhaltsplatzhalter 1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dirty="0"/>
              <a:t>Was ist Farbe und wie nehmen wir sie wahr?</a:t>
            </a:r>
          </a:p>
          <a:p>
            <a:r>
              <a:rPr lang="de-CH" dirty="0"/>
              <a:t>Farbenlehre</a:t>
            </a:r>
          </a:p>
          <a:p>
            <a:r>
              <a:rPr lang="de-CH" dirty="0"/>
              <a:t>Die 8 Grundfarben</a:t>
            </a:r>
          </a:p>
          <a:p>
            <a:r>
              <a:rPr lang="de-CH" dirty="0"/>
              <a:t>Farbmischgesetze</a:t>
            </a:r>
          </a:p>
          <a:p>
            <a:endParaRPr lang="de-DE" dirty="0"/>
          </a:p>
        </p:txBody>
      </p:sp>
      <p:pic>
        <p:nvPicPr>
          <p:cNvPr id="1027" name="Picture 3" descr="farbbuse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3514743">
            <a:off x="5418519" y="2865561"/>
            <a:ext cx="2229164" cy="217853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478088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Farbmischungen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dirty="0"/>
              <a:t>Die additive Farbmischung</a:t>
            </a:r>
          </a:p>
          <a:p>
            <a:r>
              <a:rPr lang="de-CH" dirty="0"/>
              <a:t>Die subtraktive Farbmischung</a:t>
            </a:r>
          </a:p>
          <a:p>
            <a:r>
              <a:rPr lang="de-CH" dirty="0"/>
              <a:t>Das Farbsechseck</a:t>
            </a:r>
          </a:p>
          <a:p>
            <a:r>
              <a:rPr lang="de-CH" dirty="0"/>
              <a:t>Der Simultankontrast</a:t>
            </a:r>
          </a:p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162757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Farbmischungen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dirty="0"/>
              <a:t>Die additive Farbmischung</a:t>
            </a:r>
          </a:p>
          <a:p>
            <a:r>
              <a:rPr lang="de-CH" dirty="0"/>
              <a:t>Die subtraktive Farbmischung</a:t>
            </a:r>
          </a:p>
          <a:p>
            <a:r>
              <a:rPr lang="de-CH" dirty="0"/>
              <a:t>Das Farbsechseck</a:t>
            </a:r>
          </a:p>
          <a:p>
            <a:r>
              <a:rPr lang="de-CH" dirty="0"/>
              <a:t>Der Simultankontrast</a:t>
            </a:r>
          </a:p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0249876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Seashells 16x9">
  <a:themeElements>
    <a:clrScheme name="Seashells">
      <a:dk1>
        <a:srgbClr val="634823"/>
      </a:dk1>
      <a:lt1>
        <a:sysClr val="window" lastClr="FFFFFF"/>
      </a:lt1>
      <a:dk2>
        <a:srgbClr val="000000"/>
      </a:dk2>
      <a:lt2>
        <a:srgbClr val="F9EDD7"/>
      </a:lt2>
      <a:accent1>
        <a:srgbClr val="803C63"/>
      </a:accent1>
      <a:accent2>
        <a:srgbClr val="5A95A4"/>
      </a:accent2>
      <a:accent3>
        <a:srgbClr val="EBB419"/>
      </a:accent3>
      <a:accent4>
        <a:srgbClr val="E1771F"/>
      </a:accent4>
      <a:accent5>
        <a:srgbClr val="648C7A"/>
      </a:accent5>
      <a:accent6>
        <a:srgbClr val="ACBB51"/>
      </a:accent6>
      <a:hlink>
        <a:srgbClr val="5A95A4"/>
      </a:hlink>
      <a:folHlink>
        <a:srgbClr val="E1771F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üro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Büro Theme">
  <a:themeElements>
    <a:clrScheme name="Seashells">
      <a:dk1>
        <a:srgbClr val="634823"/>
      </a:dk1>
      <a:lt1>
        <a:sysClr val="window" lastClr="FFFFFF"/>
      </a:lt1>
      <a:dk2>
        <a:srgbClr val="000000"/>
      </a:dk2>
      <a:lt2>
        <a:srgbClr val="F9EDD7"/>
      </a:lt2>
      <a:accent1>
        <a:srgbClr val="803C63"/>
      </a:accent1>
      <a:accent2>
        <a:srgbClr val="5A95A4"/>
      </a:accent2>
      <a:accent3>
        <a:srgbClr val="EBB419"/>
      </a:accent3>
      <a:accent4>
        <a:srgbClr val="E1771F"/>
      </a:accent4>
      <a:accent5>
        <a:srgbClr val="648C7A"/>
      </a:accent5>
      <a:accent6>
        <a:srgbClr val="ACBB51"/>
      </a:accent6>
      <a:hlink>
        <a:srgbClr val="5A95A4"/>
      </a:hlink>
      <a:folHlink>
        <a:srgbClr val="E1771F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üro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Büro Theme">
  <a:themeElements>
    <a:clrScheme name="Seashells">
      <a:dk1>
        <a:srgbClr val="634823"/>
      </a:dk1>
      <a:lt1>
        <a:sysClr val="window" lastClr="FFFFFF"/>
      </a:lt1>
      <a:dk2>
        <a:srgbClr val="000000"/>
      </a:dk2>
      <a:lt2>
        <a:srgbClr val="F9EDD7"/>
      </a:lt2>
      <a:accent1>
        <a:srgbClr val="803C63"/>
      </a:accent1>
      <a:accent2>
        <a:srgbClr val="5A95A4"/>
      </a:accent2>
      <a:accent3>
        <a:srgbClr val="EBB419"/>
      </a:accent3>
      <a:accent4>
        <a:srgbClr val="E1771F"/>
      </a:accent4>
      <a:accent5>
        <a:srgbClr val="648C7A"/>
      </a:accent5>
      <a:accent6>
        <a:srgbClr val="ACBB51"/>
      </a:accent6>
      <a:hlink>
        <a:srgbClr val="5A95A4"/>
      </a:hlink>
      <a:folHlink>
        <a:srgbClr val="E1771F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üro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92a2ac5-b25a-46ac-94d3-afeb148eacd8" xsi:nil="true"/>
    <lcf76f155ced4ddcb4097134ff3c332f xmlns="5d36d37b-71b4-4416-b8a2-712a72be7925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E0A218B65CF8F4E9AF05F2AB7592672" ma:contentTypeVersion="19" ma:contentTypeDescription="Ein neues Dokument erstellen." ma:contentTypeScope="" ma:versionID="896d5db0d1d056281e1cba17532560c4">
  <xsd:schema xmlns:xsd="http://www.w3.org/2001/XMLSchema" xmlns:xs="http://www.w3.org/2001/XMLSchema" xmlns:p="http://schemas.microsoft.com/office/2006/metadata/properties" xmlns:ns2="5d36d37b-71b4-4416-b8a2-712a72be7925" xmlns:ns3="e92a2ac5-b25a-46ac-94d3-afeb148eacd8" targetNamespace="http://schemas.microsoft.com/office/2006/metadata/properties" ma:root="true" ma:fieldsID="894d5c3fc7a739f299e410a9e03e8636" ns2:_="" ns3:_="">
    <xsd:import namespace="5d36d37b-71b4-4416-b8a2-712a72be7925"/>
    <xsd:import namespace="e92a2ac5-b25a-46ac-94d3-afeb148eacd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36d37b-71b4-4416-b8a2-712a72be79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dmarkierungen" ma:readOnly="false" ma:fieldId="{5cf76f15-5ced-4ddc-b409-7134ff3c332f}" ma:taxonomyMulti="true" ma:sspId="37208fab-4dc0-401f-83e0-c7b9bb7a639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2a2ac5-b25a-46ac-94d3-afeb148eacd8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effe5ca1-ef84-4dab-a378-9389cdd71f7b}" ma:internalName="TaxCatchAll" ma:showField="CatchAllData" ma:web="e92a2ac5-b25a-46ac-94d3-afeb148eacd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8FA02E6-748A-49DF-9A6C-1F6230961722}">
  <ds:schemaRefs>
    <ds:schemaRef ds:uri="http://schemas.microsoft.com/office/2006/documentManagement/types"/>
    <ds:schemaRef ds:uri="http://purl.org/dc/elements/1.1/"/>
    <ds:schemaRef ds:uri="5d36d37b-71b4-4416-b8a2-712a72be7925"/>
    <ds:schemaRef ds:uri="http://schemas.openxmlformats.org/package/2006/metadata/core-properties"/>
    <ds:schemaRef ds:uri="http://www.w3.org/XML/1998/namespace"/>
    <ds:schemaRef ds:uri="http://schemas.microsoft.com/office/2006/metadata/properties"/>
    <ds:schemaRef ds:uri="http://purl.org/dc/terms/"/>
    <ds:schemaRef ds:uri="http://purl.org/dc/dcmitype/"/>
    <ds:schemaRef ds:uri="e92a2ac5-b25a-46ac-94d3-afeb148eacd8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44D0EFEC-D031-4131-BA6C-E5FBE554EC4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3D8C6B4-81C5-4AA9-BC64-B6BE934636D0}"/>
</file>

<file path=docProps/app.xml><?xml version="1.0" encoding="utf-8"?>
<Properties xmlns="http://schemas.openxmlformats.org/officeDocument/2006/extended-properties" xmlns:vt="http://schemas.openxmlformats.org/officeDocument/2006/docPropsVTypes">
  <Template>Präsentation Muscheln (Breitbild)</Template>
  <TotalTime>0</TotalTime>
  <Words>129</Words>
  <Application>Microsoft Office PowerPoint</Application>
  <PresentationFormat>Breitbild</PresentationFormat>
  <Paragraphs>24</Paragraphs>
  <Slides>4</Slides>
  <Notes>4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7" baseType="lpstr">
      <vt:lpstr>Arial</vt:lpstr>
      <vt:lpstr>Corbel</vt:lpstr>
      <vt:lpstr>Seashells 16x9</vt:lpstr>
      <vt:lpstr>Farben</vt:lpstr>
      <vt:lpstr>Farbentheorie</vt:lpstr>
      <vt:lpstr>Farbmischungen</vt:lpstr>
      <vt:lpstr>Farbmischungen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2016-03-23T13:57:57Z</dcterms:created>
  <dcterms:modified xsi:type="dcterms:W3CDTF">2022-10-03T07:10:14Z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TC028952559991</vt:lpwstr>
  </property>
  <property fmtid="{D5CDD505-2E9C-101B-9397-08002B2CF9AE}" pid="3" name="ContentTypeId">
    <vt:lpwstr>0x010100BE0A218B65CF8F4E9AF05F2AB7592672</vt:lpwstr>
  </property>
  <property fmtid="{D5CDD505-2E9C-101B-9397-08002B2CF9AE}" pid="4" name="MediaServiceImageTags">
    <vt:lpwstr/>
  </property>
</Properties>
</file>