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7" r:id="rId4"/>
  </p:sldMasterIdLst>
  <p:notesMasterIdLst>
    <p:notesMasterId r:id="rId24"/>
  </p:notesMasterIdLst>
  <p:handoutMasterIdLst>
    <p:handoutMasterId r:id="rId25"/>
  </p:handoutMasterIdLst>
  <p:sldIdLst>
    <p:sldId id="264" r:id="rId5"/>
    <p:sldId id="265" r:id="rId6"/>
    <p:sldId id="281" r:id="rId7"/>
    <p:sldId id="266" r:id="rId8"/>
    <p:sldId id="260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7" r:id="rId19"/>
    <p:sldId id="276" r:id="rId20"/>
    <p:sldId id="278" r:id="rId21"/>
    <p:sldId id="279" r:id="rId22"/>
    <p:sldId id="280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5033" autoAdjust="0"/>
  </p:normalViewPr>
  <p:slideViewPr>
    <p:cSldViewPr snapToGrid="0" snapToObjects="1">
      <p:cViewPr varScale="1">
        <p:scale>
          <a:sx n="79" d="100"/>
          <a:sy n="79" d="100"/>
        </p:scale>
        <p:origin x="312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3798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867CB433-AE6E-439C-87EA-EF95EE4A2FB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A408D77-94CA-43E7-92EC-04A682D5383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AB8D9AD-8DB5-4DC0-B618-C3CABA4945F2}" type="datetime1">
              <a:rPr lang="de-DE" smtClean="0"/>
              <a:t>07.10.2022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0FB5D8A-7AE0-4007-B8EA-3421C397942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D917CA6-D7BD-42D9-9D88-3158089ABB3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64C080F-7691-4C1D-A26F-EF253D01AEDD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103699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e-DE" noProof="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FFC5B0-36B4-4ED8-AD83-2E405F477D63}" type="datetime1">
              <a:rPr lang="de-DE" smtClean="0"/>
              <a:pPr/>
              <a:t>07.10.2022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de-DE" noProof="0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de-DE" noProof="0"/>
              <a:t>Textmasterformate durch Klicken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e-DE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09B1570-0D04-4213-ABC7-DAD700BBD847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54315574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09B1570-0D04-4213-ABC7-DAD700BBD847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685637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09B1570-0D04-4213-ABC7-DAD700BBD847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37540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09B1570-0D04-4213-ABC7-DAD700BBD847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43805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09B1570-0D04-4213-ABC7-DAD700BBD847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61637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09B1570-0D04-4213-ABC7-DAD700BBD847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38989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09B1570-0D04-4213-ABC7-DAD700BBD847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8797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09B1570-0D04-4213-ABC7-DAD700BBD847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84857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09B1570-0D04-4213-ABC7-DAD700BBD847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17572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09B1570-0D04-4213-ABC7-DAD700BBD847}" type="slidenum">
              <a:rPr lang="de-DE" smtClean="0"/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827923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09B1570-0D04-4213-ABC7-DAD700BBD847}" type="slidenum">
              <a:rPr lang="de-DE" smtClean="0"/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624092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09B1570-0D04-4213-ABC7-DAD700BBD847}" type="slidenum">
              <a:rPr lang="de-DE" smtClean="0"/>
              <a:t>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16050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A09B1570-0D04-4213-ABC7-DAD700BBD847}" type="slidenum">
              <a:rPr lang="de-DE" smtClean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018489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A09B1570-0D04-4213-ABC7-DAD700BBD847}" type="slidenum">
              <a:rPr lang="de-DE" smtClean="0"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89129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09B1570-0D04-4213-ABC7-DAD700BBD847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06014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09B1570-0D04-4213-ABC7-DAD700BBD847}" type="slidenum">
              <a:rPr lang="de-DE" smtClean="0"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460672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09B1570-0D04-4213-ABC7-DAD700BBD847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76844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09B1570-0D04-4213-ABC7-DAD700BBD847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74397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09B1570-0D04-4213-ABC7-DAD700BBD847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19270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09B1570-0D04-4213-ABC7-DAD700BBD847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4339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D0080-DD42-4C96-86D8-042839AD02DF}" type="datetime1">
              <a:rPr lang="de-CH" smtClean="0"/>
              <a:t>07.10.2022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650EA-B351-4B30-92CF-A45658E9C41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65380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98227-4D9A-4C2B-9630-F7B173C94C06}" type="datetime1">
              <a:rPr lang="de-CH" smtClean="0"/>
              <a:t>07.10.2022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650EA-B351-4B30-92CF-A45658E9C41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92466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1D557-DA22-4F49-A719-924AA36ACB28}" type="datetime1">
              <a:rPr lang="de-CH" smtClean="0"/>
              <a:t>07.10.2022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650EA-B351-4B30-92CF-A45658E9C41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870096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ur Titel">
    <p:bg>
      <p:bgPr>
        <a:solidFill>
          <a:srgbClr val="1C1C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5DA738-98AC-BE48-A4FC-89D20C727F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3149062"/>
            <a:ext cx="5791200" cy="1325563"/>
          </a:xfrm>
        </p:spPr>
        <p:txBody>
          <a:bodyPr rtlCol="0" anchor="b"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pPr rtl="0"/>
            <a:r>
              <a:rPr lang="de-DE" noProof="0"/>
              <a:t>Titel bearbeiten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A37F6AFD-DBA7-5944-B8C8-9122FA8939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4800" y="4580988"/>
            <a:ext cx="5791200" cy="925512"/>
          </a:xfrm>
        </p:spPr>
        <p:txBody>
          <a:bodyPr rtlCol="0"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lvl="0" rtl="0"/>
            <a:r>
              <a:rPr lang="de-DE" noProof="0"/>
              <a:t>Untertitel bearbeiten</a:t>
            </a:r>
          </a:p>
        </p:txBody>
      </p:sp>
      <p:sp>
        <p:nvSpPr>
          <p:cNvPr id="15" name="Bildplatzhalter 6">
            <a:extLst>
              <a:ext uri="{FF2B5EF4-FFF2-40B4-BE49-F238E27FC236}">
                <a16:creationId xmlns:a16="http://schemas.microsoft.com/office/drawing/2014/main" id="{58D7AD28-91C2-9048-8626-573CB05F6A8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56900" y="4570790"/>
            <a:ext cx="4034172" cy="2276856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de-DE" noProof="0" dirty="0"/>
              <a:t>Bild durch Klicken auf Symbol hinzufügen</a:t>
            </a:r>
          </a:p>
        </p:txBody>
      </p:sp>
      <p:sp>
        <p:nvSpPr>
          <p:cNvPr id="22" name="Bildplatzhalter 6">
            <a:extLst>
              <a:ext uri="{FF2B5EF4-FFF2-40B4-BE49-F238E27FC236}">
                <a16:creationId xmlns:a16="http://schemas.microsoft.com/office/drawing/2014/main" id="{CC5F45C8-7226-5845-9311-4B8B220C1CF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57828" y="2283580"/>
            <a:ext cx="4034172" cy="2276856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de-DE" noProof="0" dirty="0"/>
              <a:t>Bild durch Klicken auf Symbol hinzufügen</a:t>
            </a:r>
          </a:p>
        </p:txBody>
      </p:sp>
      <p:sp>
        <p:nvSpPr>
          <p:cNvPr id="24" name="Bildplatzhalter 6">
            <a:extLst>
              <a:ext uri="{FF2B5EF4-FFF2-40B4-BE49-F238E27FC236}">
                <a16:creationId xmlns:a16="http://schemas.microsoft.com/office/drawing/2014/main" id="{BAFCF363-85F0-CC47-91EB-71AC93A50CC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070603" y="268"/>
            <a:ext cx="4111583" cy="2276856"/>
          </a:xfrm>
          <a:ln>
            <a:noFill/>
          </a:ln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de-DE" noProof="0" dirty="0"/>
              <a:t>Bild durch Klicken auf Symbol hinzufügen</a:t>
            </a:r>
          </a:p>
        </p:txBody>
      </p:sp>
      <p:sp>
        <p:nvSpPr>
          <p:cNvPr id="25" name="Bildplatzhalter 6">
            <a:extLst>
              <a:ext uri="{FF2B5EF4-FFF2-40B4-BE49-F238E27FC236}">
                <a16:creationId xmlns:a16="http://schemas.microsoft.com/office/drawing/2014/main" id="{566D4D9A-5632-1B49-ADF6-5DECA1B892F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4070604" cy="2276856"/>
          </a:xfrm>
          <a:ln>
            <a:noFill/>
          </a:ln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de-DE" noProof="0" dirty="0"/>
              <a:t>Bild durch Klicken auf Symbol hinzufügen</a:t>
            </a:r>
          </a:p>
        </p:txBody>
      </p:sp>
      <p:sp>
        <p:nvSpPr>
          <p:cNvPr id="23" name="Bildplatzhalter 6">
            <a:extLst>
              <a:ext uri="{FF2B5EF4-FFF2-40B4-BE49-F238E27FC236}">
                <a16:creationId xmlns:a16="http://schemas.microsoft.com/office/drawing/2014/main" id="{2BB57774-1E3A-FD4C-8E5F-1C90050A3ED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57828" y="0"/>
            <a:ext cx="4034172" cy="2276856"/>
          </a:xfrm>
          <a:ln>
            <a:noFill/>
          </a:ln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de-DE" noProof="0" dirty="0"/>
              <a:t>Bild durch Klicken auf Symbol hinzufügen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31841C9-E4C3-44A8-BC38-F99194EFF3A1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7FD984A5-9C1B-4519-BF78-F9F639111AAA}" type="datetime1">
              <a:rPr lang="de-CH" smtClean="0"/>
              <a:t>07.10.2022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4E6EC10-664B-448A-ABA8-31B0E9E861A9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A4E3CA8-138C-49C5-9DD5-7AE11FCD9F4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254650EA-B351-4B30-92CF-A45658E9C41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24841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84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9D5D446-3339-5447-8429-4B796A71172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13660" y="1825625"/>
            <a:ext cx="5289698" cy="4351338"/>
          </a:xfrm>
        </p:spPr>
        <p:txBody>
          <a:bodyPr rtlCol="0"/>
          <a:lstStyle/>
          <a:p>
            <a:pPr lvl="0" rtl="0"/>
            <a:r>
              <a:rPr lang="de-DE" noProof="0"/>
              <a:t>Textmasterformate durch Klicken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C8459092-3379-5D42-84C2-0B1B24AE442F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559402" y="1825625"/>
            <a:ext cx="5289698" cy="4351338"/>
          </a:xfrm>
        </p:spPr>
        <p:txBody>
          <a:bodyPr rtlCol="0"/>
          <a:lstStyle/>
          <a:p>
            <a:pPr lvl="0" rtl="0"/>
            <a:r>
              <a:rPr lang="de-DE" noProof="0" dirty="0"/>
              <a:t>Textmasterformate durch Klicken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54B46CD8-7049-4F66-8B95-308A91FCA7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5558" y="184150"/>
            <a:ext cx="10515600" cy="625475"/>
          </a:xfrm>
        </p:spPr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C69DCDE-9173-4584-A063-72F57194945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D91A5280-10DF-4BD6-B6AC-CBA89094645E}" type="datetime1">
              <a:rPr lang="de-CH" smtClean="0"/>
              <a:t>07.10.2022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061F654-D932-490F-9E0B-D7B12AD67C3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de-CH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7239DEE-DA7A-40EE-BBD6-37676401D81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254650EA-B351-4B30-92CF-A45658E9C41F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1471524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3">
            <a:extLst>
              <a:ext uri="{FF2B5EF4-FFF2-40B4-BE49-F238E27FC236}">
                <a16:creationId xmlns:a16="http://schemas.microsoft.com/office/drawing/2014/main" id="{51F2A0A4-8BFE-4CFD-90C3-A85BA2DE864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de-DE" noProof="0" dirty="0"/>
              <a:t>Bild durch Klicken auf Symbol hinzufügen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E145A6E2-D463-4AEB-8F60-3271CBB2B9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0515600" cy="219075"/>
          </a:xfrm>
        </p:spPr>
        <p:txBody>
          <a:bodyPr rtlCol="0">
            <a:normAutofit/>
          </a:bodyPr>
          <a:lstStyle>
            <a:lvl1pPr>
              <a:defRPr sz="900"/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198436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0FF7C-3120-4ED4-A8D6-3AE2090BDA0A}" type="datetime1">
              <a:rPr lang="de-CH" smtClean="0"/>
              <a:t>07.10.2022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650EA-B351-4B30-92CF-A45658E9C41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98213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A7C59-0A28-4C2A-9BEE-B1CB4D12AC06}" type="datetime1">
              <a:rPr lang="de-CH" smtClean="0"/>
              <a:t>07.10.2022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650EA-B351-4B30-92CF-A45658E9C41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23707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E4113-4D21-4E28-B89C-6AF6DAFB68FC}" type="datetime1">
              <a:rPr lang="de-CH" smtClean="0"/>
              <a:t>07.10.2022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650EA-B351-4B30-92CF-A45658E9C41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8179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74944-D0A1-4AFD-8DD7-27E5EA5F0447}" type="datetime1">
              <a:rPr lang="de-CH" smtClean="0"/>
              <a:t>07.10.2022</a:t>
            </a:fld>
            <a:endParaRPr lang="de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650EA-B351-4B30-92CF-A45658E9C41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78057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8D081-9F51-4481-A89C-6F0F2B9AF0B0}" type="datetime1">
              <a:rPr lang="de-CH" smtClean="0"/>
              <a:t>07.10.2022</a:t>
            </a:fld>
            <a:endParaRPr lang="de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650EA-B351-4B30-92CF-A45658E9C41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37501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96EA1-D780-4ABF-804B-0FE59DA8346F}" type="datetime1">
              <a:rPr lang="de-CH" smtClean="0"/>
              <a:t>07.10.2022</a:t>
            </a:fld>
            <a:endParaRPr lang="de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650EA-B351-4B30-92CF-A45658E9C41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83490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2AEAB-2E3D-45D5-8F2A-9976410ECCF1}" type="datetime1">
              <a:rPr lang="de-CH" smtClean="0"/>
              <a:t>07.10.2022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650EA-B351-4B30-92CF-A45658E9C41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55780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2696D-1B9B-4624-AAEE-B541C3B55D39}" type="datetime1">
              <a:rPr lang="de-CH" smtClean="0"/>
              <a:t>07.10.2022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650EA-B351-4B30-92CF-A45658E9C41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99579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B846FA-FA10-499C-A1D3-6DFFB710E7D7}" type="datetime1">
              <a:rPr lang="de-CH" smtClean="0"/>
              <a:t>07.10.2022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4650EA-B351-4B30-92CF-A45658E9C41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46236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55" r:id="rId14"/>
  </p:sldLayoutIdLs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92" userDrawn="1">
          <p15:clr>
            <a:srgbClr val="F26B43"/>
          </p15:clr>
        </p15:guide>
        <p15:guide id="2" pos="7464" userDrawn="1">
          <p15:clr>
            <a:srgbClr val="F26B43"/>
          </p15:clr>
        </p15:guide>
        <p15:guide id="3" orient="horz" pos="192" userDrawn="1">
          <p15:clr>
            <a:srgbClr val="F26B43"/>
          </p15:clr>
        </p15:guide>
        <p15:guide id="4" orient="horz" pos="4104" userDrawn="1">
          <p15:clr>
            <a:srgbClr val="F26B43"/>
          </p15:clr>
        </p15:guide>
        <p15:guide id="5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5858C9-A2AF-6246-BFA1-0DEC0CE7D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9" y="3060162"/>
            <a:ext cx="7001691" cy="1325563"/>
          </a:xfrm>
        </p:spPr>
        <p:txBody>
          <a:bodyPr rtlCol="0"/>
          <a:lstStyle/>
          <a:p>
            <a:pPr rtl="0"/>
            <a:r>
              <a:rPr lang="de-DE" dirty="0"/>
              <a:t>Epidemien &amp; Pandemien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0715725-51B0-6342-8566-4460CFF194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4492088"/>
            <a:ext cx="5154341" cy="925512"/>
          </a:xfrm>
        </p:spPr>
        <p:txBody>
          <a:bodyPr rtlCol="0"/>
          <a:lstStyle/>
          <a:p>
            <a:pPr marL="0" indent="0" rtl="0"/>
            <a:r>
              <a:rPr lang="de-DE" dirty="0"/>
              <a:t>1899-2021</a:t>
            </a:r>
          </a:p>
        </p:txBody>
      </p:sp>
      <p:pic>
        <p:nvPicPr>
          <p:cNvPr id="56" name="Bildplatzhalter 55">
            <a:extLst>
              <a:ext uri="{FF2B5EF4-FFF2-40B4-BE49-F238E27FC236}">
                <a16:creationId xmlns:a16="http://schemas.microsoft.com/office/drawing/2014/main" id="{D2ED5CBA-6825-314A-BB50-4081DEB2EA7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52" name="Bildplatzhalter 51">
            <a:extLst>
              <a:ext uri="{FF2B5EF4-FFF2-40B4-BE49-F238E27FC236}">
                <a16:creationId xmlns:a16="http://schemas.microsoft.com/office/drawing/2014/main" id="{634469A3-89CA-6641-8E33-77849C0D613C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44" name="Bildplatzhalter 43">
            <a:extLst>
              <a:ext uri="{FF2B5EF4-FFF2-40B4-BE49-F238E27FC236}">
                <a16:creationId xmlns:a16="http://schemas.microsoft.com/office/drawing/2014/main" id="{F1E5DDFE-21AA-F840-A669-D15F26234BA0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40" name="Bildplatzhalter 39">
            <a:extLst>
              <a:ext uri="{FF2B5EF4-FFF2-40B4-BE49-F238E27FC236}">
                <a16:creationId xmlns:a16="http://schemas.microsoft.com/office/drawing/2014/main" id="{FA119D03-46ED-924C-AD95-B0A31BF79366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48" name="Bildplatzhalter 47">
            <a:extLst>
              <a:ext uri="{FF2B5EF4-FFF2-40B4-BE49-F238E27FC236}">
                <a16:creationId xmlns:a16="http://schemas.microsoft.com/office/drawing/2014/main" id="{6D6080A0-4A86-C74D-A41F-BAA93927C274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42852231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platzhalter 3">
            <a:extLst>
              <a:ext uri="{FF2B5EF4-FFF2-40B4-BE49-F238E27FC236}">
                <a16:creationId xmlns:a16="http://schemas.microsoft.com/office/drawing/2014/main" id="{E93C035C-DEE6-4244-B908-1BA326A755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/>
        </p:blipFill>
        <p:spPr>
          <a:xfrm>
            <a:off x="611187" y="2405856"/>
            <a:ext cx="4695825" cy="3190875"/>
          </a:xfrm>
          <a:prstGeom prst="rect">
            <a:avLst/>
          </a:prstGeom>
          <a:noFill/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0661D4C-7140-4ABE-91A4-2F842F3D39A1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r>
              <a:rPr lang="de-CH" dirty="0"/>
              <a:t>Wann: seit 1961</a:t>
            </a:r>
          </a:p>
          <a:p>
            <a:r>
              <a:rPr lang="de-CH" dirty="0"/>
              <a:t>Wo: Weltweit</a:t>
            </a:r>
          </a:p>
          <a:p>
            <a:r>
              <a:rPr lang="de-CH" dirty="0"/>
              <a:t>Tote: Mehrere Millionen </a:t>
            </a:r>
          </a:p>
          <a:p>
            <a:endParaRPr lang="de-CH" dirty="0"/>
          </a:p>
          <a:p>
            <a:r>
              <a:rPr lang="de-CH" dirty="0"/>
              <a:t>Mit Fäkalien verunreinigtes Trinkwasser und erreger-kontaminierter Lebensmittel.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3936D0F-E3ED-4FEC-BDB0-EA3DE2E9B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558" y="496388"/>
            <a:ext cx="11503542" cy="1088571"/>
          </a:xfrm>
        </p:spPr>
        <p:txBody>
          <a:bodyPr rtlCol="0" anchor="ctr">
            <a:normAutofit fontScale="90000"/>
          </a:bodyPr>
          <a:lstStyle/>
          <a:p>
            <a:pPr rtl="0"/>
            <a:r>
              <a:rPr lang="pt-BR" sz="3700" dirty="0"/>
              <a:t>Cholera</a:t>
            </a:r>
            <a:br>
              <a:rPr lang="pt-BR" sz="3700" dirty="0"/>
            </a:br>
            <a:r>
              <a:rPr lang="pt-BR" sz="3700" dirty="0"/>
              <a:t>(Subtyp El Tor)</a:t>
            </a:r>
            <a:endParaRPr lang="de-DE" sz="3700" dirty="0"/>
          </a:p>
        </p:txBody>
      </p:sp>
    </p:spTree>
    <p:extLst>
      <p:ext uri="{BB962C8B-B14F-4D97-AF65-F5344CB8AC3E}">
        <p14:creationId xmlns:p14="http://schemas.microsoft.com/office/powerpoint/2010/main" val="2460525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platzhalter 3">
            <a:extLst>
              <a:ext uri="{FF2B5EF4-FFF2-40B4-BE49-F238E27FC236}">
                <a16:creationId xmlns:a16="http://schemas.microsoft.com/office/drawing/2014/main" id="{E93C035C-DEE6-4244-B908-1BA326A755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14325" y="2113219"/>
            <a:ext cx="5289550" cy="3776150"/>
          </a:xfrm>
          <a:prstGeom prst="rect">
            <a:avLst/>
          </a:prstGeom>
          <a:noFill/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0661D4C-7140-4ABE-91A4-2F842F3D39A1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r>
              <a:rPr lang="de-CH" dirty="0"/>
              <a:t>Wann: 1968-1970</a:t>
            </a:r>
          </a:p>
          <a:p>
            <a:r>
              <a:rPr lang="de-CH" dirty="0"/>
              <a:t>Wo: Weltweit</a:t>
            </a:r>
          </a:p>
          <a:p>
            <a:r>
              <a:rPr lang="de-CH" dirty="0"/>
              <a:t>Tote: 1 Mio. </a:t>
            </a:r>
          </a:p>
          <a:p>
            <a:endParaRPr lang="de-CH" dirty="0"/>
          </a:p>
          <a:p>
            <a:r>
              <a:rPr lang="de-CH" dirty="0"/>
              <a:t>Von Mensch zu Mensch durch Tröpfcheninfektion (Husten, Niesen).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3936D0F-E3ED-4FEC-BDB0-EA3DE2E9B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558" y="496388"/>
            <a:ext cx="11503542" cy="1088571"/>
          </a:xfrm>
        </p:spPr>
        <p:txBody>
          <a:bodyPr rtlCol="0" anchor="ctr">
            <a:normAutofit fontScale="90000"/>
          </a:bodyPr>
          <a:lstStyle/>
          <a:p>
            <a:pPr rtl="0"/>
            <a:r>
              <a:rPr lang="pt-BR" sz="3700" dirty="0"/>
              <a:t>Hongkong-Grippe</a:t>
            </a:r>
            <a:br>
              <a:rPr lang="pt-BR" sz="3700" dirty="0"/>
            </a:br>
            <a:r>
              <a:rPr lang="pt-BR" sz="3700" dirty="0"/>
              <a:t>(Influenzavirus A/H3N2)</a:t>
            </a:r>
            <a:endParaRPr lang="de-DE" sz="3700" dirty="0"/>
          </a:p>
        </p:txBody>
      </p:sp>
    </p:spTree>
    <p:extLst>
      <p:ext uri="{BB962C8B-B14F-4D97-AF65-F5344CB8AC3E}">
        <p14:creationId xmlns:p14="http://schemas.microsoft.com/office/powerpoint/2010/main" val="15039467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platzhalter 3">
            <a:extLst>
              <a:ext uri="{FF2B5EF4-FFF2-40B4-BE49-F238E27FC236}">
                <a16:creationId xmlns:a16="http://schemas.microsoft.com/office/drawing/2014/main" id="{E93C035C-DEE6-4244-B908-1BA326A755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14325" y="2348310"/>
            <a:ext cx="5289550" cy="3305968"/>
          </a:xfrm>
          <a:prstGeom prst="rect">
            <a:avLst/>
          </a:prstGeom>
          <a:noFill/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0661D4C-7140-4ABE-91A4-2F842F3D39A1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r>
              <a:rPr lang="de-CH" dirty="0"/>
              <a:t>Wann: seit 1980</a:t>
            </a:r>
          </a:p>
          <a:p>
            <a:r>
              <a:rPr lang="de-CH" dirty="0"/>
              <a:t>Wo: Weltweit</a:t>
            </a:r>
          </a:p>
          <a:p>
            <a:r>
              <a:rPr lang="de-CH" dirty="0"/>
              <a:t>Tote: 770’000 Jährlich</a:t>
            </a:r>
          </a:p>
          <a:p>
            <a:endParaRPr lang="de-CH" dirty="0"/>
          </a:p>
          <a:p>
            <a:r>
              <a:rPr lang="de-CH" dirty="0"/>
              <a:t>Erste HIV-Infektion war bereits 1959 in Zaire (heute Dem. Rep. Kongo). Durch Körperflüssig-</a:t>
            </a:r>
            <a:r>
              <a:rPr lang="de-CH" dirty="0" err="1"/>
              <a:t>keiten</a:t>
            </a:r>
            <a:r>
              <a:rPr lang="de-CH" dirty="0"/>
              <a:t> wie Blut, Sperma, Vaginalsekret und Muttermilch.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3936D0F-E3ED-4FEC-BDB0-EA3DE2E9B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558" y="496388"/>
            <a:ext cx="11503542" cy="1088571"/>
          </a:xfrm>
        </p:spPr>
        <p:txBody>
          <a:bodyPr rtlCol="0" anchor="ctr">
            <a:normAutofit fontScale="90000"/>
          </a:bodyPr>
          <a:lstStyle/>
          <a:p>
            <a:pPr rtl="0"/>
            <a:r>
              <a:rPr lang="pt-BR" sz="3700" dirty="0"/>
              <a:t>HIV</a:t>
            </a:r>
            <a:br>
              <a:rPr lang="pt-BR" sz="3700" dirty="0"/>
            </a:br>
            <a:r>
              <a:rPr lang="pt-BR" sz="3700" dirty="0"/>
              <a:t>(AIDS)</a:t>
            </a:r>
            <a:endParaRPr lang="de-DE" sz="3700" dirty="0"/>
          </a:p>
        </p:txBody>
      </p:sp>
    </p:spTree>
    <p:extLst>
      <p:ext uri="{BB962C8B-B14F-4D97-AF65-F5344CB8AC3E}">
        <p14:creationId xmlns:p14="http://schemas.microsoft.com/office/powerpoint/2010/main" val="14015806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platzhalter 3">
            <a:extLst>
              <a:ext uri="{FF2B5EF4-FFF2-40B4-BE49-F238E27FC236}">
                <a16:creationId xmlns:a16="http://schemas.microsoft.com/office/drawing/2014/main" id="{E93C035C-DEE6-4244-B908-1BA326A755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14325" y="2510754"/>
            <a:ext cx="5289550" cy="2981080"/>
          </a:xfrm>
          <a:prstGeom prst="rect">
            <a:avLst/>
          </a:prstGeom>
          <a:noFill/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0661D4C-7140-4ABE-91A4-2F842F3D39A1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r>
              <a:rPr lang="de-CH" dirty="0"/>
              <a:t>Wann: 1995-1996</a:t>
            </a:r>
          </a:p>
          <a:p>
            <a:r>
              <a:rPr lang="de-CH" dirty="0"/>
              <a:t>Wo: Weltweit</a:t>
            </a:r>
          </a:p>
          <a:p>
            <a:r>
              <a:rPr lang="de-CH" dirty="0"/>
              <a:t>Tote: 30’000</a:t>
            </a:r>
          </a:p>
          <a:p>
            <a:endParaRPr lang="de-CH" dirty="0"/>
          </a:p>
          <a:p>
            <a:r>
              <a:rPr lang="de-CH" dirty="0"/>
              <a:t>Von Mensch zu Mensch durch Tröpfcheninfektion (Husten, Niesen).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3936D0F-E3ED-4FEC-BDB0-EA3DE2E9B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558" y="496388"/>
            <a:ext cx="11503542" cy="1088571"/>
          </a:xfrm>
        </p:spPr>
        <p:txBody>
          <a:bodyPr rtlCol="0" anchor="ctr">
            <a:normAutofit/>
          </a:bodyPr>
          <a:lstStyle/>
          <a:p>
            <a:pPr rtl="0"/>
            <a:r>
              <a:rPr lang="pt-BR" sz="3700" dirty="0"/>
              <a:t>Virusgrippe</a:t>
            </a:r>
            <a:endParaRPr lang="de-DE" sz="3700" dirty="0"/>
          </a:p>
        </p:txBody>
      </p:sp>
    </p:spTree>
    <p:extLst>
      <p:ext uri="{BB962C8B-B14F-4D97-AF65-F5344CB8AC3E}">
        <p14:creationId xmlns:p14="http://schemas.microsoft.com/office/powerpoint/2010/main" val="5458590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platzhalter 3">
            <a:extLst>
              <a:ext uri="{FF2B5EF4-FFF2-40B4-BE49-F238E27FC236}">
                <a16:creationId xmlns:a16="http://schemas.microsoft.com/office/drawing/2014/main" id="{E93C035C-DEE6-4244-B908-1BA326A755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14325" y="2584450"/>
            <a:ext cx="5289550" cy="2833687"/>
          </a:xfrm>
          <a:prstGeom prst="rect">
            <a:avLst/>
          </a:prstGeom>
          <a:noFill/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0661D4C-7140-4ABE-91A4-2F842F3D39A1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r>
              <a:rPr lang="de-CH" dirty="0"/>
              <a:t>Wann: 2002-2003</a:t>
            </a:r>
          </a:p>
          <a:p>
            <a:r>
              <a:rPr lang="de-CH" dirty="0"/>
              <a:t>Wo: Weltweit</a:t>
            </a:r>
          </a:p>
          <a:p>
            <a:r>
              <a:rPr lang="de-CH" dirty="0"/>
              <a:t>Tote: 775</a:t>
            </a:r>
          </a:p>
          <a:p>
            <a:endParaRPr lang="de-CH" dirty="0"/>
          </a:p>
          <a:p>
            <a:r>
              <a:rPr lang="de-CH" dirty="0"/>
              <a:t>Tröpfcheninfektion (Husten, Niesen) aus kurzer Distanz.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3936D0F-E3ED-4FEC-BDB0-EA3DE2E9B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558" y="496388"/>
            <a:ext cx="11503542" cy="1088571"/>
          </a:xfrm>
        </p:spPr>
        <p:txBody>
          <a:bodyPr rtlCol="0" anchor="ctr">
            <a:normAutofit/>
          </a:bodyPr>
          <a:lstStyle/>
          <a:p>
            <a:pPr rtl="0"/>
            <a:r>
              <a:rPr lang="pt-BR" sz="3700" dirty="0"/>
              <a:t>SARS</a:t>
            </a:r>
            <a:endParaRPr lang="de-DE" sz="3700" dirty="0"/>
          </a:p>
        </p:txBody>
      </p:sp>
    </p:spTree>
    <p:extLst>
      <p:ext uri="{BB962C8B-B14F-4D97-AF65-F5344CB8AC3E}">
        <p14:creationId xmlns:p14="http://schemas.microsoft.com/office/powerpoint/2010/main" val="34297334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platzhalter 3">
            <a:extLst>
              <a:ext uri="{FF2B5EF4-FFF2-40B4-BE49-F238E27FC236}">
                <a16:creationId xmlns:a16="http://schemas.microsoft.com/office/drawing/2014/main" id="{E93C035C-DEE6-4244-B908-1BA326A755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14325" y="2510754"/>
            <a:ext cx="5289550" cy="2981080"/>
          </a:xfrm>
          <a:prstGeom prst="rect">
            <a:avLst/>
          </a:prstGeom>
          <a:noFill/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0661D4C-7140-4ABE-91A4-2F842F3D39A1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r>
              <a:rPr lang="de-CH" dirty="0"/>
              <a:t>Wann: 2004-2005</a:t>
            </a:r>
          </a:p>
          <a:p>
            <a:r>
              <a:rPr lang="de-CH" dirty="0"/>
              <a:t>Wo: Weltweit</a:t>
            </a:r>
          </a:p>
          <a:p>
            <a:r>
              <a:rPr lang="de-CH" dirty="0"/>
              <a:t>Tote: 200’000</a:t>
            </a:r>
          </a:p>
          <a:p>
            <a:endParaRPr lang="de-CH" dirty="0"/>
          </a:p>
          <a:p>
            <a:r>
              <a:rPr lang="de-CH" dirty="0"/>
              <a:t>Von Mensch zu Mensch durch Tröpfcheninfektion (Husten, Niesen).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3936D0F-E3ED-4FEC-BDB0-EA3DE2E9B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558" y="496388"/>
            <a:ext cx="11503542" cy="1088571"/>
          </a:xfrm>
        </p:spPr>
        <p:txBody>
          <a:bodyPr rtlCol="0" anchor="ctr">
            <a:normAutofit/>
          </a:bodyPr>
          <a:lstStyle/>
          <a:p>
            <a:pPr rtl="0"/>
            <a:r>
              <a:rPr lang="pt-BR" sz="3700" dirty="0"/>
              <a:t>Virusgrippe</a:t>
            </a:r>
            <a:endParaRPr lang="de-DE" sz="3700" dirty="0"/>
          </a:p>
        </p:txBody>
      </p:sp>
    </p:spTree>
    <p:extLst>
      <p:ext uri="{BB962C8B-B14F-4D97-AF65-F5344CB8AC3E}">
        <p14:creationId xmlns:p14="http://schemas.microsoft.com/office/powerpoint/2010/main" val="31140638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platzhalter 3">
            <a:extLst>
              <a:ext uri="{FF2B5EF4-FFF2-40B4-BE49-F238E27FC236}">
                <a16:creationId xmlns:a16="http://schemas.microsoft.com/office/drawing/2014/main" id="{E93C035C-DEE6-4244-B908-1BA326A755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19816" y="1825625"/>
            <a:ext cx="5278568" cy="4351338"/>
          </a:xfrm>
          <a:prstGeom prst="rect">
            <a:avLst/>
          </a:prstGeom>
          <a:noFill/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0661D4C-7140-4ABE-91A4-2F842F3D39A1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r>
              <a:rPr lang="de-CH" dirty="0"/>
              <a:t>Wann: 2004-2016</a:t>
            </a:r>
          </a:p>
          <a:p>
            <a:r>
              <a:rPr lang="de-CH" dirty="0"/>
              <a:t>Wo: Weltweit</a:t>
            </a:r>
          </a:p>
          <a:p>
            <a:r>
              <a:rPr lang="de-CH" dirty="0"/>
              <a:t>Tote: 455</a:t>
            </a:r>
          </a:p>
          <a:p>
            <a:endParaRPr lang="de-CH" dirty="0"/>
          </a:p>
          <a:p>
            <a:r>
              <a:rPr lang="de-CH" dirty="0"/>
              <a:t>Durch Kontakt mit dem Blut von infizierten Tieren (beim Schlachten).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3936D0F-E3ED-4FEC-BDB0-EA3DE2E9B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558" y="496388"/>
            <a:ext cx="11503542" cy="1088571"/>
          </a:xfrm>
        </p:spPr>
        <p:txBody>
          <a:bodyPr rtlCol="0" anchor="ctr">
            <a:normAutofit fontScale="90000"/>
          </a:bodyPr>
          <a:lstStyle/>
          <a:p>
            <a:pPr rtl="0"/>
            <a:r>
              <a:rPr lang="pt-BR" sz="3700" dirty="0"/>
              <a:t>Vogelgrippe</a:t>
            </a:r>
            <a:br>
              <a:rPr lang="pt-BR" sz="3700" dirty="0"/>
            </a:br>
            <a:r>
              <a:rPr lang="pt-BR" sz="3700" dirty="0"/>
              <a:t>(Influenza-A-Virus H5N1)</a:t>
            </a:r>
            <a:endParaRPr lang="de-DE" sz="3700" dirty="0"/>
          </a:p>
        </p:txBody>
      </p:sp>
    </p:spTree>
    <p:extLst>
      <p:ext uri="{BB962C8B-B14F-4D97-AF65-F5344CB8AC3E}">
        <p14:creationId xmlns:p14="http://schemas.microsoft.com/office/powerpoint/2010/main" val="19191093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platzhalter 3">
            <a:extLst>
              <a:ext uri="{FF2B5EF4-FFF2-40B4-BE49-F238E27FC236}">
                <a16:creationId xmlns:a16="http://schemas.microsoft.com/office/drawing/2014/main" id="{E93C035C-DEE6-4244-B908-1BA326A755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14325" y="1924732"/>
            <a:ext cx="5289550" cy="4153123"/>
          </a:xfrm>
          <a:prstGeom prst="rect">
            <a:avLst/>
          </a:prstGeom>
          <a:noFill/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0661D4C-7140-4ABE-91A4-2F842F3D39A1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r>
              <a:rPr lang="de-CH" dirty="0"/>
              <a:t>Wann: 2009-2010</a:t>
            </a:r>
          </a:p>
          <a:p>
            <a:r>
              <a:rPr lang="de-CH" dirty="0"/>
              <a:t>Wo: Weltweit</a:t>
            </a:r>
          </a:p>
          <a:p>
            <a:r>
              <a:rPr lang="de-CH" dirty="0"/>
              <a:t>Tote: 18’400</a:t>
            </a:r>
          </a:p>
          <a:p>
            <a:endParaRPr lang="de-CH" dirty="0"/>
          </a:p>
          <a:p>
            <a:r>
              <a:rPr lang="de-CH" dirty="0"/>
              <a:t>Infiziert von Mensch zu Mensch durch Tröpfchen-infektion (Husten, Niesen).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3936D0F-E3ED-4FEC-BDB0-EA3DE2E9B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558" y="496388"/>
            <a:ext cx="11503542" cy="1088571"/>
          </a:xfrm>
        </p:spPr>
        <p:txBody>
          <a:bodyPr rtlCol="0" anchor="ctr">
            <a:normAutofit fontScale="90000"/>
          </a:bodyPr>
          <a:lstStyle/>
          <a:p>
            <a:pPr rtl="0"/>
            <a:r>
              <a:rPr lang="pt-BR" sz="3700" dirty="0"/>
              <a:t>Schweinegrippe </a:t>
            </a:r>
            <a:br>
              <a:rPr lang="pt-BR" sz="3700" dirty="0"/>
            </a:br>
            <a:r>
              <a:rPr lang="pt-BR" sz="3700" dirty="0"/>
              <a:t>(Influenzavirus A/H1N1)</a:t>
            </a:r>
            <a:endParaRPr lang="de-DE" sz="3700" dirty="0"/>
          </a:p>
        </p:txBody>
      </p:sp>
    </p:spTree>
    <p:extLst>
      <p:ext uri="{BB962C8B-B14F-4D97-AF65-F5344CB8AC3E}">
        <p14:creationId xmlns:p14="http://schemas.microsoft.com/office/powerpoint/2010/main" val="42921863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platzhalter 3">
            <a:extLst>
              <a:ext uri="{FF2B5EF4-FFF2-40B4-BE49-F238E27FC236}">
                <a16:creationId xmlns:a16="http://schemas.microsoft.com/office/drawing/2014/main" id="{E93C035C-DEE6-4244-B908-1BA326A755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14325" y="2512286"/>
            <a:ext cx="5289550" cy="2978016"/>
          </a:xfrm>
          <a:prstGeom prst="rect">
            <a:avLst/>
          </a:prstGeom>
          <a:noFill/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0661D4C-7140-4ABE-91A4-2F842F3D39A1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r>
              <a:rPr lang="de-CH" dirty="0"/>
              <a:t>Wann: 2017-2018</a:t>
            </a:r>
          </a:p>
          <a:p>
            <a:r>
              <a:rPr lang="de-CH" dirty="0"/>
              <a:t>Wo: Weltweit</a:t>
            </a:r>
          </a:p>
          <a:p>
            <a:r>
              <a:rPr lang="de-CH" dirty="0"/>
              <a:t>Tote: 650’000</a:t>
            </a:r>
          </a:p>
          <a:p>
            <a:endParaRPr lang="de-CH" dirty="0"/>
          </a:p>
          <a:p>
            <a:r>
              <a:rPr lang="de-CH" dirty="0"/>
              <a:t>Von Mensch zu Mensch durch Tröpfcheninfektion (Husten, Niesen).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3936D0F-E3ED-4FEC-BDB0-EA3DE2E9B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558" y="496388"/>
            <a:ext cx="11503542" cy="1088571"/>
          </a:xfrm>
        </p:spPr>
        <p:txBody>
          <a:bodyPr rtlCol="0" anchor="ctr">
            <a:normAutofit fontScale="90000"/>
          </a:bodyPr>
          <a:lstStyle/>
          <a:p>
            <a:pPr rtl="0"/>
            <a:r>
              <a:rPr lang="pt-BR" sz="3700" dirty="0"/>
              <a:t>Virusgrippe</a:t>
            </a:r>
            <a:br>
              <a:rPr lang="pt-BR" sz="3700" dirty="0"/>
            </a:br>
            <a:r>
              <a:rPr lang="pt-BR" sz="3700" dirty="0"/>
              <a:t>(Influenzavirus Subtyp A/H1N1 und B/Yam)</a:t>
            </a:r>
            <a:endParaRPr lang="de-DE" sz="3700" dirty="0"/>
          </a:p>
        </p:txBody>
      </p:sp>
    </p:spTree>
    <p:extLst>
      <p:ext uri="{BB962C8B-B14F-4D97-AF65-F5344CB8AC3E}">
        <p14:creationId xmlns:p14="http://schemas.microsoft.com/office/powerpoint/2010/main" val="1108780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platzhalter 3">
            <a:extLst>
              <a:ext uri="{FF2B5EF4-FFF2-40B4-BE49-F238E27FC236}">
                <a16:creationId xmlns:a16="http://schemas.microsoft.com/office/drawing/2014/main" id="{E93C035C-DEE6-4244-B908-1BA326A755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14325" y="2238111"/>
            <a:ext cx="5289550" cy="3526366"/>
          </a:xfrm>
          <a:prstGeom prst="rect">
            <a:avLst/>
          </a:prstGeom>
          <a:noFill/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0661D4C-7140-4ABE-91A4-2F842F3D39A1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r>
              <a:rPr lang="de-CH" dirty="0"/>
              <a:t>Wann: seit 2019</a:t>
            </a:r>
          </a:p>
          <a:p>
            <a:r>
              <a:rPr lang="de-CH" dirty="0"/>
              <a:t>Wo: Weltweit</a:t>
            </a:r>
          </a:p>
          <a:p>
            <a:r>
              <a:rPr lang="de-CH" dirty="0"/>
              <a:t>Tote: 4.5 Mio. stand Sept. 2021</a:t>
            </a:r>
          </a:p>
          <a:p>
            <a:endParaRPr lang="de-CH" dirty="0"/>
          </a:p>
          <a:p>
            <a:r>
              <a:rPr lang="de-CH" dirty="0"/>
              <a:t>Von Mensch zu Mensch durch Tröpfcheninfektion (Husten, Niesen).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3936D0F-E3ED-4FEC-BDB0-EA3DE2E9B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558" y="496388"/>
            <a:ext cx="11503542" cy="1088571"/>
          </a:xfrm>
        </p:spPr>
        <p:txBody>
          <a:bodyPr rtlCol="0" anchor="ctr">
            <a:normAutofit fontScale="90000"/>
          </a:bodyPr>
          <a:lstStyle/>
          <a:p>
            <a:pPr rtl="0"/>
            <a:r>
              <a:rPr lang="pt-BR" sz="3700" dirty="0"/>
              <a:t>COVID-19</a:t>
            </a:r>
            <a:br>
              <a:rPr lang="pt-BR" sz="3700" dirty="0"/>
            </a:br>
            <a:r>
              <a:rPr lang="pt-BR" sz="3700" dirty="0"/>
              <a:t>(SARS-CoV-2)</a:t>
            </a:r>
            <a:endParaRPr lang="de-DE" sz="3700" dirty="0"/>
          </a:p>
        </p:txBody>
      </p:sp>
    </p:spTree>
    <p:extLst>
      <p:ext uri="{BB962C8B-B14F-4D97-AF65-F5344CB8AC3E}">
        <p14:creationId xmlns:p14="http://schemas.microsoft.com/office/powerpoint/2010/main" val="2182358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haltsplatzhalter 1">
            <a:extLst>
              <a:ext uri="{FF2B5EF4-FFF2-40B4-BE49-F238E27FC236}">
                <a16:creationId xmlns:a16="http://schemas.microsoft.com/office/drawing/2014/main" id="{DF88292A-0861-4BCD-86F1-70D96B0DCE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408" y="2478859"/>
            <a:ext cx="10649766" cy="2760618"/>
          </a:xfrm>
        </p:spPr>
        <p:txBody>
          <a:bodyPr rtlCol="0">
            <a:normAutofit/>
          </a:bodyPr>
          <a:lstStyle/>
          <a:p>
            <a:pPr marL="0" indent="0" rtl="0">
              <a:lnSpc>
                <a:spcPct val="100000"/>
              </a:lnSpc>
              <a:buNone/>
            </a:pPr>
            <a:r>
              <a:rPr lang="de-CH" sz="2400" b="1" dirty="0">
                <a:solidFill>
                  <a:schemeClr val="bg2">
                    <a:lumMod val="25000"/>
                  </a:schemeClr>
                </a:solidFill>
              </a:rPr>
              <a:t>Epidemien</a:t>
            </a:r>
            <a:r>
              <a:rPr lang="de-CH" sz="2400" dirty="0">
                <a:solidFill>
                  <a:schemeClr val="bg2">
                    <a:lumMod val="25000"/>
                  </a:schemeClr>
                </a:solidFill>
              </a:rPr>
              <a:t> sind zeitlich und örtlich begrenzte, regionale stark auftretende Infektionskrankheiten. Eine </a:t>
            </a:r>
            <a:r>
              <a:rPr lang="de-CH" sz="2400" b="1" dirty="0">
                <a:solidFill>
                  <a:schemeClr val="bg2">
                    <a:lumMod val="25000"/>
                  </a:schemeClr>
                </a:solidFill>
              </a:rPr>
              <a:t>Pandemie</a:t>
            </a:r>
            <a:r>
              <a:rPr lang="de-CH" sz="2400" dirty="0">
                <a:solidFill>
                  <a:schemeClr val="bg2">
                    <a:lumMod val="25000"/>
                  </a:schemeClr>
                </a:solidFill>
              </a:rPr>
              <a:t> ist eine Seuche, die sich in ganzen Ländern, Landstrichen und Kontinenten verbreitet. Zusätzlich gibt es noch die </a:t>
            </a:r>
            <a:r>
              <a:rPr lang="de-CH" sz="2400" b="1" dirty="0">
                <a:solidFill>
                  <a:schemeClr val="bg2">
                    <a:lumMod val="25000"/>
                  </a:schemeClr>
                </a:solidFill>
              </a:rPr>
              <a:t>Endemie</a:t>
            </a:r>
            <a:r>
              <a:rPr lang="de-CH" sz="2400" dirty="0">
                <a:solidFill>
                  <a:schemeClr val="bg2">
                    <a:lumMod val="25000"/>
                  </a:schemeClr>
                </a:solidFill>
              </a:rPr>
              <a:t>, eine Dauerseuche in einer Gesellschaft, weil die jeweiligen Krankheitserreger nicht gänzlich bekämpft werden können.</a:t>
            </a:r>
            <a:endParaRPr lang="de-DE" sz="2400" dirty="0"/>
          </a:p>
        </p:txBody>
      </p:sp>
      <p:sp>
        <p:nvSpPr>
          <p:cNvPr id="17" name="Inhaltsplatzhalter 1">
            <a:extLst>
              <a:ext uri="{FF2B5EF4-FFF2-40B4-BE49-F238E27FC236}">
                <a16:creationId xmlns:a16="http://schemas.microsoft.com/office/drawing/2014/main" id="{F7453EE2-2F37-4EF5-9EDC-4AB57BA8537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1408" y="576036"/>
            <a:ext cx="10515600" cy="1104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buFont typeface="Arial" panose="020B0604020202020204" pitchFamily="34" charset="0"/>
              <a:buNone/>
            </a:pPr>
            <a:r>
              <a:rPr lang="de-CH" sz="4000" dirty="0"/>
              <a:t>Worin liegt der Unterschied zwischen Epidemien und Pandemien?</a:t>
            </a:r>
            <a:endParaRPr lang="de-DE" sz="4000" dirty="0"/>
          </a:p>
        </p:txBody>
      </p:sp>
    </p:spTree>
    <p:extLst>
      <p:ext uri="{BB962C8B-B14F-4D97-AF65-F5344CB8AC3E}">
        <p14:creationId xmlns:p14="http://schemas.microsoft.com/office/powerpoint/2010/main" val="3591401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haltsplatzhalter 1">
            <a:extLst>
              <a:ext uri="{FF2B5EF4-FFF2-40B4-BE49-F238E27FC236}">
                <a16:creationId xmlns:a16="http://schemas.microsoft.com/office/drawing/2014/main" id="{DF88292A-0861-4BCD-86F1-70D96B0DCE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408" y="2478858"/>
            <a:ext cx="10649766" cy="4079257"/>
          </a:xfrm>
        </p:spPr>
        <p:txBody>
          <a:bodyPr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de-CH" sz="2400" dirty="0"/>
              <a:t>Die Spanische Grippe, die von 1918 bis 1920 weltweit schätzungsweise </a:t>
            </a:r>
            <a:br>
              <a:rPr lang="de-CH" sz="2400" dirty="0"/>
            </a:br>
            <a:r>
              <a:rPr lang="de-CH" sz="2400" dirty="0"/>
              <a:t>40 bis 70 Mio. Menschen tötete, war eine der schlimmsten Epidemien in der Geschichte der Menschheit. In den dicht gedrängten Schützengräben des </a:t>
            </a:r>
            <a:br>
              <a:rPr lang="de-CH" sz="2400" dirty="0"/>
            </a:br>
            <a:r>
              <a:rPr lang="de-CH" sz="2400" dirty="0"/>
              <a:t>1. Weltkrieges und unter den ärmlichen, unhygienischen Bedingungen der Nachkriegszeit, konnte sich das Virus rasend schnell verbreiten.</a:t>
            </a:r>
          </a:p>
          <a:p>
            <a:pPr>
              <a:lnSpc>
                <a:spcPct val="100000"/>
              </a:lnSpc>
            </a:pPr>
            <a:endParaRPr lang="de-CH" sz="2400" dirty="0"/>
          </a:p>
          <a:p>
            <a:pPr>
              <a:lnSpc>
                <a:spcPct val="100000"/>
              </a:lnSpc>
            </a:pPr>
            <a:r>
              <a:rPr lang="de-CH" sz="2400"/>
              <a:t>Die Pest </a:t>
            </a:r>
            <a:r>
              <a:rPr lang="de-CH" sz="2400" dirty="0"/>
              <a:t>wütete von 1346 bis 1353 in der alten Welt (Asien, Afrika und Europa) und brachte mehr als 25 Mio. Menschen den Tod.</a:t>
            </a:r>
            <a:endParaRPr lang="de-DE" sz="2400" dirty="0"/>
          </a:p>
        </p:txBody>
      </p:sp>
      <p:sp>
        <p:nvSpPr>
          <p:cNvPr id="17" name="Inhaltsplatzhalter 1">
            <a:extLst>
              <a:ext uri="{FF2B5EF4-FFF2-40B4-BE49-F238E27FC236}">
                <a16:creationId xmlns:a16="http://schemas.microsoft.com/office/drawing/2014/main" id="{F7453EE2-2F37-4EF5-9EDC-4AB57BA8537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1408" y="576036"/>
            <a:ext cx="10515600" cy="1104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buFont typeface="Arial" panose="020B0604020202020204" pitchFamily="34" charset="0"/>
              <a:buNone/>
            </a:pPr>
            <a:r>
              <a:rPr lang="de-CH" sz="4000" dirty="0"/>
              <a:t>Welches waren die grösste Epidemien aller Zeiten?</a:t>
            </a:r>
            <a:endParaRPr lang="de-DE" sz="4000" dirty="0"/>
          </a:p>
        </p:txBody>
      </p:sp>
    </p:spTree>
    <p:extLst>
      <p:ext uri="{BB962C8B-B14F-4D97-AF65-F5344CB8AC3E}">
        <p14:creationId xmlns:p14="http://schemas.microsoft.com/office/powerpoint/2010/main" val="3153786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platzhalter 3">
            <a:extLst>
              <a:ext uri="{FF2B5EF4-FFF2-40B4-BE49-F238E27FC236}">
                <a16:creationId xmlns:a16="http://schemas.microsoft.com/office/drawing/2014/main" id="{E93C035C-DEE6-4244-B908-1BA326A755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/>
        </p:blipFill>
        <p:spPr>
          <a:xfrm>
            <a:off x="815975" y="2572544"/>
            <a:ext cx="4286250" cy="2857500"/>
          </a:xfrm>
          <a:prstGeom prst="rect">
            <a:avLst/>
          </a:prstGeom>
          <a:noFill/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0661D4C-7140-4ABE-91A4-2F842F3D39A1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rmAutofit lnSpcReduction="10000"/>
          </a:bodyPr>
          <a:lstStyle/>
          <a:p>
            <a:r>
              <a:rPr lang="de-CH" dirty="0"/>
              <a:t>Wann: seit 1909</a:t>
            </a:r>
          </a:p>
          <a:p>
            <a:r>
              <a:rPr lang="de-CH" dirty="0"/>
              <a:t>Wo: Mittel- und Südamerika</a:t>
            </a:r>
          </a:p>
          <a:p>
            <a:r>
              <a:rPr lang="de-CH" dirty="0"/>
              <a:t>Tote: Jährlich etwa 15.000</a:t>
            </a:r>
          </a:p>
          <a:p>
            <a:endParaRPr lang="de-CH" dirty="0"/>
          </a:p>
          <a:p>
            <a:r>
              <a:rPr lang="de-CH" dirty="0"/>
              <a:t>Über die von Raubwanzen verschmutzen Lebensmittel sowie durch Stiche der blutsaugenden Raubwanze </a:t>
            </a:r>
            <a:r>
              <a:rPr lang="de-CH" dirty="0" err="1"/>
              <a:t>Triatoma</a:t>
            </a:r>
            <a:r>
              <a:rPr lang="de-CH" dirty="0"/>
              <a:t> </a:t>
            </a:r>
            <a:r>
              <a:rPr lang="de-CH" dirty="0" err="1"/>
              <a:t>infestans</a:t>
            </a:r>
            <a:r>
              <a:rPr lang="de-CH" dirty="0"/>
              <a:t> werden Parasiten übertragen.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3936D0F-E3ED-4FEC-BDB0-EA3DE2E9B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558" y="496388"/>
            <a:ext cx="11503542" cy="1088571"/>
          </a:xfrm>
        </p:spPr>
        <p:txBody>
          <a:bodyPr rtlCol="0" anchor="ctr">
            <a:normAutofit/>
          </a:bodyPr>
          <a:lstStyle/>
          <a:p>
            <a:pPr rtl="0"/>
            <a:r>
              <a:rPr lang="de-DE" sz="3700" dirty="0"/>
              <a:t>Chagas-Krankheit</a:t>
            </a:r>
          </a:p>
        </p:txBody>
      </p:sp>
    </p:spTree>
    <p:extLst>
      <p:ext uri="{BB962C8B-B14F-4D97-AF65-F5344CB8AC3E}">
        <p14:creationId xmlns:p14="http://schemas.microsoft.com/office/powerpoint/2010/main" val="554016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platzhalter 3">
            <a:extLst>
              <a:ext uri="{FF2B5EF4-FFF2-40B4-BE49-F238E27FC236}">
                <a16:creationId xmlns:a16="http://schemas.microsoft.com/office/drawing/2014/main" id="{E93C035C-DEE6-4244-B908-1BA326A755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14325" y="2238111"/>
            <a:ext cx="5289550" cy="3526366"/>
          </a:xfrm>
          <a:prstGeom prst="rect">
            <a:avLst/>
          </a:prstGeom>
          <a:noFill/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0661D4C-7140-4ABE-91A4-2F842F3D39A1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de-CH" dirty="0"/>
              <a:t>Wann: 1899</a:t>
            </a:r>
          </a:p>
          <a:p>
            <a:r>
              <a:rPr lang="de-CH" dirty="0"/>
              <a:t>Wo: Südafrika</a:t>
            </a:r>
          </a:p>
          <a:p>
            <a:r>
              <a:rPr lang="de-CH" dirty="0"/>
              <a:t>Tote: 9000</a:t>
            </a:r>
          </a:p>
          <a:p>
            <a:endParaRPr lang="de-CH" dirty="0"/>
          </a:p>
          <a:p>
            <a:r>
              <a:rPr lang="de-CH" dirty="0"/>
              <a:t>Das Bakterium Salmonella enterica wird fäkal-oral durch verunreinigte Nahrungsmittel und Trinkwasser übertragen.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3936D0F-E3ED-4FEC-BDB0-EA3DE2E9B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558" y="496388"/>
            <a:ext cx="11503542" cy="1088571"/>
          </a:xfrm>
        </p:spPr>
        <p:txBody>
          <a:bodyPr rtlCol="0" anchor="ctr">
            <a:normAutofit/>
          </a:bodyPr>
          <a:lstStyle/>
          <a:p>
            <a:pPr rtl="0"/>
            <a:r>
              <a:rPr lang="de-DE" sz="3700" dirty="0"/>
              <a:t>Typhus</a:t>
            </a:r>
          </a:p>
        </p:txBody>
      </p:sp>
    </p:spTree>
    <p:extLst>
      <p:ext uri="{BB962C8B-B14F-4D97-AF65-F5344CB8AC3E}">
        <p14:creationId xmlns:p14="http://schemas.microsoft.com/office/powerpoint/2010/main" val="2582229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platzhalter 3">
            <a:extLst>
              <a:ext uri="{FF2B5EF4-FFF2-40B4-BE49-F238E27FC236}">
                <a16:creationId xmlns:a16="http://schemas.microsoft.com/office/drawing/2014/main" id="{E93C035C-DEE6-4244-B908-1BA326A755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14325" y="2239039"/>
            <a:ext cx="5289550" cy="3524510"/>
          </a:xfrm>
          <a:prstGeom prst="rect">
            <a:avLst/>
          </a:prstGeom>
          <a:noFill/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0661D4C-7140-4ABE-91A4-2F842F3D39A1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r>
              <a:rPr lang="de-CH" dirty="0"/>
              <a:t>Wann: 1910-1911</a:t>
            </a:r>
          </a:p>
          <a:p>
            <a:r>
              <a:rPr lang="de-CH" dirty="0"/>
              <a:t>Wo: </a:t>
            </a:r>
            <a:r>
              <a:rPr lang="de-CH" dirty="0" err="1"/>
              <a:t>Manschurei</a:t>
            </a:r>
            <a:r>
              <a:rPr lang="de-CH" dirty="0"/>
              <a:t> (China)</a:t>
            </a:r>
          </a:p>
          <a:p>
            <a:r>
              <a:rPr lang="de-CH" dirty="0"/>
              <a:t>Tote: 45.000 bis 60.000</a:t>
            </a:r>
          </a:p>
          <a:p>
            <a:endParaRPr lang="de-CH" dirty="0"/>
          </a:p>
          <a:p>
            <a:r>
              <a:rPr lang="de-CH" dirty="0"/>
              <a:t>Nagetiere (Ratten) übertragen das Bakterium Yersinia </a:t>
            </a:r>
            <a:r>
              <a:rPr lang="de-CH" dirty="0" err="1"/>
              <a:t>pestis</a:t>
            </a:r>
            <a:r>
              <a:rPr lang="de-CH" dirty="0"/>
              <a:t>).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3936D0F-E3ED-4FEC-BDB0-EA3DE2E9B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558" y="496388"/>
            <a:ext cx="11503542" cy="1088571"/>
          </a:xfrm>
        </p:spPr>
        <p:txBody>
          <a:bodyPr rtlCol="0" anchor="ctr">
            <a:normAutofit/>
          </a:bodyPr>
          <a:lstStyle/>
          <a:p>
            <a:pPr rtl="0"/>
            <a:r>
              <a:rPr lang="de-DE" sz="3700" dirty="0"/>
              <a:t>Pest</a:t>
            </a:r>
          </a:p>
        </p:txBody>
      </p:sp>
    </p:spTree>
    <p:extLst>
      <p:ext uri="{BB962C8B-B14F-4D97-AF65-F5344CB8AC3E}">
        <p14:creationId xmlns:p14="http://schemas.microsoft.com/office/powerpoint/2010/main" val="1884542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platzhalter 3">
            <a:extLst>
              <a:ext uri="{FF2B5EF4-FFF2-40B4-BE49-F238E27FC236}">
                <a16:creationId xmlns:a16="http://schemas.microsoft.com/office/drawing/2014/main" id="{E93C035C-DEE6-4244-B908-1BA326A755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14325" y="2513608"/>
            <a:ext cx="5289550" cy="2975371"/>
          </a:xfrm>
          <a:prstGeom prst="rect">
            <a:avLst/>
          </a:prstGeom>
          <a:noFill/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0661D4C-7140-4ABE-91A4-2F842F3D39A1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CH" sz="3000" dirty="0"/>
              <a:t>Wann: 1918-1920</a:t>
            </a:r>
          </a:p>
          <a:p>
            <a:r>
              <a:rPr lang="de-CH" sz="3000" dirty="0"/>
              <a:t>Wo: Weltweit</a:t>
            </a:r>
          </a:p>
          <a:p>
            <a:r>
              <a:rPr lang="de-CH" sz="3000" dirty="0"/>
              <a:t>Tote: 40 bis 70 Mio. </a:t>
            </a:r>
          </a:p>
          <a:p>
            <a:r>
              <a:rPr lang="de-CH" sz="3000" dirty="0"/>
              <a:t>Die grösste und schlimmste Pandemie in der Geschichte der Menschheit.</a:t>
            </a:r>
          </a:p>
          <a:p>
            <a:endParaRPr lang="de-CH" sz="3000" dirty="0"/>
          </a:p>
          <a:p>
            <a:r>
              <a:rPr lang="de-CH" sz="3000" dirty="0"/>
              <a:t>Weil in Spanien erstmals darüber berichtet wurde, entstand ihr Name.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3936D0F-E3ED-4FEC-BDB0-EA3DE2E9B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558" y="496388"/>
            <a:ext cx="11503542" cy="1088571"/>
          </a:xfrm>
        </p:spPr>
        <p:txBody>
          <a:bodyPr rtlCol="0" anchor="ctr">
            <a:normAutofit fontScale="90000"/>
          </a:bodyPr>
          <a:lstStyle/>
          <a:p>
            <a:pPr rtl="0"/>
            <a:r>
              <a:rPr lang="pt-BR" sz="3700" dirty="0"/>
              <a:t>Spanische Grippe</a:t>
            </a:r>
            <a:br>
              <a:rPr lang="pt-BR" sz="3700" dirty="0"/>
            </a:br>
            <a:r>
              <a:rPr lang="pt-BR" sz="3700" dirty="0"/>
              <a:t>(Influenzavirus Subtyp A/H1N1)</a:t>
            </a:r>
            <a:endParaRPr lang="de-DE" sz="3700" dirty="0"/>
          </a:p>
        </p:txBody>
      </p:sp>
    </p:spTree>
    <p:extLst>
      <p:ext uri="{BB962C8B-B14F-4D97-AF65-F5344CB8AC3E}">
        <p14:creationId xmlns:p14="http://schemas.microsoft.com/office/powerpoint/2010/main" val="451247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platzhalter 3">
            <a:extLst>
              <a:ext uri="{FF2B5EF4-FFF2-40B4-BE49-F238E27FC236}">
                <a16:creationId xmlns:a16="http://schemas.microsoft.com/office/drawing/2014/main" id="{E93C035C-DEE6-4244-B908-1BA326A755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14325" y="2489994"/>
            <a:ext cx="5289550" cy="3022600"/>
          </a:xfrm>
          <a:prstGeom prst="rect">
            <a:avLst/>
          </a:prstGeom>
          <a:noFill/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0661D4C-7140-4ABE-91A4-2F842F3D39A1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r>
              <a:rPr lang="de-CH" dirty="0"/>
              <a:t>Wann: 1918-1922</a:t>
            </a:r>
          </a:p>
          <a:p>
            <a:r>
              <a:rPr lang="de-CH" dirty="0"/>
              <a:t>Wo: Russland</a:t>
            </a:r>
          </a:p>
          <a:p>
            <a:r>
              <a:rPr lang="de-CH" dirty="0"/>
              <a:t>Tote: 2.5 Mio.</a:t>
            </a:r>
          </a:p>
          <a:p>
            <a:endParaRPr lang="de-CH" dirty="0"/>
          </a:p>
          <a:p>
            <a:r>
              <a:rPr lang="de-CH" dirty="0"/>
              <a:t>Der Erreger wird durch Flöhe, Milben, Zecken oder Kleiderläuse auf Menschen übertragen.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3936D0F-E3ED-4FEC-BDB0-EA3DE2E9B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558" y="496388"/>
            <a:ext cx="11503542" cy="1088571"/>
          </a:xfrm>
        </p:spPr>
        <p:txBody>
          <a:bodyPr rtlCol="0" anchor="ctr">
            <a:normAutofit/>
          </a:bodyPr>
          <a:lstStyle/>
          <a:p>
            <a:pPr rtl="0"/>
            <a:r>
              <a:rPr lang="de-DE" sz="3700" dirty="0"/>
              <a:t>Fleckfieber (Kriegspest, Läusetyphus)</a:t>
            </a:r>
          </a:p>
        </p:txBody>
      </p:sp>
    </p:spTree>
    <p:extLst>
      <p:ext uri="{BB962C8B-B14F-4D97-AF65-F5344CB8AC3E}">
        <p14:creationId xmlns:p14="http://schemas.microsoft.com/office/powerpoint/2010/main" val="1913782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platzhalter 3">
            <a:extLst>
              <a:ext uri="{FF2B5EF4-FFF2-40B4-BE49-F238E27FC236}">
                <a16:creationId xmlns:a16="http://schemas.microsoft.com/office/drawing/2014/main" id="{E93C035C-DEE6-4244-B908-1BA326A755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14325" y="2266762"/>
            <a:ext cx="5289550" cy="3469063"/>
          </a:xfrm>
          <a:prstGeom prst="rect">
            <a:avLst/>
          </a:prstGeom>
          <a:noFill/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0661D4C-7140-4ABE-91A4-2F842F3D39A1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r>
              <a:rPr lang="de-CH" dirty="0"/>
              <a:t>Wann: 1957-1958</a:t>
            </a:r>
          </a:p>
          <a:p>
            <a:r>
              <a:rPr lang="de-CH" dirty="0"/>
              <a:t>Wo: Weltweit</a:t>
            </a:r>
          </a:p>
          <a:p>
            <a:r>
              <a:rPr lang="de-CH" dirty="0"/>
              <a:t>Tote: 1 bis 2 Mio.</a:t>
            </a:r>
          </a:p>
          <a:p>
            <a:endParaRPr lang="de-CH" dirty="0"/>
          </a:p>
          <a:p>
            <a:r>
              <a:rPr lang="de-CH" dirty="0"/>
              <a:t>Von Mensch zu Mensch durch Tröpfcheninfektion (Husten, Niesen).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3936D0F-E3ED-4FEC-BDB0-EA3DE2E9B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558" y="496388"/>
            <a:ext cx="11503542" cy="1088571"/>
          </a:xfrm>
        </p:spPr>
        <p:txBody>
          <a:bodyPr rtlCol="0" anchor="ctr">
            <a:normAutofit fontScale="90000"/>
          </a:bodyPr>
          <a:lstStyle/>
          <a:p>
            <a:pPr rtl="0"/>
            <a:r>
              <a:rPr lang="pt-BR" sz="3700" dirty="0"/>
              <a:t>Asiatische Grippe</a:t>
            </a:r>
            <a:br>
              <a:rPr lang="pt-BR" sz="3700" dirty="0"/>
            </a:br>
            <a:r>
              <a:rPr lang="pt-BR" sz="3700" dirty="0"/>
              <a:t>(Influenzavirus A/H2N2)</a:t>
            </a:r>
            <a:endParaRPr lang="de-DE" sz="3700" dirty="0"/>
          </a:p>
        </p:txBody>
      </p:sp>
    </p:spTree>
    <p:extLst>
      <p:ext uri="{BB962C8B-B14F-4D97-AF65-F5344CB8AC3E}">
        <p14:creationId xmlns:p14="http://schemas.microsoft.com/office/powerpoint/2010/main" val="3193134695"/>
      </p:ext>
    </p:extLst>
  </p:cSld>
  <p:clrMapOvr>
    <a:masterClrMapping/>
  </p:clrMapOvr>
</p:sld>
</file>

<file path=ppt/theme/theme1.xml><?xml version="1.0" encoding="utf-8"?>
<a:theme xmlns:a="http://schemas.openxmlformats.org/drawingml/2006/main" name="Kreisvorla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reisvorlage" id="{7A05558F-D6BC-41EB-8C34-8B3537E28AB2}" vid="{D2490A4B-FFDE-4334-A1CA-67B503E859CC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5d36d37b-71b4-4416-b8a2-712a72be7925" xsi:nil="true"/>
    <MediaLengthInSeconds xmlns="5d36d37b-71b4-4416-b8a2-712a72be7925" xsi:nil="true"/>
    <SharedWithUsers xmlns="e92a2ac5-b25a-46ac-94d3-afeb148eacd8">
      <UserInfo>
        <DisplayName/>
        <AccountId xsi:nil="true"/>
        <AccountType/>
      </UserInfo>
    </SharedWithUsers>
    <TaxCatchAll xmlns="e92a2ac5-b25a-46ac-94d3-afeb148eacd8" xsi:nil="true"/>
    <lcf76f155ced4ddcb4097134ff3c332f xmlns="5d36d37b-71b4-4416-b8a2-712a72be7925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E0A218B65CF8F4E9AF05F2AB7592672" ma:contentTypeVersion="19" ma:contentTypeDescription="Ein neues Dokument erstellen." ma:contentTypeScope="" ma:versionID="896d5db0d1d056281e1cba17532560c4">
  <xsd:schema xmlns:xsd="http://www.w3.org/2001/XMLSchema" xmlns:xs="http://www.w3.org/2001/XMLSchema" xmlns:p="http://schemas.microsoft.com/office/2006/metadata/properties" xmlns:ns2="5d36d37b-71b4-4416-b8a2-712a72be7925" xmlns:ns3="e92a2ac5-b25a-46ac-94d3-afeb148eacd8" targetNamespace="http://schemas.microsoft.com/office/2006/metadata/properties" ma:root="true" ma:fieldsID="894d5c3fc7a739f299e410a9e03e8636" ns2:_="" ns3:_="">
    <xsd:import namespace="5d36d37b-71b4-4416-b8a2-712a72be7925"/>
    <xsd:import namespace="e92a2ac5-b25a-46ac-94d3-afeb148eacd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36d37b-71b4-4416-b8a2-712a72be79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markierungen" ma:readOnly="false" ma:fieldId="{5cf76f15-5ced-4ddc-b409-7134ff3c332f}" ma:taxonomyMulti="true" ma:sspId="37208fab-4dc0-401f-83e0-c7b9bb7a639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2a2ac5-b25a-46ac-94d3-afeb148eacd8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ffe5ca1-ef84-4dab-a378-9389cdd71f7b}" ma:internalName="TaxCatchAll" ma:showField="CatchAllData" ma:web="e92a2ac5-b25a-46ac-94d3-afeb148eacd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F9367F1-957F-417F-9CEC-C0C9FB66E10D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5d36d37b-71b4-4416-b8a2-712a72be7925"/>
    <ds:schemaRef ds:uri="e92a2ac5-b25a-46ac-94d3-afeb148eacd8"/>
  </ds:schemaRefs>
</ds:datastoreItem>
</file>

<file path=customXml/itemProps2.xml><?xml version="1.0" encoding="utf-8"?>
<ds:datastoreItem xmlns:ds="http://schemas.openxmlformats.org/officeDocument/2006/customXml" ds:itemID="{A6216CAA-F23B-40CF-BF11-0F563E32EFAF}"/>
</file>

<file path=customXml/itemProps3.xml><?xml version="1.0" encoding="utf-8"?>
<ds:datastoreItem xmlns:ds="http://schemas.openxmlformats.org/officeDocument/2006/customXml" ds:itemID="{5205D162-9B03-470A-AA8E-6CDA89C6A79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Kreisvorlage</Template>
  <TotalTime>0</TotalTime>
  <Words>653</Words>
  <Application>Microsoft Office PowerPoint</Application>
  <PresentationFormat>Breitbild</PresentationFormat>
  <Paragraphs>124</Paragraphs>
  <Slides>19</Slides>
  <Notes>19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Segoe UI</vt:lpstr>
      <vt:lpstr>Kreisvorlage</vt:lpstr>
      <vt:lpstr>Epidemien &amp; Pandemien</vt:lpstr>
      <vt:lpstr>Worin liegt der Unterschied zwischen Epidemien und Pandemien?</vt:lpstr>
      <vt:lpstr>Welches waren die grösste Epidemien aller Zeiten?</vt:lpstr>
      <vt:lpstr>Chagas-Krankheit</vt:lpstr>
      <vt:lpstr>Typhus</vt:lpstr>
      <vt:lpstr>Pest</vt:lpstr>
      <vt:lpstr>Spanische Grippe (Influenzavirus Subtyp A/H1N1)</vt:lpstr>
      <vt:lpstr>Fleckfieber (Kriegspest, Läusetyphus)</vt:lpstr>
      <vt:lpstr>Asiatische Grippe (Influenzavirus A/H2N2)</vt:lpstr>
      <vt:lpstr>Cholera (Subtyp El Tor)</vt:lpstr>
      <vt:lpstr>Hongkong-Grippe (Influenzavirus A/H3N2)</vt:lpstr>
      <vt:lpstr>HIV (AIDS)</vt:lpstr>
      <vt:lpstr>Virusgrippe</vt:lpstr>
      <vt:lpstr>SARS</vt:lpstr>
      <vt:lpstr>Virusgrippe</vt:lpstr>
      <vt:lpstr>Vogelgrippe (Influenza-A-Virus H5N1)</vt:lpstr>
      <vt:lpstr>Schweinegrippe  (Influenzavirus A/H1N1)</vt:lpstr>
      <vt:lpstr>Virusgrippe (Influenzavirus Subtyp A/H1N1 und B/Yam)</vt:lpstr>
      <vt:lpstr>COVID-19 (SARS-CoV-2)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Epidemien &amp; Pandemien</dc:title>
  <dc:creator>Georges Wyttenbach</dc:creator>
  <cp:lastModifiedBy>Doris Keller</cp:lastModifiedBy>
  <cp:revision>13</cp:revision>
  <dcterms:created xsi:type="dcterms:W3CDTF">2021-09-22T06:26:20Z</dcterms:created>
  <dcterms:modified xsi:type="dcterms:W3CDTF">2022-10-07T16:27:36Z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0x010100BE0A218B65CF8F4E9AF05F2AB7592672</vt:lpwstr>
  </property>
  <property fmtid="{D5CDD505-2E9C-101B-9397-08002B2CF9AE}" pid="3" name="Order">
    <vt:lpwstr>500400.000000000</vt:lpwstr>
  </property>
  <property fmtid="{D5CDD505-2E9C-101B-9397-08002B2CF9AE}" pid="4" name="xd_ProgID">
    <vt:lpwstr/>
  </property>
  <property fmtid="{D5CDD505-2E9C-101B-9397-08002B2CF9AE}" pid="5" name="ComplianceAssetId">
    <vt:lpwstr/>
  </property>
  <property fmtid="{D5CDD505-2E9C-101B-9397-08002B2CF9AE}" pid="6" name="TemplateUrl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xd_Signature">
    <vt:lpwstr/>
  </property>
  <property fmtid="{D5CDD505-2E9C-101B-9397-08002B2CF9AE}" pid="10" name="MediaServiceImageTags">
    <vt:lpwstr/>
  </property>
</Properties>
</file>