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56" r:id="rId5"/>
    <p:sldId id="258" r:id="rId6"/>
    <p:sldId id="259" r:id="rId7"/>
    <p:sldId id="267" r:id="rId8"/>
    <p:sldId id="269" r:id="rId9"/>
    <p:sldId id="268" r:id="rId10"/>
    <p:sldId id="270" r:id="rId11"/>
    <p:sldId id="271" r:id="rId12"/>
    <p:sldId id="272" r:id="rId13"/>
  </p:sldIdLst>
  <p:sldSz cx="12192000" cy="6858000"/>
  <p:notesSz cx="6858000" cy="9144000"/>
  <p:defaultTextStyle>
    <a:defPPr rtl="0"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2160" autoAdjust="0"/>
  </p:normalViewPr>
  <p:slideViewPr>
    <p:cSldViewPr snapToGrid="0">
      <p:cViewPr varScale="1">
        <p:scale>
          <a:sx n="79" d="100"/>
          <a:sy n="79" d="100"/>
        </p:scale>
        <p:origin x="312" y="84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280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596F7AAD-4E32-493B-9143-7857541B1B7A}" type="datetime1">
              <a:rPr lang="de-DE" smtClean="0"/>
              <a:t>07.10.2022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5DE4C80B-8910-445E-8D30-7A590951118B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2125406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29381CA-3454-4486-8E1C-41DAA1DBA7A2}" type="datetime1">
              <a:rPr lang="de-DE" smtClean="0"/>
              <a:t>07.10.2022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de-DE" dirty="0"/>
              <a:t>Textmasterformat durch Klicken bearbeiten</a:t>
            </a:r>
          </a:p>
          <a:p>
            <a:pPr lvl="1" rtl="0"/>
            <a:r>
              <a:rPr lang="de-DE" dirty="0"/>
              <a:t>Zweite Ebene</a:t>
            </a:r>
          </a:p>
          <a:p>
            <a:pPr lvl="2" rtl="0"/>
            <a:r>
              <a:rPr lang="de-DE" dirty="0"/>
              <a:t>Dritte Ebene</a:t>
            </a:r>
          </a:p>
          <a:p>
            <a:pPr lvl="3" rtl="0"/>
            <a:r>
              <a:rPr lang="de-DE" dirty="0"/>
              <a:t>Vierte Ebene</a:t>
            </a:r>
          </a:p>
          <a:p>
            <a:pPr lvl="4" rtl="0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5D81F1E7-4EFD-4BFF-B438-FCD52FD36B1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7356197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D81F1E7-4EFD-4BFF-B438-FCD52FD36B17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42743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D81F1E7-4EFD-4BFF-B438-FCD52FD36B17}" type="slidenum">
              <a:rPr lang="de-DE" smtClean="0"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142931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Fassen Sie Ihre Forschung in drei bis fünf Punkten zusammen.</a:t>
            </a:r>
          </a:p>
          <a:p>
            <a:pPr rtl="0"/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5D81F1E7-4EFD-4BFF-B438-FCD52FD36B17}" type="slidenum">
              <a:rPr lang="de-DE" smtClean="0"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550369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D81F1E7-4EFD-4BFF-B438-FCD52FD36B17}" type="slidenum">
              <a:rPr lang="de-DE" smtClean="0"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82966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D81F1E7-4EFD-4BFF-B438-FCD52FD36B17}" type="slidenum">
              <a:rPr lang="de-DE" smtClean="0"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172051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D81F1E7-4EFD-4BFF-B438-FCD52FD36B17}" type="slidenum">
              <a:rPr lang="de-DE" smtClean="0"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409151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D81F1E7-4EFD-4BFF-B438-FCD52FD36B17}" type="slidenum">
              <a:rPr lang="de-DE" smtClean="0"/>
              <a:t>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257896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D81F1E7-4EFD-4BFF-B438-FCD52FD36B17}" type="slidenum">
              <a:rPr lang="de-DE" smtClean="0"/>
              <a:t>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483166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D81F1E7-4EFD-4BFF-B438-FCD52FD36B17}" type="slidenum">
              <a:rPr lang="de-DE" smtClean="0"/>
              <a:t>9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49336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 bwMode="ltGray">
          <a:xfrm>
            <a:off x="0" y="4572000"/>
            <a:ext cx="12192000" cy="16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09600" y="4740333"/>
            <a:ext cx="10972800" cy="1263534"/>
          </a:xfrm>
        </p:spPr>
        <p:txBody>
          <a:bodyPr rtlCol="0" anchor="ctr">
            <a:noAutofit/>
          </a:bodyPr>
          <a:lstStyle>
            <a:lvl1pPr algn="l">
              <a:defRPr sz="5100"/>
            </a:lvl1pPr>
          </a:lstStyle>
          <a:p>
            <a:pPr rtl="0"/>
            <a:r>
              <a:rPr lang="de-DE"/>
              <a:t>Mastertitelformat bearbeiten</a:t>
            </a:r>
            <a:endParaRPr lang="de-DE" dirty="0"/>
          </a:p>
        </p:txBody>
      </p:sp>
      <p:cxnSp>
        <p:nvCxnSpPr>
          <p:cNvPr id="8" name="Gerader Verbinder 7"/>
          <p:cNvCxnSpPr/>
          <p:nvPr/>
        </p:nvCxnSpPr>
        <p:spPr>
          <a:xfrm>
            <a:off x="0" y="6210300"/>
            <a:ext cx="12192000" cy="0"/>
          </a:xfrm>
          <a:prstGeom prst="line">
            <a:avLst/>
          </a:prstGeom>
          <a:ln w="76200"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09600" y="6286500"/>
            <a:ext cx="10972800" cy="45720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de-DE"/>
              <a:t>Master-Untertitelformat bearbeiten</a:t>
            </a:r>
            <a:endParaRPr lang="de-DE" dirty="0"/>
          </a:p>
        </p:txBody>
      </p:sp>
      <p:pic>
        <p:nvPicPr>
          <p:cNvPr id="9" name="Bild 8" descr="Nahaufnahme von Reagenzgläsern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24" y="0"/>
            <a:ext cx="12188952" cy="4571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164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F4C9F40-B079-4B71-A627-7266DFEA7F0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-DE"/>
              <a:t>Bakterien</a:t>
            </a:r>
            <a:endParaRPr lang="de-DE" dirty="0"/>
          </a:p>
        </p:txBody>
      </p:sp>
      <p:sp>
        <p:nvSpPr>
          <p:cNvPr id="4" name="Datumsplatzhalt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21556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 bwMode="ltGray">
          <a:xfrm>
            <a:off x="9310254" y="0"/>
            <a:ext cx="288174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dirty="0"/>
          </a:p>
        </p:txBody>
      </p:sp>
      <p:cxnSp>
        <p:nvCxnSpPr>
          <p:cNvPr id="8" name="Gerader Verbinder 7"/>
          <p:cNvCxnSpPr/>
          <p:nvPr/>
        </p:nvCxnSpPr>
        <p:spPr>
          <a:xfrm flipH="1">
            <a:off x="9310254" y="0"/>
            <a:ext cx="1" cy="6858000"/>
          </a:xfrm>
          <a:prstGeom prst="line">
            <a:avLst/>
          </a:prstGeom>
          <a:ln w="76200"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9486900" y="685800"/>
            <a:ext cx="2324100" cy="5486399"/>
          </a:xfrm>
        </p:spPr>
        <p:txBody>
          <a:bodyPr vert="eaVert" rtlCol="0"/>
          <a:lstStyle/>
          <a:p>
            <a:pPr rtl="0"/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199" y="685800"/>
            <a:ext cx="8105775" cy="5486399"/>
          </a:xfrm>
        </p:spPr>
        <p:txBody>
          <a:bodyPr vert="eaVert" rtlCol="0"/>
          <a:lstStyle/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F4C9F40-B079-4B71-A627-7266DFEA7F0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-DE"/>
              <a:t>Bakterien</a:t>
            </a:r>
            <a:endParaRPr lang="de-DE" dirty="0"/>
          </a:p>
        </p:txBody>
      </p:sp>
      <p:sp>
        <p:nvSpPr>
          <p:cNvPr id="4" name="Datumsplatzhalt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62647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1066800" y="6396726"/>
            <a:ext cx="828676" cy="274320"/>
          </a:xfrm>
        </p:spPr>
        <p:txBody>
          <a:bodyPr rtlCol="0"/>
          <a:lstStyle>
            <a:lvl1pPr>
              <a:defRPr sz="2000">
                <a:solidFill>
                  <a:srgbClr val="FF0000"/>
                </a:solidFill>
              </a:defRPr>
            </a:lvl1pPr>
          </a:lstStyle>
          <a:p>
            <a:fld id="{5F4C9F40-B079-4B71-A627-7266DFEA7F0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2631057" y="6394450"/>
            <a:ext cx="8494142" cy="274320"/>
          </a:xfrm>
        </p:spPr>
        <p:txBody>
          <a:bodyPr rtlCol="0"/>
          <a:lstStyle>
            <a:lvl1pPr algn="ctr">
              <a:defRPr sz="2000">
                <a:solidFill>
                  <a:srgbClr val="FF0000"/>
                </a:solidFill>
              </a:defRPr>
            </a:lvl1pPr>
          </a:lstStyle>
          <a:p>
            <a:r>
              <a:rPr lang="de-DE" dirty="0"/>
              <a:t>Bakterien</a:t>
            </a:r>
          </a:p>
        </p:txBody>
      </p:sp>
    </p:spTree>
    <p:extLst>
      <p:ext uri="{BB962C8B-B14F-4D97-AF65-F5344CB8AC3E}">
        <p14:creationId xmlns:p14="http://schemas.microsoft.com/office/powerpoint/2010/main" val="2253080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 bwMode="ltGray">
          <a:xfrm>
            <a:off x="0" y="0"/>
            <a:ext cx="12192000" cy="5715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3153095"/>
            <a:ext cx="10972800" cy="2286000"/>
          </a:xfrm>
        </p:spPr>
        <p:txBody>
          <a:bodyPr rtlCol="0" anchor="b">
            <a:normAutofit/>
          </a:bodyPr>
          <a:lstStyle>
            <a:lvl1pPr>
              <a:defRPr sz="5800" b="0"/>
            </a:lvl1pPr>
          </a:lstStyle>
          <a:p>
            <a:pPr rtl="0"/>
            <a:r>
              <a:rPr lang="de-DE"/>
              <a:t>Mastertitelformat bearbeiten</a:t>
            </a:r>
            <a:endParaRPr lang="de-DE" dirty="0"/>
          </a:p>
        </p:txBody>
      </p:sp>
      <p:cxnSp>
        <p:nvCxnSpPr>
          <p:cNvPr id="8" name="Gerader Verbinder 7"/>
          <p:cNvCxnSpPr/>
          <p:nvPr/>
        </p:nvCxnSpPr>
        <p:spPr>
          <a:xfrm>
            <a:off x="0" y="5753100"/>
            <a:ext cx="12192000" cy="0"/>
          </a:xfrm>
          <a:prstGeom prst="line">
            <a:avLst/>
          </a:prstGeom>
          <a:ln w="76200"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3250" y="5864054"/>
            <a:ext cx="10972800" cy="450042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937242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066800" y="1714501"/>
            <a:ext cx="4752109" cy="4457700"/>
          </a:xfrm>
        </p:spPr>
        <p:txBody>
          <a:bodyPr rtlCol="0"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373091" y="1714501"/>
            <a:ext cx="4752109" cy="4457700"/>
          </a:xfrm>
        </p:spPr>
        <p:txBody>
          <a:bodyPr rtlCol="0"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F4C9F40-B079-4B71-A627-7266DFEA7F0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-DE"/>
              <a:t>Bakterien</a:t>
            </a:r>
            <a:endParaRPr lang="de-DE" dirty="0"/>
          </a:p>
        </p:txBody>
      </p:sp>
      <p:sp>
        <p:nvSpPr>
          <p:cNvPr id="5" name="Datumsplatzhalt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72386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066800" y="1529541"/>
            <a:ext cx="4754880" cy="811583"/>
          </a:xfrm>
        </p:spPr>
        <p:txBody>
          <a:bodyPr rtlCol="0"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066800" y="2484692"/>
            <a:ext cx="4754880" cy="3687508"/>
          </a:xfrm>
        </p:spPr>
        <p:txBody>
          <a:bodyPr rtlCol="0"/>
          <a:lstStyle>
            <a:lvl1pPr>
              <a:spcBef>
                <a:spcPts val="2000"/>
              </a:spcBef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370320" y="1529541"/>
            <a:ext cx="4754880" cy="811583"/>
          </a:xfrm>
        </p:spPr>
        <p:txBody>
          <a:bodyPr rtlCol="0"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370320" y="2484692"/>
            <a:ext cx="4754880" cy="3687508"/>
          </a:xfrm>
        </p:spPr>
        <p:txBody>
          <a:bodyPr rtlCol="0"/>
          <a:lstStyle>
            <a:lvl1pPr>
              <a:spcBef>
                <a:spcPts val="2000"/>
              </a:spcBef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  <a:endParaRPr lang="de-DE" dirty="0"/>
          </a:p>
        </p:txBody>
      </p:sp>
      <p:sp>
        <p:nvSpPr>
          <p:cNvPr id="9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F4C9F40-B079-4B71-A627-7266DFEA7F0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-DE"/>
              <a:t>Bakterien</a:t>
            </a:r>
            <a:endParaRPr lang="de-DE" dirty="0"/>
          </a:p>
        </p:txBody>
      </p:sp>
      <p:sp>
        <p:nvSpPr>
          <p:cNvPr id="7" name="Datumsplatzhalter 8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60624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5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F4C9F40-B079-4B71-A627-7266DFEA7F0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-DE"/>
              <a:t>Bakterien</a:t>
            </a:r>
            <a:endParaRPr lang="de-DE" dirty="0"/>
          </a:p>
        </p:txBody>
      </p:sp>
      <p:sp>
        <p:nvSpPr>
          <p:cNvPr id="3" name="Datumsplatzhalt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15942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F4C9F40-B079-4B71-A627-7266DFEA7F0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-DE"/>
              <a:t>Bakterien</a:t>
            </a:r>
            <a:endParaRPr lang="de-DE" dirty="0"/>
          </a:p>
        </p:txBody>
      </p:sp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56335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/>
          <p:cNvSpPr/>
          <p:nvPr/>
        </p:nvSpPr>
        <p:spPr bwMode="ltGray">
          <a:xfrm>
            <a:off x="0" y="0"/>
            <a:ext cx="4267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dirty="0"/>
          </a:p>
        </p:txBody>
      </p:sp>
      <p:cxnSp>
        <p:nvCxnSpPr>
          <p:cNvPr id="9" name="Gerader Verbinder 8"/>
          <p:cNvCxnSpPr/>
          <p:nvPr/>
        </p:nvCxnSpPr>
        <p:spPr>
          <a:xfrm flipH="1">
            <a:off x="4267200" y="0"/>
            <a:ext cx="1" cy="6858000"/>
          </a:xfrm>
          <a:prstGeom prst="line">
            <a:avLst/>
          </a:prstGeom>
          <a:ln w="76200"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0519" y="465512"/>
            <a:ext cx="3506162" cy="1600200"/>
          </a:xfrm>
        </p:spPr>
        <p:txBody>
          <a:bodyPr rtlCol="0" anchor="t">
            <a:normAutofit/>
          </a:bodyPr>
          <a:lstStyle>
            <a:lvl1pPr>
              <a:defRPr sz="2800" b="0"/>
            </a:lvl1pPr>
          </a:lstStyle>
          <a:p>
            <a:pPr rtl="0"/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80519" y="3746500"/>
            <a:ext cx="3506162" cy="24257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/>
              <a:t>Mastertextformat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99000" y="465513"/>
            <a:ext cx="7048500" cy="5935287"/>
          </a:xfrm>
        </p:spPr>
        <p:txBody>
          <a:bodyPr rtlCol="0"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02018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2688">
          <p15:clr>
            <a:srgbClr val="FBAE40"/>
          </p15:clr>
        </p15:guide>
        <p15:guide id="2" orient="horz" pos="288">
          <p15:clr>
            <a:srgbClr val="FBAE40"/>
          </p15:clr>
        </p15:guide>
        <p15:guide id="3" orient="horz" pos="4032">
          <p15:clr>
            <a:srgbClr val="FBAE40"/>
          </p15:clr>
        </p15:guide>
        <p15:guide id="4" pos="29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 bwMode="ltGray">
          <a:xfrm>
            <a:off x="0" y="0"/>
            <a:ext cx="4267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dirty="0"/>
          </a:p>
        </p:txBody>
      </p:sp>
      <p:cxnSp>
        <p:nvCxnSpPr>
          <p:cNvPr id="9" name="Gerader Verbinder 8"/>
          <p:cNvCxnSpPr/>
          <p:nvPr/>
        </p:nvCxnSpPr>
        <p:spPr>
          <a:xfrm flipH="1">
            <a:off x="4267200" y="0"/>
            <a:ext cx="1" cy="6858000"/>
          </a:xfrm>
          <a:prstGeom prst="line">
            <a:avLst/>
          </a:prstGeom>
          <a:ln w="76200"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4048" y="466344"/>
            <a:ext cx="3502152" cy="1600200"/>
          </a:xfrm>
        </p:spPr>
        <p:txBody>
          <a:bodyPr rtlCol="0" anchor="t">
            <a:normAutofit/>
          </a:bodyPr>
          <a:lstStyle>
            <a:lvl1pPr>
              <a:defRPr sz="2800" b="0"/>
            </a:lvl1pPr>
          </a:lstStyle>
          <a:p>
            <a:pPr rtl="0"/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84048" y="3749040"/>
            <a:ext cx="3502152" cy="242316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/>
              <a:t>Mastertextformat bearbeiten</a:t>
            </a:r>
          </a:p>
        </p:txBody>
      </p:sp>
      <p:sp>
        <p:nvSpPr>
          <p:cNvPr id="3" name="Bildplatzhalter 2" descr="Leerer Platzhalter zum Hinzufügen eines Bilds. Klicken Sie auf den Platzhalter, und wählen Sie das hinzuzufügende Bild aus."/>
          <p:cNvSpPr>
            <a:spLocks noGrp="1"/>
          </p:cNvSpPr>
          <p:nvPr>
            <p:ph type="pic" idx="1"/>
          </p:nvPr>
        </p:nvSpPr>
        <p:spPr>
          <a:xfrm>
            <a:off x="4309872" y="0"/>
            <a:ext cx="7882128" cy="6858000"/>
          </a:xfrm>
        </p:spPr>
        <p:txBody>
          <a:bodyPr tIns="73152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de-DE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34938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 bwMode="ltGray">
          <a:xfrm>
            <a:off x="0" y="0"/>
            <a:ext cx="12192000" cy="1371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dirty="0"/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 bwMode="auto">
          <a:xfrm>
            <a:off x="1066800" y="127000"/>
            <a:ext cx="10058400" cy="10972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de-DE" dirty="0"/>
              <a:t>Titelmasterformat durch Klicken bearbeiten</a:t>
            </a:r>
          </a:p>
        </p:txBody>
      </p:sp>
      <p:cxnSp>
        <p:nvCxnSpPr>
          <p:cNvPr id="9" name="Gerader Verbinder 8"/>
          <p:cNvCxnSpPr/>
          <p:nvPr/>
        </p:nvCxnSpPr>
        <p:spPr>
          <a:xfrm>
            <a:off x="0" y="1371600"/>
            <a:ext cx="12192000" cy="0"/>
          </a:xfrm>
          <a:prstGeom prst="line">
            <a:avLst/>
          </a:prstGeom>
          <a:ln w="76200"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066800" y="1714500"/>
            <a:ext cx="10058400" cy="4457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e-DE" dirty="0"/>
              <a:t>Textmasterformat durch Klicken bearbeiten</a:t>
            </a:r>
          </a:p>
          <a:p>
            <a:pPr lvl="1" rtl="0"/>
            <a:r>
              <a:rPr lang="de-DE" dirty="0"/>
              <a:t>Zweite Ebene</a:t>
            </a:r>
          </a:p>
          <a:p>
            <a:pPr lvl="2" rtl="0"/>
            <a:r>
              <a:rPr lang="de-DE" dirty="0"/>
              <a:t>Dritte Ebene</a:t>
            </a:r>
          </a:p>
          <a:p>
            <a:pPr lvl="3" rtl="0"/>
            <a:r>
              <a:rPr lang="de-DE" dirty="0"/>
              <a:t>Vierte Ebene</a:t>
            </a:r>
          </a:p>
          <a:p>
            <a:pPr lvl="4" rtl="0"/>
            <a:r>
              <a:rPr lang="de-DE" dirty="0"/>
              <a:t>Fünfte Ebene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5724" y="6394450"/>
            <a:ext cx="523875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 rtl="0"/>
            <a:fld id="{5F4C9F40-B079-4B71-A627-7266DFEA7F0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809625" y="6394450"/>
            <a:ext cx="81343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 rtl="0"/>
            <a:r>
              <a:rPr lang="de-DE"/>
              <a:t>Bakterien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9486900" y="6394450"/>
            <a:ext cx="23241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 rt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759584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ts val="2200"/>
        </a:spcBef>
        <a:buClr>
          <a:schemeClr val="tx1">
            <a:lumMod val="65000"/>
          </a:schemeClr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ts val="1600"/>
        </a:spcBef>
        <a:buClr>
          <a:schemeClr val="tx1">
            <a:lumMod val="65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ts val="1200"/>
        </a:spcBef>
        <a:buClr>
          <a:schemeClr val="tx1">
            <a:lumMod val="65000"/>
          </a:schemeClr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ts val="1000"/>
        </a:spcBef>
        <a:buClr>
          <a:schemeClr val="tx1">
            <a:lumMod val="65000"/>
          </a:schemeClr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17320" indent="-228600" algn="l" defTabSz="914400" rtl="0" eaLnBrk="1" latinLnBrk="0" hangingPunct="1">
        <a:spcBef>
          <a:spcPts val="800"/>
        </a:spcBef>
        <a:buClr>
          <a:schemeClr val="tx1">
            <a:lumMod val="65000"/>
          </a:schemeClr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ts val="600"/>
        </a:spcBef>
        <a:buClr>
          <a:schemeClr val="tx1">
            <a:lumMod val="65000"/>
          </a:schemeClr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874520" indent="-228600" algn="l" defTabSz="914400" rtl="0" eaLnBrk="1" latinLnBrk="0" hangingPunct="1">
        <a:spcBef>
          <a:spcPts val="600"/>
        </a:spcBef>
        <a:buClr>
          <a:schemeClr val="tx1">
            <a:lumMod val="65000"/>
          </a:schemeClr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228600" algn="l" defTabSz="914400" rtl="0" eaLnBrk="1" latinLnBrk="0" hangingPunct="1">
        <a:spcBef>
          <a:spcPts val="600"/>
        </a:spcBef>
        <a:buClr>
          <a:schemeClr val="tx1">
            <a:lumMod val="65000"/>
          </a:schemeClr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228600" algn="l" defTabSz="914400" rtl="0" eaLnBrk="1" latinLnBrk="0" hangingPunct="1">
        <a:spcBef>
          <a:spcPts val="600"/>
        </a:spcBef>
        <a:buClr>
          <a:schemeClr val="tx1">
            <a:lumMod val="65000"/>
          </a:schemeClr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4048" y="466344"/>
            <a:ext cx="3502152" cy="1600200"/>
          </a:xfrm>
        </p:spPr>
        <p:txBody>
          <a:bodyPr rtlCol="0" anchor="t">
            <a:normAutofit/>
          </a:bodyPr>
          <a:lstStyle/>
          <a:p>
            <a:pPr rtl="0"/>
            <a:r>
              <a:rPr lang="de-DE" sz="4800" dirty="0"/>
              <a:t>Bakterien</a:t>
            </a:r>
          </a:p>
        </p:txBody>
      </p:sp>
      <p:pic>
        <p:nvPicPr>
          <p:cNvPr id="4" name="Picture 3" descr="Forscher der das Wachstum in einer Petrischale untersucht">
            <a:extLst>
              <a:ext uri="{FF2B5EF4-FFF2-40B4-BE49-F238E27FC236}">
                <a16:creationId xmlns:a16="http://schemas.microsoft.com/office/drawing/2014/main" id="{584CC410-3861-4990-8690-48020A3EB6D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1"/>
          <a:stretch/>
        </p:blipFill>
        <p:spPr>
          <a:xfrm>
            <a:off x="4309872" y="10"/>
            <a:ext cx="7882128" cy="685799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20781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/>
              <a:t>Bakterien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rtl="0"/>
            <a:r>
              <a:rPr lang="de-CH" dirty="0"/>
              <a:t>Bakterien sind um ein Vielfaches grösser als Viren. Sie sind etwa 0,1 bis 700 Mikrometer gross und zeigen unter dem Mikroskop allerhand unterschiedliche Formen, von Kugel-Gebilden über verzweigte Fäden oder Stäbchen bis zu zylinderförmigen Gebilden. </a:t>
            </a:r>
          </a:p>
          <a:p>
            <a:pPr rtl="0"/>
            <a:r>
              <a:rPr lang="de-CH" dirty="0"/>
              <a:t>Bakterien sind einzellige Lebewesen, die sich selbst versorgen.</a:t>
            </a:r>
            <a:endParaRPr lang="de-DE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637211C9-01DE-4516-9A55-15423277B47A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72000" y="5076933"/>
            <a:ext cx="2520000" cy="1781067"/>
          </a:xfrm>
          <a:prstGeom prst="rect">
            <a:avLst/>
          </a:prstGeom>
        </p:spPr>
      </p:pic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25047989-ABF5-45AF-97F6-7ACBCE450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Bakterien</a:t>
            </a:r>
            <a:endParaRPr lang="de-DE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3ACFFE2B-E598-43D7-9188-7DFA17E17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9F40-B079-4B71-A627-7266DFEA7F03}" type="slidenum">
              <a:rPr lang="de-DE" smtClean="0"/>
              <a:pPr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49965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CH" dirty="0"/>
              <a:t>Was ist der Unterschied zwischen Bakterien </a:t>
            </a:r>
            <a:br>
              <a:rPr lang="de-CH" dirty="0"/>
            </a:br>
            <a:r>
              <a:rPr lang="de-CH" dirty="0"/>
              <a:t>und Viren?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rtl="0"/>
            <a:r>
              <a:rPr lang="de-CH" dirty="0"/>
              <a:t>Bakterien zählen zu den Lebewesen, Viren nicht</a:t>
            </a:r>
          </a:p>
          <a:p>
            <a:pPr rtl="0"/>
            <a:r>
              <a:rPr lang="de-CH" dirty="0"/>
              <a:t>Einige Bakterien brauchen Licht um zu existieren, andere bestimmte Chemikalien, wie zum Beispiel Schwefel. </a:t>
            </a:r>
          </a:p>
          <a:p>
            <a:pPr rtl="0"/>
            <a:r>
              <a:rPr lang="de-CH" dirty="0"/>
              <a:t>Viren haben keinen eigenen Stoffwechsel. Daher werden sie, im Gegensatz zu Bakterien, auch nicht zu den Lebewesen gerechnet, allenfalls zu den Grenzformen.</a:t>
            </a:r>
            <a:endParaRPr lang="de-DE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0984E044-26F8-475B-83FF-F01AFAB9C2D6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72000" y="5076933"/>
            <a:ext cx="2520000" cy="1781067"/>
          </a:xfrm>
          <a:prstGeom prst="rect">
            <a:avLst/>
          </a:prstGeom>
        </p:spPr>
      </p:pic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419CE617-AAA3-41D0-9747-0734E5AB8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Bakterien</a:t>
            </a:r>
            <a:endParaRPr lang="de-DE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ED5FCC36-10D5-4EA0-89EB-DA145F492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9F40-B079-4B71-A627-7266DFEA7F03}" type="slidenum">
              <a:rPr lang="de-DE" smtClean="0"/>
              <a:pPr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25154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/>
              <a:t>Wie entsteht eine Bakterie?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rtl="0"/>
            <a:r>
              <a:rPr lang="de-CH" dirty="0"/>
              <a:t>Vor 3,5 Milliarden Jahren entstehen einfache Bakterien. </a:t>
            </a:r>
          </a:p>
          <a:p>
            <a:pPr rtl="0"/>
            <a:r>
              <a:rPr lang="de-CH" dirty="0"/>
              <a:t>Sie leben zwischen Feuer und Asche. </a:t>
            </a:r>
          </a:p>
          <a:p>
            <a:pPr rtl="0"/>
            <a:r>
              <a:rPr lang="de-CH" dirty="0"/>
              <a:t>Während der folgenden drei Milliarden Jahre kühlt sich die Erde ab, Wasserdampf entsteht und Sauerstoff wird frei.</a:t>
            </a:r>
            <a:endParaRPr lang="de-DE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BCDADB49-B706-48C9-B067-8AF0E10D5558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72000" y="5076933"/>
            <a:ext cx="2520000" cy="1781067"/>
          </a:xfrm>
          <a:prstGeom prst="rect">
            <a:avLst/>
          </a:prstGeom>
        </p:spPr>
      </p:pic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13C6A534-8981-4E19-964F-0CF04B5C4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Bakterien</a:t>
            </a:r>
            <a:endParaRPr lang="de-DE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B0A75844-A801-422B-9C73-B65EBAA26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9F40-B079-4B71-A627-7266DFEA7F03}" type="slidenum">
              <a:rPr lang="de-DE" smtClean="0"/>
              <a:pPr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25778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CH" dirty="0"/>
              <a:t>Was für Bakterien gibt es?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marL="0" indent="0" rtl="0">
              <a:buNone/>
            </a:pPr>
            <a:r>
              <a:rPr lang="de-CH" dirty="0"/>
              <a:t>Allen Bakterien kann eine von drei Grundformen zugeordnet werden: </a:t>
            </a:r>
          </a:p>
          <a:p>
            <a:r>
              <a:rPr lang="de-CH" dirty="0"/>
              <a:t>Es gibt kugelförmige (Kokken), stäbchenförmige (Bazillen) und spiral- oder schraubenförmige Bakterien (Spirochäten). </a:t>
            </a:r>
          </a:p>
          <a:p>
            <a:r>
              <a:rPr lang="de-CH" dirty="0"/>
              <a:t>Sauerstoffbedarf: Bakterien werden auch danach klassifiziert, ob sie zum Leben und Gedeihen Sauerstoff benötigen oder nicht.</a:t>
            </a:r>
            <a:endParaRPr lang="de-DE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84CF602D-AB2D-400C-A57E-78B61A007F58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72000" y="5076933"/>
            <a:ext cx="2520000" cy="1781067"/>
          </a:xfrm>
          <a:prstGeom prst="rect">
            <a:avLst/>
          </a:prstGeom>
        </p:spPr>
      </p:pic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E63355A1-3A07-4F27-BD83-CFC5977EE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Bakterien</a:t>
            </a:r>
            <a:endParaRPr lang="de-DE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A12BA216-2C04-4536-B301-249F31041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9F40-B079-4B71-A627-7266DFEA7F03}" type="slidenum">
              <a:rPr lang="de-DE" smtClean="0"/>
              <a:pPr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93753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CH" dirty="0"/>
              <a:t>Wie bewegt sich eine Bakterie?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rtl="0"/>
            <a:r>
              <a:rPr lang="de-CH" dirty="0"/>
              <a:t>Bakterien bewegen sich meist frei im Flüssigmedium schwimmend durch Flagellen, auch als Geisseln bezeichnet, die anders als die Geisseln der Eukaryoten (z. B. Protisten) nicht nach dem „9+2-Muster“ aufgebaut sind, sondern aus einem langen, wendelförmigen, etwa 15 bis 20 </a:t>
            </a:r>
            <a:r>
              <a:rPr lang="de-CH" dirty="0" err="1"/>
              <a:t>nm</a:t>
            </a:r>
            <a:r>
              <a:rPr lang="de-CH" dirty="0"/>
              <a:t> dicken Proteinfaden bestehen.</a:t>
            </a:r>
            <a:endParaRPr lang="de-DE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436B0B72-2CED-46DA-A1C7-D461AA16A015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72000" y="5076933"/>
            <a:ext cx="2520000" cy="1781067"/>
          </a:xfrm>
          <a:prstGeom prst="rect">
            <a:avLst/>
          </a:prstGeom>
        </p:spPr>
      </p:pic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9C41E742-092A-4097-AE57-164D8901B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Bakterien</a:t>
            </a:r>
            <a:endParaRPr lang="de-DE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97B0D600-4D08-44F7-A86E-5A5CEDCC9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9F40-B079-4B71-A627-7266DFEA7F03}" type="slidenum">
              <a:rPr lang="de-DE" smtClean="0"/>
              <a:pPr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15255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CH" dirty="0"/>
              <a:t>Können Bakterien sich fortpflanzen?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rtl="0"/>
            <a:r>
              <a:rPr lang="de-CH" dirty="0"/>
              <a:t>Bakterien vermehren sich durch Zellteilung (Mitose). </a:t>
            </a:r>
          </a:p>
          <a:p>
            <a:pPr rtl="0"/>
            <a:r>
              <a:rPr lang="de-CH" dirty="0"/>
              <a:t>Dabei werden alle Organellen verdoppelt und das Bakterium teilt sich in eine identische Tochterzelle. </a:t>
            </a:r>
          </a:p>
          <a:p>
            <a:pPr rtl="0"/>
            <a:r>
              <a:rPr lang="de-CH" dirty="0"/>
              <a:t>Der Prozess kann einige Minuten, Stunden oder Tage dauern.</a:t>
            </a:r>
            <a:endParaRPr lang="de-DE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461535DB-BFA6-4C85-A754-C40BEF07CB89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72000" y="5076933"/>
            <a:ext cx="2520000" cy="1781067"/>
          </a:xfrm>
          <a:prstGeom prst="rect">
            <a:avLst/>
          </a:prstGeom>
        </p:spPr>
      </p:pic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156A129D-B0D5-4A6E-88F6-61E27D7D0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Bakterien</a:t>
            </a:r>
            <a:endParaRPr lang="de-DE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869B66F9-B8BA-4596-ABCD-0B885486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9F40-B079-4B71-A627-7266DFEA7F03}" type="slidenum">
              <a:rPr lang="de-DE" smtClean="0"/>
              <a:pPr/>
              <a:t>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6017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CH" dirty="0"/>
              <a:t>Ist eine Bakterie ein Tier?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rtl="0"/>
            <a:r>
              <a:rPr lang="de-CH" dirty="0"/>
              <a:t>Bakterien bilden die einfachste Lebensform auf unserem Planeten. Zwischen ihnen und anderen Zellen erfolgt eine grundlegende Unterscheidung. </a:t>
            </a:r>
          </a:p>
          <a:p>
            <a:pPr rtl="0"/>
            <a:r>
              <a:rPr lang="de-CH" dirty="0"/>
              <a:t>Bakterien fehlt im Gegensatz zu Organismen wie Alge, Pilz, Pflanze, Tier und Mensch ein Zellkern. Bakterien sind Einzeller.</a:t>
            </a:r>
            <a:endParaRPr lang="de-DE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EB6143BC-12E1-4E86-B811-6171BE46A27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72000" y="5076933"/>
            <a:ext cx="2520000" cy="1781067"/>
          </a:xfrm>
          <a:prstGeom prst="rect">
            <a:avLst/>
          </a:prstGeom>
        </p:spPr>
      </p:pic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3B1D576E-301E-4603-941D-3ACB28728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Bakterien</a:t>
            </a:r>
            <a:endParaRPr lang="de-DE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0BC66516-B473-43DA-B342-970E454DB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9F40-B079-4B71-A627-7266DFEA7F03}" type="slidenum">
              <a:rPr lang="de-DE" smtClean="0"/>
              <a:pPr/>
              <a:t>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91731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CH" dirty="0"/>
              <a:t>Wie wirken Bakterien auf den Körper?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rtl="0"/>
            <a:r>
              <a:rPr lang="de-CH" dirty="0"/>
              <a:t>Sie schützen den Körper vor krankmachenden Keimen, weil sie diesen schlichtweg das Futter wegfressen. </a:t>
            </a:r>
          </a:p>
          <a:p>
            <a:pPr rtl="0"/>
            <a:r>
              <a:rPr lang="de-CH" dirty="0"/>
              <a:t>99 Prozent aller menschlichen Bakterien leben im Darm. Dort helfen sie bei der Verdauung, sorgen aber auch dafür, dass schädliche Keime sich gar nicht erst breitmachen können.</a:t>
            </a:r>
            <a:endParaRPr lang="de-DE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24E69974-CA5B-4D5B-A9A7-C25363020A63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72000" y="5076933"/>
            <a:ext cx="2520000" cy="1781067"/>
          </a:xfrm>
          <a:prstGeom prst="rect">
            <a:avLst/>
          </a:prstGeom>
        </p:spPr>
      </p:pic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211D17EC-68DB-49D6-8190-FFAEAA246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Bakterien</a:t>
            </a:r>
            <a:endParaRPr lang="de-DE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7E952DA0-F49B-4246-B218-B8347F261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9F40-B079-4B71-A627-7266DFEA7F03}" type="slidenum">
              <a:rPr lang="de-DE" smtClean="0"/>
              <a:pPr/>
              <a:t>9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58891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Wissenschaftsprojekts 16 : 9">
  <a:themeElements>
    <a:clrScheme name="AcademicScience">
      <a:dk1>
        <a:srgbClr val="000000"/>
      </a:dk1>
      <a:lt1>
        <a:sysClr val="window" lastClr="FFFFFF"/>
      </a:lt1>
      <a:dk2>
        <a:srgbClr val="1B1B1B"/>
      </a:dk2>
      <a:lt2>
        <a:srgbClr val="E5E8E8"/>
      </a:lt2>
      <a:accent1>
        <a:srgbClr val="00B0EA"/>
      </a:accent1>
      <a:accent2>
        <a:srgbClr val="45AE22"/>
      </a:accent2>
      <a:accent3>
        <a:srgbClr val="FFFF00"/>
      </a:accent3>
      <a:accent4>
        <a:srgbClr val="F2760D"/>
      </a:accent4>
      <a:accent5>
        <a:srgbClr val="BB2B35"/>
      </a:accent5>
      <a:accent6>
        <a:srgbClr val="6C3CA2"/>
      </a:accent6>
      <a:hlink>
        <a:srgbClr val="00B0EA"/>
      </a:hlink>
      <a:folHlink>
        <a:srgbClr val="969696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0793022_TF02922647" id="{873E0DB2-32DE-4EDA-BE66-8EBCA89E828D}" vid="{70AEA541-5004-4EBB-BBD4-20C7FF1F4B36}"/>
    </a:ext>
  </a:extLst>
</a:theme>
</file>

<file path=ppt/theme/theme2.xml><?xml version="1.0" encoding="utf-8"?>
<a:theme xmlns:a="http://schemas.openxmlformats.org/drawingml/2006/main" name="Office-Design">
  <a:themeElements>
    <a:clrScheme name="AcademicScience">
      <a:dk1>
        <a:srgbClr val="000000"/>
      </a:dk1>
      <a:lt1>
        <a:sysClr val="window" lastClr="FFFFFF"/>
      </a:lt1>
      <a:dk2>
        <a:srgbClr val="1B1B1B"/>
      </a:dk2>
      <a:lt2>
        <a:srgbClr val="E5E8E8"/>
      </a:lt2>
      <a:accent1>
        <a:srgbClr val="00B0EA"/>
      </a:accent1>
      <a:accent2>
        <a:srgbClr val="45AE22"/>
      </a:accent2>
      <a:accent3>
        <a:srgbClr val="FFFF00"/>
      </a:accent3>
      <a:accent4>
        <a:srgbClr val="F2760D"/>
      </a:accent4>
      <a:accent5>
        <a:srgbClr val="BB2B35"/>
      </a:accent5>
      <a:accent6>
        <a:srgbClr val="6C3CA2"/>
      </a:accent6>
      <a:hlink>
        <a:srgbClr val="00B0EA"/>
      </a:hlink>
      <a:folHlink>
        <a:srgbClr val="969696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Design">
  <a:themeElements>
    <a:clrScheme name="AcademicScience">
      <a:dk1>
        <a:srgbClr val="000000"/>
      </a:dk1>
      <a:lt1>
        <a:sysClr val="window" lastClr="FFFFFF"/>
      </a:lt1>
      <a:dk2>
        <a:srgbClr val="1B1B1B"/>
      </a:dk2>
      <a:lt2>
        <a:srgbClr val="E5E8E8"/>
      </a:lt2>
      <a:accent1>
        <a:srgbClr val="00B0EA"/>
      </a:accent1>
      <a:accent2>
        <a:srgbClr val="45AE22"/>
      </a:accent2>
      <a:accent3>
        <a:srgbClr val="FFFF00"/>
      </a:accent3>
      <a:accent4>
        <a:srgbClr val="F2760D"/>
      </a:accent4>
      <a:accent5>
        <a:srgbClr val="BB2B35"/>
      </a:accent5>
      <a:accent6>
        <a:srgbClr val="6C3CA2"/>
      </a:accent6>
      <a:hlink>
        <a:srgbClr val="00B0EA"/>
      </a:hlink>
      <a:folHlink>
        <a:srgbClr val="969696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5d36d37b-71b4-4416-b8a2-712a72be7925" xsi:nil="true"/>
    <SharedWithUsers xmlns="e92a2ac5-b25a-46ac-94d3-afeb148eacd8">
      <UserInfo>
        <DisplayName/>
        <AccountId xsi:nil="true"/>
        <AccountType/>
      </UserInfo>
    </SharedWithUsers>
    <TaxCatchAll xmlns="e92a2ac5-b25a-46ac-94d3-afeb148eacd8" xsi:nil="true"/>
    <lcf76f155ced4ddcb4097134ff3c332f xmlns="5d36d37b-71b4-4416-b8a2-712a72be7925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84DCAB6-5A20-4209-A065-5E1933F72984}">
  <ds:schemaRefs>
    <ds:schemaRef ds:uri="http://schemas.microsoft.com/office/2006/metadata/properties"/>
    <ds:schemaRef ds:uri="http://schemas.microsoft.com/office/infopath/2007/PartnerControls"/>
    <ds:schemaRef ds:uri="5d36d37b-71b4-4416-b8a2-712a72be7925"/>
    <ds:schemaRef ds:uri="e92a2ac5-b25a-46ac-94d3-afeb148eacd8"/>
  </ds:schemaRefs>
</ds:datastoreItem>
</file>

<file path=customXml/itemProps2.xml><?xml version="1.0" encoding="utf-8"?>
<ds:datastoreItem xmlns:ds="http://schemas.openxmlformats.org/officeDocument/2006/customXml" ds:itemID="{6B2D8AE0-1348-4EC3-BDCE-83EAB6ACBD1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B88EC38-4205-4A21-9008-336D171235DA}"/>
</file>

<file path=docProps/app.xml><?xml version="1.0" encoding="utf-8"?>
<Properties xmlns="http://schemas.openxmlformats.org/officeDocument/2006/extended-properties" xmlns:vt="http://schemas.openxmlformats.org/officeDocument/2006/docPropsVTypes">
  <Template>Präsentation für ein Wissenschaftsprojekt (Breitbild)</Template>
  <TotalTime>0</TotalTime>
  <Words>442</Words>
  <Application>Microsoft Office PowerPoint</Application>
  <PresentationFormat>Breitbild</PresentationFormat>
  <Paragraphs>54</Paragraphs>
  <Slides>9</Slides>
  <Notes>9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1" baseType="lpstr">
      <vt:lpstr>Arial</vt:lpstr>
      <vt:lpstr>Wissenschaftsprojekts 16 : 9</vt:lpstr>
      <vt:lpstr>Bakterien</vt:lpstr>
      <vt:lpstr>Bakterien</vt:lpstr>
      <vt:lpstr>Was ist der Unterschied zwischen Bakterien  und Viren?</vt:lpstr>
      <vt:lpstr>Wie entsteht eine Bakterie?</vt:lpstr>
      <vt:lpstr>Was für Bakterien gibt es?</vt:lpstr>
      <vt:lpstr>Wie bewegt sich eine Bakterie?</vt:lpstr>
      <vt:lpstr>Können Bakterien sich fortpflanzen?</vt:lpstr>
      <vt:lpstr>Ist eine Bakterie ein Tier?</vt:lpstr>
      <vt:lpstr>Wie wirken Bakterien auf den Körper?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Bakterien</dc:title>
  <dc:creator>Georges Wyttenbach</dc:creator>
  <cp:lastModifiedBy>Doris Keller</cp:lastModifiedBy>
  <cp:revision>2</cp:revision>
  <dcterms:created xsi:type="dcterms:W3CDTF">2021-09-30T07:13:05Z</dcterms:created>
  <dcterms:modified xsi:type="dcterms:W3CDTF">2022-10-07T16:28:19Z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Order">
    <vt:r8>500500</vt:r8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bool>false</vt:bool>
  </property>
  <property fmtid="{D5CDD505-2E9C-101B-9397-08002B2CF9AE}" pid="10" name="MediaServiceImageTags">
    <vt:lpwstr/>
  </property>
</Properties>
</file>