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2" r:id="rId5"/>
    <p:sldId id="25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</p:sldIdLst>
  <p:sldSz cx="12192000" cy="6858000"/>
  <p:notesSz cx="6888163" cy="10018713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35" autoAdjust="0"/>
    <p:restoredTop sz="79287" autoAdjust="0"/>
  </p:normalViewPr>
  <p:slideViewPr>
    <p:cSldViewPr snapToGrid="0">
      <p:cViewPr varScale="1">
        <p:scale>
          <a:sx n="65" d="100"/>
          <a:sy n="65" d="100"/>
        </p:scale>
        <p:origin x="1428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2670" y="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örg Simmler" userId="6d89466a-d9d5-48a6-9a61-8801ed0cd34b" providerId="ADAL" clId="{CA113541-BFDA-4796-B655-CB1E77D5984C}"/>
    <pc:docChg chg="modSld modNotesMaster modHandout">
      <pc:chgData name="Jörg Simmler" userId="6d89466a-d9d5-48a6-9a61-8801ed0cd34b" providerId="ADAL" clId="{CA113541-BFDA-4796-B655-CB1E77D5984C}" dt="2021-10-22T13:07:57.817" v="7"/>
      <pc:docMkLst>
        <pc:docMk/>
      </pc:docMkLst>
      <pc:sldChg chg="modNotesTx">
        <pc:chgData name="Jörg Simmler" userId="6d89466a-d9d5-48a6-9a61-8801ed0cd34b" providerId="ADAL" clId="{CA113541-BFDA-4796-B655-CB1E77D5984C}" dt="2021-10-22T13:07:57.817" v="7"/>
        <pc:sldMkLst>
          <pc:docMk/>
          <pc:sldMk cId="2836970820" sldId="257"/>
        </pc:sldMkLst>
      </pc:sldChg>
      <pc:sldChg chg="modNotesTx">
        <pc:chgData name="Jörg Simmler" userId="6d89466a-d9d5-48a6-9a61-8801ed0cd34b" providerId="ADAL" clId="{CA113541-BFDA-4796-B655-CB1E77D5984C}" dt="2021-10-22T12:56:46.388" v="4"/>
        <pc:sldMkLst>
          <pc:docMk/>
          <pc:sldMk cId="270547932" sldId="279"/>
        </pc:sldMkLst>
      </pc:sldChg>
    </pc:docChg>
  </pc:docChgLst>
  <pc:docChgLst>
    <pc:chgData name="Doris Keller" userId="8632a153-503d-4ef7-b3c8-3b4e1994d05e" providerId="ADAL" clId="{2CFEF5DA-5436-42CA-9629-7D387F0F8397}"/>
    <pc:docChg chg="custSel modSld">
      <pc:chgData name="Doris Keller" userId="8632a153-503d-4ef7-b3c8-3b4e1994d05e" providerId="ADAL" clId="{2CFEF5DA-5436-42CA-9629-7D387F0F8397}" dt="2022-05-16T12:07:24.661" v="8" actId="790"/>
      <pc:docMkLst>
        <pc:docMk/>
      </pc:docMkLst>
      <pc:sldChg chg="modSp mod">
        <pc:chgData name="Doris Keller" userId="8632a153-503d-4ef7-b3c8-3b4e1994d05e" providerId="ADAL" clId="{2CFEF5DA-5436-42CA-9629-7D387F0F8397}" dt="2022-05-16T12:07:02.832" v="6" actId="20577"/>
        <pc:sldMkLst>
          <pc:docMk/>
          <pc:sldMk cId="2471465782" sldId="287"/>
        </pc:sldMkLst>
        <pc:spChg chg="mod">
          <ac:chgData name="Doris Keller" userId="8632a153-503d-4ef7-b3c8-3b4e1994d05e" providerId="ADAL" clId="{2CFEF5DA-5436-42CA-9629-7D387F0F8397}" dt="2022-05-16T12:07:02.832" v="6" actId="20577"/>
          <ac:spMkLst>
            <pc:docMk/>
            <pc:sldMk cId="2471465782" sldId="287"/>
            <ac:spMk id="3" creationId="{00000000-0000-0000-0000-000000000000}"/>
          </ac:spMkLst>
        </pc:spChg>
      </pc:sldChg>
      <pc:sldChg chg="modSp mod">
        <pc:chgData name="Doris Keller" userId="8632a153-503d-4ef7-b3c8-3b4e1994d05e" providerId="ADAL" clId="{2CFEF5DA-5436-42CA-9629-7D387F0F8397}" dt="2022-05-16T12:07:16.228" v="7" actId="313"/>
        <pc:sldMkLst>
          <pc:docMk/>
          <pc:sldMk cId="2694128311" sldId="295"/>
        </pc:sldMkLst>
        <pc:spChg chg="mod">
          <ac:chgData name="Doris Keller" userId="8632a153-503d-4ef7-b3c8-3b4e1994d05e" providerId="ADAL" clId="{2CFEF5DA-5436-42CA-9629-7D387F0F8397}" dt="2022-05-16T12:07:16.228" v="7" actId="313"/>
          <ac:spMkLst>
            <pc:docMk/>
            <pc:sldMk cId="2694128311" sldId="295"/>
            <ac:spMk id="2" creationId="{00000000-0000-0000-0000-000000000000}"/>
          </ac:spMkLst>
        </pc:spChg>
      </pc:sldChg>
      <pc:sldChg chg="modSp mod">
        <pc:chgData name="Doris Keller" userId="8632a153-503d-4ef7-b3c8-3b4e1994d05e" providerId="ADAL" clId="{2CFEF5DA-5436-42CA-9629-7D387F0F8397}" dt="2022-05-16T12:07:24.661" v="8" actId="790"/>
        <pc:sldMkLst>
          <pc:docMk/>
          <pc:sldMk cId="1414708505" sldId="296"/>
        </pc:sldMkLst>
        <pc:spChg chg="mod">
          <ac:chgData name="Doris Keller" userId="8632a153-503d-4ef7-b3c8-3b4e1994d05e" providerId="ADAL" clId="{2CFEF5DA-5436-42CA-9629-7D387F0F8397}" dt="2022-05-16T12:07:24.661" v="8" actId="790"/>
          <ac:spMkLst>
            <pc:docMk/>
            <pc:sldMk cId="1414708505" sldId="296"/>
            <ac:spMk id="2" creationId="{00000000-0000-0000-0000-000000000000}"/>
          </ac:spMkLst>
        </pc:spChg>
      </pc:sldChg>
    </pc:docChg>
  </pc:docChgLst>
  <pc:docChgLst>
    <pc:chgData name="Doris Keller" userId="8632a153-503d-4ef7-b3c8-3b4e1994d05e" providerId="ADAL" clId="{0BA40F2D-E1D6-4562-B8DC-014327EA4728}"/>
    <pc:docChg chg="undo custSel delSld modSld">
      <pc:chgData name="Doris Keller" userId="8632a153-503d-4ef7-b3c8-3b4e1994d05e" providerId="ADAL" clId="{0BA40F2D-E1D6-4562-B8DC-014327EA4728}" dt="2024-04-05T10:10:19.615" v="29" actId="14826"/>
      <pc:docMkLst>
        <pc:docMk/>
      </pc:docMkLst>
      <pc:sldChg chg="addSp delSp modSp mod">
        <pc:chgData name="Doris Keller" userId="8632a153-503d-4ef7-b3c8-3b4e1994d05e" providerId="ADAL" clId="{0BA40F2D-E1D6-4562-B8DC-014327EA4728}" dt="2024-04-05T10:08:26.683" v="21" actId="14826"/>
        <pc:sldMkLst>
          <pc:docMk/>
          <pc:sldMk cId="2836970820" sldId="257"/>
        </pc:sldMkLst>
        <pc:graphicFrameChg chg="del mod">
          <ac:chgData name="Doris Keller" userId="8632a153-503d-4ef7-b3c8-3b4e1994d05e" providerId="ADAL" clId="{0BA40F2D-E1D6-4562-B8DC-014327EA4728}" dt="2024-04-05T10:05:52.992" v="12" actId="478"/>
          <ac:graphicFrameMkLst>
            <pc:docMk/>
            <pc:sldMk cId="2836970820" sldId="257"/>
            <ac:graphicFrameMk id="7" creationId="{E15EF3AA-067B-4FE9-920F-FD9AD4563242}"/>
          </ac:graphicFrameMkLst>
        </pc:graphicFrameChg>
        <pc:picChg chg="add mod ord">
          <ac:chgData name="Doris Keller" userId="8632a153-503d-4ef7-b3c8-3b4e1994d05e" providerId="ADAL" clId="{0BA40F2D-E1D6-4562-B8DC-014327EA4728}" dt="2024-04-05T10:05:55.697" v="13" actId="166"/>
          <ac:picMkLst>
            <pc:docMk/>
            <pc:sldMk cId="2836970820" sldId="257"/>
            <ac:picMk id="5" creationId="{CDF59C41-A570-A7DA-5025-331B6CE97CBF}"/>
          </ac:picMkLst>
        </pc:picChg>
        <pc:picChg chg="mod">
          <ac:chgData name="Doris Keller" userId="8632a153-503d-4ef7-b3c8-3b4e1994d05e" providerId="ADAL" clId="{0BA40F2D-E1D6-4562-B8DC-014327EA4728}" dt="2024-04-05T10:08:26.683" v="21" actId="14826"/>
          <ac:picMkLst>
            <pc:docMk/>
            <pc:sldMk cId="2836970820" sldId="257"/>
            <ac:picMk id="11" creationId="{40B05D31-E09C-4FAD-A7F1-C09D92854509}"/>
          </ac:picMkLst>
        </pc:picChg>
      </pc:sldChg>
      <pc:sldChg chg="modSp">
        <pc:chgData name="Doris Keller" userId="8632a153-503d-4ef7-b3c8-3b4e1994d05e" providerId="ADAL" clId="{0BA40F2D-E1D6-4562-B8DC-014327EA4728}" dt="2024-04-05T10:10:19.615" v="29" actId="14826"/>
        <pc:sldMkLst>
          <pc:docMk/>
          <pc:sldMk cId="3034687750" sldId="262"/>
        </pc:sldMkLst>
        <pc:picChg chg="mod">
          <ac:chgData name="Doris Keller" userId="8632a153-503d-4ef7-b3c8-3b4e1994d05e" providerId="ADAL" clId="{0BA40F2D-E1D6-4562-B8DC-014327EA4728}" dt="2024-04-05T10:10:03.099" v="27" actId="14826"/>
          <ac:picMkLst>
            <pc:docMk/>
            <pc:sldMk cId="3034687750" sldId="262"/>
            <ac:picMk id="7" creationId="{00000000-0000-0000-0000-000000000000}"/>
          </ac:picMkLst>
        </pc:picChg>
        <pc:picChg chg="mod">
          <ac:chgData name="Doris Keller" userId="8632a153-503d-4ef7-b3c8-3b4e1994d05e" providerId="ADAL" clId="{0BA40F2D-E1D6-4562-B8DC-014327EA4728}" dt="2024-04-05T10:10:13.457" v="28" actId="14826"/>
          <ac:picMkLst>
            <pc:docMk/>
            <pc:sldMk cId="3034687750" sldId="262"/>
            <ac:picMk id="8" creationId="{00000000-0000-0000-0000-000000000000}"/>
          </ac:picMkLst>
        </pc:picChg>
        <pc:picChg chg="mod">
          <ac:chgData name="Doris Keller" userId="8632a153-503d-4ef7-b3c8-3b4e1994d05e" providerId="ADAL" clId="{0BA40F2D-E1D6-4562-B8DC-014327EA4728}" dt="2024-04-05T10:10:19.615" v="29" actId="14826"/>
          <ac:picMkLst>
            <pc:docMk/>
            <pc:sldMk cId="3034687750" sldId="262"/>
            <ac:picMk id="9" creationId="{00000000-0000-0000-0000-000000000000}"/>
          </ac:picMkLst>
        </pc:picChg>
      </pc:sldChg>
      <pc:sldChg chg="addSp delSp modSp mod">
        <pc:chgData name="Doris Keller" userId="8632a153-503d-4ef7-b3c8-3b4e1994d05e" providerId="ADAL" clId="{0BA40F2D-E1D6-4562-B8DC-014327EA4728}" dt="2024-04-05T10:09:44.121" v="26" actId="478"/>
        <pc:sldMkLst>
          <pc:docMk/>
          <pc:sldMk cId="979118946" sldId="280"/>
        </pc:sldMkLst>
        <pc:picChg chg="add del mod">
          <ac:chgData name="Doris Keller" userId="8632a153-503d-4ef7-b3c8-3b4e1994d05e" providerId="ADAL" clId="{0BA40F2D-E1D6-4562-B8DC-014327EA4728}" dt="2024-04-05T10:09:44.121" v="26" actId="478"/>
          <ac:picMkLst>
            <pc:docMk/>
            <pc:sldMk cId="979118946" sldId="280"/>
            <ac:picMk id="5" creationId="{F0E88F60-EF4C-6684-1DE9-95F9BF76FB8D}"/>
          </ac:picMkLst>
        </pc:picChg>
      </pc:sldChg>
      <pc:sldChg chg="modTransition">
        <pc:chgData name="Doris Keller" userId="8632a153-503d-4ef7-b3c8-3b4e1994d05e" providerId="ADAL" clId="{0BA40F2D-E1D6-4562-B8DC-014327EA4728}" dt="2024-04-05T09:23:11.147" v="3"/>
        <pc:sldMkLst>
          <pc:docMk/>
          <pc:sldMk cId="571771258" sldId="281"/>
        </pc:sldMkLst>
      </pc:sldChg>
      <pc:sldChg chg="addSp delSp modSp mod modTransition">
        <pc:chgData name="Doris Keller" userId="8632a153-503d-4ef7-b3c8-3b4e1994d05e" providerId="ADAL" clId="{0BA40F2D-E1D6-4562-B8DC-014327EA4728}" dt="2024-04-05T10:07:40.843" v="20" actId="166"/>
        <pc:sldMkLst>
          <pc:docMk/>
          <pc:sldMk cId="889562051" sldId="282"/>
        </pc:sldMkLst>
        <pc:graphicFrameChg chg="del mod">
          <ac:chgData name="Doris Keller" userId="8632a153-503d-4ef7-b3c8-3b4e1994d05e" providerId="ADAL" clId="{0BA40F2D-E1D6-4562-B8DC-014327EA4728}" dt="2024-04-05T10:07:37.718" v="19" actId="478"/>
          <ac:graphicFrameMkLst>
            <pc:docMk/>
            <pc:sldMk cId="889562051" sldId="282"/>
            <ac:graphicFrameMk id="8" creationId="{DFEDD2DD-D9B6-4558-86C3-52613BC3C07D}"/>
          </ac:graphicFrameMkLst>
        </pc:graphicFrameChg>
        <pc:picChg chg="add mod ord">
          <ac:chgData name="Doris Keller" userId="8632a153-503d-4ef7-b3c8-3b4e1994d05e" providerId="ADAL" clId="{0BA40F2D-E1D6-4562-B8DC-014327EA4728}" dt="2024-04-05T10:07:40.843" v="20" actId="166"/>
          <ac:picMkLst>
            <pc:docMk/>
            <pc:sldMk cId="889562051" sldId="282"/>
            <ac:picMk id="5" creationId="{933D3B24-9D44-8FAD-B2DD-C51C01378137}"/>
          </ac:picMkLst>
        </pc:picChg>
      </pc:sldChg>
      <pc:sldChg chg="modTransition">
        <pc:chgData name="Doris Keller" userId="8632a153-503d-4ef7-b3c8-3b4e1994d05e" providerId="ADAL" clId="{0BA40F2D-E1D6-4562-B8DC-014327EA4728}" dt="2024-04-05T09:23:11.147" v="3"/>
        <pc:sldMkLst>
          <pc:docMk/>
          <pc:sldMk cId="3536281260" sldId="283"/>
        </pc:sldMkLst>
      </pc:sldChg>
      <pc:sldChg chg="modTransition">
        <pc:chgData name="Doris Keller" userId="8632a153-503d-4ef7-b3c8-3b4e1994d05e" providerId="ADAL" clId="{0BA40F2D-E1D6-4562-B8DC-014327EA4728}" dt="2024-04-05T09:23:11.147" v="3"/>
        <pc:sldMkLst>
          <pc:docMk/>
          <pc:sldMk cId="3972885048" sldId="284"/>
        </pc:sldMkLst>
      </pc:sldChg>
      <pc:sldChg chg="modTransition">
        <pc:chgData name="Doris Keller" userId="8632a153-503d-4ef7-b3c8-3b4e1994d05e" providerId="ADAL" clId="{0BA40F2D-E1D6-4562-B8DC-014327EA4728}" dt="2024-04-05T09:23:11.147" v="3"/>
        <pc:sldMkLst>
          <pc:docMk/>
          <pc:sldMk cId="1256350538" sldId="285"/>
        </pc:sldMkLst>
      </pc:sldChg>
      <pc:sldChg chg="modTransition">
        <pc:chgData name="Doris Keller" userId="8632a153-503d-4ef7-b3c8-3b4e1994d05e" providerId="ADAL" clId="{0BA40F2D-E1D6-4562-B8DC-014327EA4728}" dt="2024-04-05T09:23:11.147" v="3"/>
        <pc:sldMkLst>
          <pc:docMk/>
          <pc:sldMk cId="1521445998" sldId="286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2471465782" sldId="287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633123223" sldId="288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423880476" sldId="289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1488792903" sldId="290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661040931" sldId="291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2491591722" sldId="292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1328808361" sldId="293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2557061915" sldId="294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2694128311" sldId="295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1414708505" sldId="296"/>
        </pc:sldMkLst>
      </pc:sldChg>
      <pc:sldChg chg="del">
        <pc:chgData name="Doris Keller" userId="8632a153-503d-4ef7-b3c8-3b4e1994d05e" providerId="ADAL" clId="{0BA40F2D-E1D6-4562-B8DC-014327EA4728}" dt="2024-04-05T09:18:20.034" v="0" actId="47"/>
        <pc:sldMkLst>
          <pc:docMk/>
          <pc:sldMk cId="2181227831" sldId="29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1700" y="2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pPr rtl="0"/>
            <a:fld id="{960672BD-261C-4EDC-9C5E-C246835120E7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516041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1700" y="9516041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pPr rtl="0"/>
            <a:fld id="{7798501B-77B5-4365-9881-C6E19A3C1E4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700" y="2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pPr rtl="0"/>
            <a:fld id="{6B5664F4-ABD2-4F09-9758-D36145E15169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11863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516041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700" y="9516041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pPr rtl="0"/>
            <a:fld id="{FC8BD8E7-1312-41F3-99C4-6DA5AF89196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5048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402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40 m.</a:t>
            </a:r>
          </a:p>
          <a:p>
            <a:pPr rtl="0"/>
            <a:r>
              <a:rPr lang="de-DE" b="1" dirty="0"/>
              <a:t>Blätter: </a:t>
            </a:r>
            <a:r>
              <a:rPr lang="de-CH" dirty="0"/>
              <a:t>die bis etwa 20 Zentimeter lange und meist 10 bis 15 (8 bis 20) Zentimeter breite Blattspreite ist fünflappig.</a:t>
            </a:r>
          </a:p>
          <a:p>
            <a:pPr rtl="0"/>
            <a:r>
              <a:rPr lang="de-CH" b="1" dirty="0"/>
              <a:t>Frucht:</a:t>
            </a:r>
            <a:r>
              <a:rPr lang="de-CH" dirty="0"/>
              <a:t> besonders markant sind die geflügelten Früchte des Bergahorns, welche im Herbst, etwa ab September, reif werden.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200 Jahre.</a:t>
            </a:r>
          </a:p>
          <a:p>
            <a:pPr rtl="0"/>
            <a:r>
              <a:rPr lang="de-CH" dirty="0"/>
              <a:t>Der Bergahorn ist in der Schweiz weit verbreitet und besonders häufig im Jura, im östlichen Mittelland und in den Voralpen.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28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b="1" dirty="0"/>
              <a:t>Blätter: </a:t>
            </a:r>
            <a:r>
              <a:rPr lang="de-CH" dirty="0"/>
              <a:t>das Blatt der Esskastanie ist lederartig fest, länglich und dunkelgelb und bis 20 cm lang. Der Blattrand ist gesägt.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die Nüsse in der stacheliger Fruchtschale sind essbar.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300 Jahre.</a:t>
            </a:r>
          </a:p>
          <a:p>
            <a:pPr rtl="0"/>
            <a:r>
              <a:rPr lang="de-CH" dirty="0"/>
              <a:t>Die Edelkastanie ist wärmeliebend und spätfrostempfindlich. Sie findet sich vor allem im Wallis und Tessin.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048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4618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244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1561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7091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3765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04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86D372-411D-4B4E-9C3F-27EFF2F8BE1E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26EB1D-CBBF-438D-A188-239583155CD5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er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0" hasCustomPrompt="1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1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1" hasCustomPrompt="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14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2" hasCustomPrompt="1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Klicken Sie, um ein Bild hinzuzufügen.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58FB9A-9055-4D91-A8D6-422B1A47ADD6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/>
              <a:t>Textmasterformate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AD2B2A-001E-4204-A9F7-ADB62FDFB3C2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Textmasterformate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Textmasterformate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98511-F564-4313-9C85-1BB6BF3D8A32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8B8011-CBA9-4FB0-934D-C2F23F0053DB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Textmasterformate bearbeiten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C0A95F-FFB2-4410-A448-2C54BE7723F4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/>
              <a:t>Textmasterformate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8C96ADC6-BDC4-42FB-97FB-DA73ECD9CEE8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Bäume in der Schweiz</a:t>
            </a: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3" y="0"/>
            <a:ext cx="4012667" cy="4745737"/>
          </a:xfrm>
        </p:spPr>
      </p:pic>
      <p:pic>
        <p:nvPicPr>
          <p:cNvPr id="8" name="Bildplatzhalter 7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320" y="1"/>
            <a:ext cx="4023360" cy="4745736"/>
          </a:xfrm>
        </p:spPr>
      </p:pic>
      <p:pic>
        <p:nvPicPr>
          <p:cNvPr id="9" name="Bildplatzhalter 8"/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8640" y="1"/>
            <a:ext cx="4023360" cy="4745736"/>
          </a:xfr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Birke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3999" y="1714500"/>
            <a:ext cx="4859384" cy="446227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30 m.</a:t>
            </a:r>
          </a:p>
          <a:p>
            <a:pPr rtl="0"/>
            <a:r>
              <a:rPr lang="de-DE" b="1" dirty="0"/>
              <a:t>Blätter: </a:t>
            </a:r>
            <a:r>
              <a:rPr lang="de-CH" dirty="0"/>
              <a:t>das Blatt der Birke ist bläulich-grün und eiförmig. Der Blattstiel ist rötlich und der Blattrand ist stark gesägt.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die Früchte reifen im Hoch-sommer und werden im Winter verstreut, sie keimen im darauffolgenden Frühjahr.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160 Jahre.</a:t>
            </a:r>
          </a:p>
          <a:p>
            <a:pPr rtl="0"/>
            <a:r>
              <a:rPr lang="de-CH" dirty="0"/>
              <a:t>Die Birke, auch Sand-, Weiss- oder Hängebirke genannt, ist eine eurasische Pflanze – sie besiedelt mit Ausnahme Südeuropas und des nördlichen Skandinaviens ganz Europa.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35EC81E-2AC7-4A4E-9ADF-B45BEC6ABE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1"/>
            <a:ext cx="3313378" cy="4462461"/>
          </a:xfrm>
        </p:spPr>
      </p:pic>
      <p:pic>
        <p:nvPicPr>
          <p:cNvPr id="10" name="Grafik 9" descr="Ein Bild, das Pflanze, Birke enthält.&#10;&#10;Automatisch generierte Beschreibung">
            <a:extLst>
              <a:ext uri="{FF2B5EF4-FFF2-40B4-BE49-F238E27FC236}">
                <a16:creationId xmlns:a16="http://schemas.microsoft.com/office/drawing/2014/main" id="{2D2DDC18-D770-40D6-9022-AA016CCE0B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964" y="1028069"/>
            <a:ext cx="2151646" cy="16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rtlCol="0" anchor="b">
            <a:normAutofit/>
          </a:bodyPr>
          <a:lstStyle/>
          <a:p>
            <a:pPr rtl="0"/>
            <a:r>
              <a:rPr lang="de-DE" dirty="0"/>
              <a:t>BergAhorn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781006" cy="446227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40 m.</a:t>
            </a:r>
          </a:p>
          <a:p>
            <a:pPr rtl="0"/>
            <a:r>
              <a:rPr lang="de-DE" b="1" dirty="0"/>
              <a:t>Blätter: </a:t>
            </a:r>
            <a:r>
              <a:rPr lang="de-CH" dirty="0"/>
              <a:t>die bis etwa 20 Zentimeter lange und meist 10 bis 15 (8 bis 20) Zentimeter breite Blattspreite ist fünflappig.</a:t>
            </a:r>
          </a:p>
          <a:p>
            <a:pPr rtl="0"/>
            <a:r>
              <a:rPr lang="de-CH" b="1" dirty="0"/>
              <a:t>Frucht:</a:t>
            </a:r>
            <a:r>
              <a:rPr lang="de-CH" dirty="0"/>
              <a:t> besonders markant sind die geflügelten Früchte des Bergahorns, welche im Herbst, etwa ab September, reif werden.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200 Jahre.</a:t>
            </a:r>
          </a:p>
          <a:p>
            <a:pPr rtl="0"/>
            <a:r>
              <a:rPr lang="de-CH" dirty="0"/>
              <a:t>Der Bergahorn ist in der Schweiz weit verbreitet und besonders häufig im Jura, im östlichen Mittelland und in den Voralpen. </a:t>
            </a:r>
            <a:endParaRPr lang="de-DE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40B05D31-E09C-4FAD-A7F1-C09D92854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0"/>
            <a:ext cx="3313378" cy="4462463"/>
          </a:xfrm>
        </p:spPr>
      </p:pic>
      <p:pic>
        <p:nvPicPr>
          <p:cNvPr id="5" name="Grafik 4" descr="Ein Bild, das Pflanze, Baum, Ahorn, Ahornblatt enthält.&#10;&#10;Automatisch generierte Beschreibung">
            <a:extLst>
              <a:ext uri="{FF2B5EF4-FFF2-40B4-BE49-F238E27FC236}">
                <a16:creationId xmlns:a16="http://schemas.microsoft.com/office/drawing/2014/main" id="{CDF59C41-A570-A7DA-5025-331B6CE97C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317" y="1028700"/>
            <a:ext cx="2150225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Edelkastanie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30 m.</a:t>
            </a:r>
          </a:p>
          <a:p>
            <a:pPr rtl="0"/>
            <a:r>
              <a:rPr lang="de-DE" b="1" dirty="0"/>
              <a:t>Blätter: </a:t>
            </a:r>
            <a:r>
              <a:rPr lang="de-CH" dirty="0"/>
              <a:t>das Blatt der Esskastanie ist lederartig fest, länglich und dunkelgelb und bis 20 cm lang. Der Blattrand ist gesägt.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die Nüsse in der stacheliger Fruchtschale sind essbar.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300 Jahre.</a:t>
            </a:r>
          </a:p>
          <a:p>
            <a:pPr rtl="0"/>
            <a:r>
              <a:rPr lang="de-CH" dirty="0"/>
              <a:t>Die Edelkastanie ist wärmeliebend und spätfrostempfindlich. Sie findet sich vor allem im Wallis und Tessin.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636AE18-2744-4F2B-BCE0-79DD7F8ECF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1"/>
            <a:ext cx="3313378" cy="4462461"/>
          </a:xfrm>
        </p:spPr>
      </p:pic>
      <p:pic>
        <p:nvPicPr>
          <p:cNvPr id="10" name="Grafik 9" descr="Ein Bild, das Pflanze, Obst, draußen, Blatt enthält.&#10;&#10;Automatisch generierte Beschreibung">
            <a:extLst>
              <a:ext uri="{FF2B5EF4-FFF2-40B4-BE49-F238E27FC236}">
                <a16:creationId xmlns:a16="http://schemas.microsoft.com/office/drawing/2014/main" id="{0F5FEAAE-96B5-44D0-8A61-3CB9DC71EF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077" y="1028700"/>
            <a:ext cx="2175837" cy="163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Eiche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789714" cy="4462272"/>
          </a:xfrm>
        </p:spPr>
        <p:txBody>
          <a:bodyPr rtlCol="0">
            <a:normAutofit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25 m.</a:t>
            </a:r>
          </a:p>
          <a:p>
            <a:pPr rtl="0"/>
            <a:r>
              <a:rPr lang="de-DE" b="1" dirty="0"/>
              <a:t>Blätter: </a:t>
            </a:r>
            <a:r>
              <a:rPr lang="de-CH" dirty="0"/>
              <a:t>das Blatt ist trichterförmig, gebuchtet, bis zu 20 cm lang, und 9 cm breit. Die Oberseite ist grün bis grau-grün, die Unterseite ist heller.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die Eichel ist eine Nussfrucht. Sie reifen im ersten oder zweiten Jahr nach der Bestäubung.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1000 Jahre.</a:t>
            </a:r>
          </a:p>
          <a:p>
            <a:pPr rtl="0"/>
            <a:r>
              <a:rPr lang="de-CH" dirty="0"/>
              <a:t>Eichen vertragen zwar einen schattigen Standort, aber besser wachsen sie, wenn sie viel Sonnenlicht erhalten. 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2812768-D1DE-4966-940F-5104A1BE65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1"/>
            <a:ext cx="3313378" cy="4462461"/>
          </a:xfrm>
        </p:spPr>
      </p:pic>
      <p:pic>
        <p:nvPicPr>
          <p:cNvPr id="10" name="Grafik 9" descr="Ein Bild, das Baum, draußen, Blatt, Pflanze enthält.&#10;&#10;Automatisch generierte Beschreibung">
            <a:extLst>
              <a:ext uri="{FF2B5EF4-FFF2-40B4-BE49-F238E27FC236}">
                <a16:creationId xmlns:a16="http://schemas.microsoft.com/office/drawing/2014/main" id="{00778803-44F6-4788-92D3-9A67CDD6D5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077" y="1028700"/>
            <a:ext cx="2152723" cy="16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split orient="vert"/>
      </p:transition>
    </mc:Choice>
    <mc:Fallback xmlns="">
      <p:transition spd="slow" advTm="1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Eibe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3999" y="1714500"/>
            <a:ext cx="4824549" cy="4686300"/>
          </a:xfrm>
        </p:spPr>
        <p:txBody>
          <a:bodyPr rtlCol="0">
            <a:normAutofit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15 m.</a:t>
            </a:r>
          </a:p>
          <a:p>
            <a:pPr rtl="0"/>
            <a:r>
              <a:rPr lang="de-DE" b="1" dirty="0"/>
              <a:t>Nadeln: </a:t>
            </a:r>
            <a:r>
              <a:rPr lang="de-CH" dirty="0"/>
              <a:t>sie stehen an den Leittrieben spiralförmig, während sie an den Seitenzweigen zweizeilig angeordnet sind. 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bei der Eibe sind fast alle Teile giftig. Nur das Fruchtfleisch der leuchtend roten Beeren ist geniessbar, die Samen in den Früchten enthalten aber ebenfalls das giftige </a:t>
            </a:r>
            <a:r>
              <a:rPr lang="de-CH" dirty="0" err="1"/>
              <a:t>Taxin</a:t>
            </a:r>
            <a:r>
              <a:rPr lang="de-CH" dirty="0"/>
              <a:t>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3000 Jahre.</a:t>
            </a:r>
          </a:p>
          <a:p>
            <a:pPr rtl="0"/>
            <a:r>
              <a:rPr lang="de-CH" dirty="0"/>
              <a:t>Die Eiben-Arten sind hauptsächlich in der gemässigten Zone der Nordhalbkugel verbreitet.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61A3063-DFB7-455F-9366-BFA2F203F7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1"/>
            <a:ext cx="3313378" cy="4462461"/>
          </a:xfrm>
        </p:spPr>
      </p:pic>
      <p:pic>
        <p:nvPicPr>
          <p:cNvPr id="9" name="Grafik 8" descr="Ein Bild, das Baum, Pflanze, rot, frisch enthält.&#10;&#10;Automatisch generierte Beschreibung">
            <a:extLst>
              <a:ext uri="{FF2B5EF4-FFF2-40B4-BE49-F238E27FC236}">
                <a16:creationId xmlns:a16="http://schemas.microsoft.com/office/drawing/2014/main" id="{AD7D480C-6042-4F6D-994C-0A448A67BA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077" y="1028700"/>
            <a:ext cx="2155244" cy="16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Erle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3999" y="1714500"/>
            <a:ext cx="4643535" cy="4462272"/>
          </a:xfrm>
        </p:spPr>
        <p:txBody>
          <a:bodyPr rtlCol="0">
            <a:normAutofit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30 m.</a:t>
            </a:r>
          </a:p>
          <a:p>
            <a:pPr rtl="0"/>
            <a:r>
              <a:rPr lang="de-DE" b="1" dirty="0"/>
              <a:t>Blätter: </a:t>
            </a:r>
            <a:r>
              <a:rPr lang="de-CH" dirty="0"/>
              <a:t>das Blatt ist eiförmig, grün, fest und gesägt. Auffällig sind die hochstehenden Zacken am Blattrand.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als Früchte entwickeln sich kleine, rund 2 cm grosse, schwarze und holzige Zapfen.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120 Jahre.</a:t>
            </a:r>
          </a:p>
          <a:p>
            <a:pPr rtl="0"/>
            <a:r>
              <a:rPr lang="de-CH" dirty="0"/>
              <a:t>Die Erle ist in fast ganz Europa vertreten, erst weit im Nordeuropa wird es ihr zu kalt.  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698777B-1785-4B83-A20D-6787B90CD5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1"/>
            <a:ext cx="3313378" cy="4462461"/>
          </a:xfrm>
        </p:spPr>
      </p:pic>
      <p:pic>
        <p:nvPicPr>
          <p:cNvPr id="5" name="Grafik 4" descr="Ein Bild, das draußen, Baum, Pflanze, Zweig enthält.&#10;&#10;Automatisch generierte Beschreibung">
            <a:extLst>
              <a:ext uri="{FF2B5EF4-FFF2-40B4-BE49-F238E27FC236}">
                <a16:creationId xmlns:a16="http://schemas.microsoft.com/office/drawing/2014/main" id="{933D3B24-9D44-8FAD-B2DD-C51C013781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317" y="1028700"/>
            <a:ext cx="2150225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Esche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789714" cy="4462272"/>
          </a:xfrm>
        </p:spPr>
        <p:txBody>
          <a:bodyPr rtlCol="0">
            <a:normAutofit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40 m.</a:t>
            </a:r>
          </a:p>
          <a:p>
            <a:pPr rtl="0"/>
            <a:r>
              <a:rPr lang="de-DE" b="1" dirty="0"/>
              <a:t>Blätter: </a:t>
            </a:r>
            <a:r>
              <a:rPr lang="de-CH" dirty="0"/>
              <a:t>die Blattspindel weist eine behaarte und mit Korkporen besetzte Furche auf, Nebenblätter fehlen.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bei den Früchten handelt es sich um kleine, geflügelte Nüsschen. Im Fachjargon bezeichnet man ihre Erscheinung als Samara. 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300 Jahre.</a:t>
            </a:r>
          </a:p>
          <a:p>
            <a:pPr rtl="0"/>
            <a:r>
              <a:rPr lang="de-CH" dirty="0"/>
              <a:t>Die Esche ist fast in ganz Europa verbreitet. In den Mittelgebirgen bis 800 m, in den Alpen bis 1350 m.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4C5DA84-9249-4C64-B188-350DB4F356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1"/>
            <a:ext cx="3313378" cy="4462461"/>
          </a:xfrm>
        </p:spPr>
      </p:pic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7400A80A-6754-4810-8859-EF78B611BF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154318"/>
              </p:ext>
            </p:extLst>
          </p:nvPr>
        </p:nvGraphicFramePr>
        <p:xfrm>
          <a:off x="9282077" y="1028700"/>
          <a:ext cx="2151465" cy="161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4380640" imgH="18285480" progId="Photoshop.Image.13">
                  <p:embed/>
                </p:oleObj>
              </mc:Choice>
              <mc:Fallback>
                <p:oleObj name="Image" r:id="rId4" imgW="24380640" imgH="18285480" progId="Photoshop.Image.1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7400A80A-6754-4810-8859-EF78B611B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82077" y="1028700"/>
                        <a:ext cx="2151465" cy="1614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 descr="Ein Bild, das Pflanze, Baum, draußen, Ahorn enthält.&#10;&#10;Automatisch generierte Beschreibung">
            <a:extLst>
              <a:ext uri="{FF2B5EF4-FFF2-40B4-BE49-F238E27FC236}">
                <a16:creationId xmlns:a16="http://schemas.microsoft.com/office/drawing/2014/main" id="{DA2BDF77-6F64-434F-B2FF-0A4C54DA1E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968" y="1028700"/>
            <a:ext cx="2151644" cy="16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Fichte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3999" y="1714500"/>
            <a:ext cx="4929051" cy="446227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50 m.</a:t>
            </a:r>
          </a:p>
          <a:p>
            <a:pPr rtl="0"/>
            <a:r>
              <a:rPr lang="de-DE" b="1" dirty="0"/>
              <a:t>Nadeln: </a:t>
            </a:r>
            <a:r>
              <a:rPr lang="de-CH" dirty="0"/>
              <a:t>die Nadeln der gemeinen Fichte weisen meist eine Länge von ein bis zwei Zentimetern und eine Breite von einem Millimeter auf.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aber auch die Fichte trägt Früchte - ihre Zapfen. Darin reifen die vier bis fünf Millimeter grossen Samen mit ihren Flügeln.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300 Jahre.</a:t>
            </a:r>
          </a:p>
          <a:p>
            <a:pPr rtl="0"/>
            <a:r>
              <a:rPr lang="de-CH" dirty="0"/>
              <a:t>Die Fichte besiedelt fast alle waldfähigen Standorte und dominiert über einen weiten Standortsbereich.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9EAFACF-3DB4-4826-A71C-721474A9F2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1"/>
            <a:ext cx="3313378" cy="4462461"/>
          </a:xfrm>
        </p:spPr>
      </p:pic>
      <p:pic>
        <p:nvPicPr>
          <p:cNvPr id="10" name="Grafik 9" descr="Ein Bild, das Baum, Himmel, draußen, Pflanze enthält.&#10;&#10;Automatisch generierte Beschreibung">
            <a:extLst>
              <a:ext uri="{FF2B5EF4-FFF2-40B4-BE49-F238E27FC236}">
                <a16:creationId xmlns:a16="http://schemas.microsoft.com/office/drawing/2014/main" id="{1038C4F6-4E9A-4BF3-934C-A034AF9F50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968" y="1028700"/>
            <a:ext cx="2151882" cy="16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Kiefer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3999" y="1714500"/>
            <a:ext cx="4737463" cy="4462272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de-DE" b="1" dirty="0"/>
              <a:t>Höhe: </a:t>
            </a:r>
            <a:r>
              <a:rPr lang="de-DE" dirty="0"/>
              <a:t>bis 40 m.</a:t>
            </a:r>
          </a:p>
          <a:p>
            <a:pPr rtl="0"/>
            <a:r>
              <a:rPr lang="de-DE" b="1" dirty="0"/>
              <a:t>Nadeln: </a:t>
            </a:r>
            <a:r>
              <a:rPr lang="de-CH" dirty="0"/>
              <a:t>es befinden sich immer fünf Nadeln der Grannen-Kiefer auf einer Blattbasis. Die Nadeln sind dunkelgrün bis blaugrün und bis zu 4 cm lang.</a:t>
            </a:r>
          </a:p>
          <a:p>
            <a:pPr rtl="0"/>
            <a:r>
              <a:rPr lang="de-CH" b="1" dirty="0"/>
              <a:t>Frucht: </a:t>
            </a:r>
            <a:r>
              <a:rPr lang="de-CH" dirty="0"/>
              <a:t>bei den Früchten handelt es sich um Zapfen, welche folgende Eigenschaften aufweisen: eiförmig, im unreifen Zustand grün. 3-8 cm lang.</a:t>
            </a:r>
          </a:p>
          <a:p>
            <a:pPr rtl="0"/>
            <a:r>
              <a:rPr lang="de-DE" b="1" dirty="0"/>
              <a:t>Alter: </a:t>
            </a:r>
            <a:r>
              <a:rPr lang="de-DE" dirty="0"/>
              <a:t>bis zu 1000 Jahre.</a:t>
            </a:r>
          </a:p>
          <a:p>
            <a:pPr rtl="0"/>
            <a:r>
              <a:rPr lang="de-CH" dirty="0"/>
              <a:t>Sie wachsen auf Dünen, sauren Moorböden und in Felsspalten. Selbst am Polarkreis oder in den Alpen auf 2.500 Meter Höhe kommen sie zurecht.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5DFD35A-804B-4B2C-A258-AB7BD466E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11" y="1714501"/>
            <a:ext cx="3313378" cy="4462461"/>
          </a:xfrm>
        </p:spPr>
      </p:pic>
      <p:pic>
        <p:nvPicPr>
          <p:cNvPr id="8" name="Grafik 7" descr="Ein Bild, das Pflanze, Baum, draußen, Ahorn enthält.&#10;&#10;Automatisch generierte Beschreibung">
            <a:extLst>
              <a:ext uri="{FF2B5EF4-FFF2-40B4-BE49-F238E27FC236}">
                <a16:creationId xmlns:a16="http://schemas.microsoft.com/office/drawing/2014/main" id="{6BACC227-FBDA-4EF4-AC71-FBFC93C78B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968" y="1028700"/>
            <a:ext cx="2151644" cy="1614542"/>
          </a:xfrm>
          <a:prstGeom prst="rect">
            <a:avLst/>
          </a:prstGeom>
        </p:spPr>
      </p:pic>
      <p:pic>
        <p:nvPicPr>
          <p:cNvPr id="10" name="Grafik 9" descr="Ein Bild, das Baum, Pflanze enthält.&#10;&#10;Automatisch generierte Beschreibung">
            <a:extLst>
              <a:ext uri="{FF2B5EF4-FFF2-40B4-BE49-F238E27FC236}">
                <a16:creationId xmlns:a16="http://schemas.microsoft.com/office/drawing/2014/main" id="{4EE25E97-68BC-42B9-80D2-C570811264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965" y="1028700"/>
            <a:ext cx="2151645" cy="16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theme/theme1.xml><?xml version="1.0" encoding="utf-8"?>
<a:theme xmlns:a="http://schemas.openxmlformats.org/drawingml/2006/main" name="Gesundheit und Fitness 16: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82_TF02922391" id="{C6B3E5AA-9FCC-4245-A12F-1101B5974B9F}" vid="{FD526C78-BBC8-4F58-9E61-54C379BC093F}"/>
    </a:ext>
  </a:extLst>
</a:theme>
</file>

<file path=ppt/theme/theme2.xml><?xml version="1.0" encoding="utf-8"?>
<a:theme xmlns:a="http://schemas.openxmlformats.org/drawingml/2006/main" name="Office-Design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d36d37b-71b4-4416-b8a2-712a72be7925" xsi:nil="true"/>
    <SharedWithUsers xmlns="e92a2ac5-b25a-46ac-94d3-afeb148eacd8">
      <UserInfo>
        <DisplayName/>
        <AccountId xsi:nil="true"/>
        <AccountType/>
      </UserInfo>
    </SharedWithUsers>
    <TaxCatchAll xmlns="e92a2ac5-b25a-46ac-94d3-afeb148eacd8" xsi:nil="true"/>
    <lcf76f155ced4ddcb4097134ff3c332f xmlns="5d36d37b-71b4-4416-b8a2-712a72be792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0A218B65CF8F4E9AF05F2AB7592672" ma:contentTypeVersion="19" ma:contentTypeDescription="Ein neues Dokument erstellen." ma:contentTypeScope="" ma:versionID="896d5db0d1d056281e1cba17532560c4">
  <xsd:schema xmlns:xsd="http://www.w3.org/2001/XMLSchema" xmlns:xs="http://www.w3.org/2001/XMLSchema" xmlns:p="http://schemas.microsoft.com/office/2006/metadata/properties" xmlns:ns2="5d36d37b-71b4-4416-b8a2-712a72be7925" xmlns:ns3="e92a2ac5-b25a-46ac-94d3-afeb148eacd8" targetNamespace="http://schemas.microsoft.com/office/2006/metadata/properties" ma:root="true" ma:fieldsID="894d5c3fc7a739f299e410a9e03e8636" ns2:_="" ns3:_="">
    <xsd:import namespace="5d36d37b-71b4-4416-b8a2-712a72be7925"/>
    <xsd:import namespace="e92a2ac5-b25a-46ac-94d3-afeb148ea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6d37b-71b4-4416-b8a2-712a72be7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37208fab-4dc0-401f-83e0-c7b9bb7a63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a2ac5-b25a-46ac-94d3-afeb148ea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fe5ca1-ef84-4dab-a378-9389cdd71f7b}" ma:internalName="TaxCatchAll" ma:showField="CatchAllData" ma:web="e92a2ac5-b25a-46ac-94d3-afeb148eac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3CCC33-03D7-4B24-B6CC-17E31066655B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e92a2ac5-b25a-46ac-94d3-afeb148eacd8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d36d37b-71b4-4416-b8a2-712a72be7925"/>
  </ds:schemaRefs>
</ds:datastoreItem>
</file>

<file path=customXml/itemProps2.xml><?xml version="1.0" encoding="utf-8"?>
<ds:datastoreItem xmlns:ds="http://schemas.openxmlformats.org/officeDocument/2006/customXml" ds:itemID="{C4559585-1389-42C2-883A-AD96B4C0D101}"/>
</file>

<file path=customXml/itemProps3.xml><?xml version="1.0" encoding="utf-8"?>
<ds:datastoreItem xmlns:ds="http://schemas.openxmlformats.org/officeDocument/2006/customXml" ds:itemID="{F9B5DADE-6D24-4620-9D9A-D6414DE9AD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„Gesundheit und Fitness“-Präsentation (Breitbild)</Template>
  <TotalTime>0</TotalTime>
  <Words>865</Words>
  <Application>Microsoft Office PowerPoint</Application>
  <PresentationFormat>Breitbild</PresentationFormat>
  <Paragraphs>74</Paragraphs>
  <Slides>10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Gesundheit und Fitness 16:9</vt:lpstr>
      <vt:lpstr>Image</vt:lpstr>
      <vt:lpstr>Bäume in der Schweiz</vt:lpstr>
      <vt:lpstr>BergAhorn</vt:lpstr>
      <vt:lpstr>Edelkastanie</vt:lpstr>
      <vt:lpstr>Eiche</vt:lpstr>
      <vt:lpstr>Eibe</vt:lpstr>
      <vt:lpstr>Erle</vt:lpstr>
      <vt:lpstr>Esche</vt:lpstr>
      <vt:lpstr>Fichte</vt:lpstr>
      <vt:lpstr>Kiefer</vt:lpstr>
      <vt:lpstr>Birke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Bäume in der Schweiz</dc:title>
  <dc:creator>Georges Wyttenbach</dc:creator>
  <cp:lastModifiedBy>Doris Keller</cp:lastModifiedBy>
  <cp:revision>32</cp:revision>
  <cp:lastPrinted>2021-10-22T12:58:09Z</cp:lastPrinted>
  <dcterms:created xsi:type="dcterms:W3CDTF">2021-08-28T06:55:24Z</dcterms:created>
  <dcterms:modified xsi:type="dcterms:W3CDTF">2024-04-05T10:10:39Z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0x010100BE0A218B65CF8F4E9AF05F2AB7592672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