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Keller" userId="8632a153-503d-4ef7-b3c8-3b4e1994d05e" providerId="ADAL" clId="{9B2EA968-45BB-434B-9AD5-E3CA6867C1CF}"/>
    <pc:docChg chg="modSld">
      <pc:chgData name="Doris Keller" userId="8632a153-503d-4ef7-b3c8-3b4e1994d05e" providerId="ADAL" clId="{9B2EA968-45BB-434B-9AD5-E3CA6867C1CF}" dt="2022-10-08T13:19:49.865" v="0" actId="1076"/>
      <pc:docMkLst>
        <pc:docMk/>
      </pc:docMkLst>
      <pc:sldChg chg="modSp mod">
        <pc:chgData name="Doris Keller" userId="8632a153-503d-4ef7-b3c8-3b4e1994d05e" providerId="ADAL" clId="{9B2EA968-45BB-434B-9AD5-E3CA6867C1CF}" dt="2022-10-08T13:19:49.865" v="0" actId="1076"/>
        <pc:sldMkLst>
          <pc:docMk/>
          <pc:sldMk cId="2645866325" sldId="257"/>
        </pc:sldMkLst>
        <pc:picChg chg="mod">
          <ac:chgData name="Doris Keller" userId="8632a153-503d-4ef7-b3c8-3b4e1994d05e" providerId="ADAL" clId="{9B2EA968-45BB-434B-9AD5-E3CA6867C1CF}" dt="2022-10-08T13:19:49.865" v="0" actId="1076"/>
          <ac:picMkLst>
            <pc:docMk/>
            <pc:sldMk cId="2645866325" sldId="257"/>
            <ac:picMk id="8" creationId="{A0BCB2A9-8E2F-4877-A7A1-C69A7B3F24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9D9D6-6974-4EDE-BAA4-3279636B94E6}" type="datetimeFigureOut">
              <a:rPr lang="de-CH" smtClean="0"/>
              <a:t>23.05.2025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01714-85EB-40BD-8DAA-F9530FF4FD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14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01714-85EB-40BD-8DAA-F9530FF4FD1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02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8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762003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5" y="762003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6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7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70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5" y="2286006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4" y="2286006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5" y="2286006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5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9" y="2286007"/>
            <a:ext cx="5151123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9" y="3048000"/>
            <a:ext cx="5151123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8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7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5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3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5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8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3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63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7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7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1" y="6356357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7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6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Schneebedeckter Berg mit Tal">
            <a:extLst>
              <a:ext uri="{FF2B5EF4-FFF2-40B4-BE49-F238E27FC236}">
                <a16:creationId xmlns:a16="http://schemas.microsoft.com/office/drawing/2014/main" id="{1EABEFCB-8E9D-4A3C-B59F-291F6D9DB9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3"/>
            <a:ext cx="12207220" cy="68579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C75FBE-6346-435A-B28A-51464B721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5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67BCB4-F2B5-4281-B434-B6CF47AEB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1" y="3147061"/>
            <a:ext cx="12222481" cy="2019300"/>
          </a:xfrm>
        </p:spPr>
        <p:txBody>
          <a:bodyPr>
            <a:normAutofit/>
          </a:bodyPr>
          <a:lstStyle/>
          <a:p>
            <a:r>
              <a:rPr lang="de-CH" b="1" dirty="0"/>
              <a:t>Die 14 Achttausender</a:t>
            </a:r>
          </a:p>
        </p:txBody>
      </p:sp>
      <p:pic>
        <p:nvPicPr>
          <p:cNvPr id="8" name="Gute-Atmosphaere">
            <a:hlinkClick r:id="" action="ppaction://media"/>
            <a:extLst>
              <a:ext uri="{FF2B5EF4-FFF2-40B4-BE49-F238E27FC236}">
                <a16:creationId xmlns:a16="http://schemas.microsoft.com/office/drawing/2014/main" id="{4343EF36-4094-4E4B-92F5-1F2988B79C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Berg, draußen, Schnee, Natur enthält.&#10;&#10;Automatisch generierte Beschreibung">
            <a:extLst>
              <a:ext uri="{FF2B5EF4-FFF2-40B4-BE49-F238E27FC236}">
                <a16:creationId xmlns:a16="http://schemas.microsoft.com/office/drawing/2014/main" id="{FA6BA686-7BA1-47F0-9AF7-6A5F46D2E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/>
              <a:t>Höhe: 8’126 Meter</a:t>
            </a:r>
          </a:p>
          <a:p>
            <a:r>
              <a:rPr lang="de-CH" sz="2400" noProof="0" dirty="0"/>
              <a:t>Erstbesteigung: 3.07.1953</a:t>
            </a:r>
          </a:p>
          <a:p>
            <a:r>
              <a:rPr lang="de-CH" sz="2400" noProof="0" dirty="0"/>
              <a:t>Lage: Himalaya, Pakistan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9. Nanga Parbat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4791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draußen, Schnee, Berg, Natur enthält.&#10;&#10;Automatisch generierte Beschreibung">
            <a:extLst>
              <a:ext uri="{FF2B5EF4-FFF2-40B4-BE49-F238E27FC236}">
                <a16:creationId xmlns:a16="http://schemas.microsoft.com/office/drawing/2014/main" id="{4B7E0F02-E6C9-4D7F-9DC0-0968DA29B9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 dirty="0"/>
              <a:t>Höhe: 8’096 Meter</a:t>
            </a:r>
          </a:p>
          <a:p>
            <a:r>
              <a:rPr lang="de-CH" sz="2400" noProof="0" dirty="0"/>
              <a:t>Erstbesteigung: 3.06.1950</a:t>
            </a:r>
          </a:p>
          <a:p>
            <a:r>
              <a:rPr lang="de-CH" sz="2400" noProof="0" dirty="0"/>
              <a:t>Lage: Himalaya, Nepal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10. Annapurna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9029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nhaltsplatzhalter 7" descr="Ein Bild, das Schnee, draußen, Berg, Natur enthält.&#10;&#10;Automatisch generierte Beschreibung">
            <a:extLst>
              <a:ext uri="{FF2B5EF4-FFF2-40B4-BE49-F238E27FC236}">
                <a16:creationId xmlns:a16="http://schemas.microsoft.com/office/drawing/2014/main" id="{79053199-5E28-4478-A75B-1686C2444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 dirty="0"/>
              <a:t>Höhe: 8’068 Meter</a:t>
            </a:r>
          </a:p>
          <a:p>
            <a:r>
              <a:rPr lang="de-CH" sz="2400" noProof="0" dirty="0"/>
              <a:t>Erstbesteigung: 5.07.1958</a:t>
            </a:r>
          </a:p>
          <a:p>
            <a:r>
              <a:rPr lang="de-CH" sz="2400" noProof="0" dirty="0"/>
              <a:t>Lage: Karakorum, Pakistan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11. Gasherbrum 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3200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Berg, draußen, Himmel, Schnee enthält.&#10;&#10;Automatisch generierte Beschreibung">
            <a:extLst>
              <a:ext uri="{FF2B5EF4-FFF2-40B4-BE49-F238E27FC236}">
                <a16:creationId xmlns:a16="http://schemas.microsoft.com/office/drawing/2014/main" id="{B94F46A8-0FD3-4B0D-B87F-A10F710B6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/>
              <a:t>Höhe: 8’051 Meter</a:t>
            </a:r>
          </a:p>
          <a:p>
            <a:r>
              <a:rPr lang="de-CH" sz="2400" noProof="0" dirty="0"/>
              <a:t>Erstbesteigung: 9.06.1957</a:t>
            </a:r>
          </a:p>
          <a:p>
            <a:r>
              <a:rPr lang="de-CH" sz="2400" noProof="0" dirty="0"/>
              <a:t>Lage: Karakorum, zwischen Pakistan und China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12. Broad Peak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769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Schnee, draußen, Berg, Natur enthält.&#10;&#10;Automatisch generierte Beschreibung">
            <a:extLst>
              <a:ext uri="{FF2B5EF4-FFF2-40B4-BE49-F238E27FC236}">
                <a16:creationId xmlns:a16="http://schemas.microsoft.com/office/drawing/2014/main" id="{8B2A4A67-F07B-481B-9076-F866C71FC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 dirty="0"/>
              <a:t>Höhe: 8’035 Meter</a:t>
            </a:r>
          </a:p>
          <a:p>
            <a:r>
              <a:rPr lang="de-CH" sz="2400" noProof="0" dirty="0"/>
              <a:t>Erstbesteigung: 7.07.1956</a:t>
            </a:r>
          </a:p>
          <a:p>
            <a:r>
              <a:rPr lang="de-CH" sz="2400" noProof="0" dirty="0"/>
              <a:t>Lage: Karakorum, zwischen Pakistan und China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13. Gasherbrum II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59813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Berg, Himmel, draußen, Schnee enthält.&#10;&#10;Automatisch generierte Beschreibung">
            <a:extLst>
              <a:ext uri="{FF2B5EF4-FFF2-40B4-BE49-F238E27FC236}">
                <a16:creationId xmlns:a16="http://schemas.microsoft.com/office/drawing/2014/main" id="{F421ED06-D548-483A-8F24-8B38D401AB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 dirty="0"/>
              <a:t>Höhe: 8’ 013 Meter</a:t>
            </a:r>
          </a:p>
          <a:p>
            <a:r>
              <a:rPr lang="de-CH" sz="2400" noProof="0" dirty="0"/>
              <a:t>Erstbesteigung: 2.05.1964</a:t>
            </a:r>
          </a:p>
          <a:p>
            <a:r>
              <a:rPr lang="de-CH" sz="2400" noProof="0" dirty="0"/>
              <a:t>Lage: Himalaya, Tibet an der Grenze zu Nepal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14. Shisha </a:t>
            </a:r>
            <a:r>
              <a:rPr lang="en-US" sz="3200" b="1" dirty="0" err="1"/>
              <a:t>Pangma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414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0BCB2A9-8E2F-4877-A7A1-C69A7B3F2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04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/>
              <a:t>Höhe: 8’848 Meter</a:t>
            </a:r>
          </a:p>
          <a:p>
            <a:r>
              <a:rPr lang="de-CH" sz="2400" noProof="0" dirty="0"/>
              <a:t>Erstbesteigung: 29.05.1953</a:t>
            </a:r>
          </a:p>
          <a:p>
            <a:r>
              <a:rPr lang="de-CH" sz="2400" noProof="0" dirty="0"/>
              <a:t>Lage: Himalaya, an der Grenze zwischen Nepal und China (Tibet)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/>
              <a:t>1. Mount Everest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586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draußen, Schnee, Himmel, Berg enthält.&#10;&#10;Automatisch generierte Beschreibung">
            <a:extLst>
              <a:ext uri="{FF2B5EF4-FFF2-40B4-BE49-F238E27FC236}">
                <a16:creationId xmlns:a16="http://schemas.microsoft.com/office/drawing/2014/main" id="{6F9AD827-FD9A-4726-82B1-1469CB050D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 dirty="0"/>
              <a:t>Höhe: 8’611 Meter</a:t>
            </a:r>
          </a:p>
          <a:p>
            <a:r>
              <a:rPr lang="de-CH" sz="2400" noProof="0" dirty="0"/>
              <a:t>Erstbesteigung: 31.07.1954</a:t>
            </a:r>
          </a:p>
          <a:p>
            <a:r>
              <a:rPr lang="de-CH" sz="2400" noProof="0" dirty="0"/>
              <a:t>Lage: Karakorum, an der Grenze zwischen China und Pakistan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2. K2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4643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Schnee, Berg, Himmel, draußen enthält.&#10;&#10;Automatisch generierte Beschreibung">
            <a:extLst>
              <a:ext uri="{FF2B5EF4-FFF2-40B4-BE49-F238E27FC236}">
                <a16:creationId xmlns:a16="http://schemas.microsoft.com/office/drawing/2014/main" id="{2B2C0AF5-5280-444C-87B2-5D4857AB8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de-CH" sz="2400" noProof="0" dirty="0"/>
              <a:t>Höhe: 8’586 Meter</a:t>
            </a:r>
          </a:p>
          <a:p>
            <a:pPr>
              <a:lnSpc>
                <a:spcPct val="115000"/>
              </a:lnSpc>
            </a:pPr>
            <a:r>
              <a:rPr lang="de-CH" sz="2400" noProof="0" dirty="0"/>
              <a:t>Erstbesteigung: 25.05.1955</a:t>
            </a:r>
          </a:p>
          <a:p>
            <a:pPr>
              <a:lnSpc>
                <a:spcPct val="115000"/>
              </a:lnSpc>
            </a:pPr>
            <a:r>
              <a:rPr lang="de-CH" sz="2400" noProof="0" dirty="0"/>
              <a:t>Lage: Himalaya, zwischen Nepal und dem indischen Bundesstaat Sikkim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3. Kangchendzönga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6594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42019B2B-BE3E-48BC-83FF-44015DA00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/>
              <a:t>Höhe: 8’516 Meter</a:t>
            </a:r>
          </a:p>
          <a:p>
            <a:r>
              <a:rPr lang="de-CH" sz="2400" noProof="0" dirty="0"/>
              <a:t>Erstbesteigung: 18.05.1956</a:t>
            </a:r>
          </a:p>
          <a:p>
            <a:r>
              <a:rPr lang="de-CH" sz="2400" noProof="0" dirty="0"/>
              <a:t>Lage: Himalaya, zwischen Nepal und China (Tibet)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4. Lhotse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9101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E09C6909-6F7B-4874-921E-082966299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 dirty="0"/>
              <a:t>Höhe: 8’481 Meter</a:t>
            </a:r>
          </a:p>
          <a:p>
            <a:r>
              <a:rPr lang="de-CH" sz="2400" noProof="0" dirty="0"/>
              <a:t>Erstbesteigung: 15.05.1955</a:t>
            </a:r>
          </a:p>
          <a:p>
            <a:r>
              <a:rPr lang="de-CH" sz="2400" noProof="0" dirty="0"/>
              <a:t>Lage: Himalaya, zwischen Nepal und China (Tibet)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5. Makalu 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9997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Berg, Himmel, Schnee, draußen enthält.&#10;&#10;Automatisch generierte Beschreibung">
            <a:extLst>
              <a:ext uri="{FF2B5EF4-FFF2-40B4-BE49-F238E27FC236}">
                <a16:creationId xmlns:a16="http://schemas.microsoft.com/office/drawing/2014/main" id="{46432784-00AA-4C16-A619-0D13924D8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de-CH" sz="2400" noProof="0"/>
              <a:t>Höhe: 8’188 Meter</a:t>
            </a:r>
          </a:p>
          <a:p>
            <a:pPr>
              <a:lnSpc>
                <a:spcPct val="115000"/>
              </a:lnSpc>
            </a:pPr>
            <a:r>
              <a:rPr lang="de-CH" sz="2400" noProof="0" dirty="0"/>
              <a:t>Erstbesteigung: 19.10.1954</a:t>
            </a:r>
          </a:p>
          <a:p>
            <a:pPr>
              <a:lnSpc>
                <a:spcPct val="115000"/>
              </a:lnSpc>
            </a:pPr>
            <a:r>
              <a:rPr lang="de-CH" sz="2400" noProof="0" dirty="0"/>
              <a:t>Lage: Himalaya, Nepal, 20 Kilometer westlich vom Mount Everest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6. Cho Oyu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8448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18A294EB-7E05-480C-9F10-51BDA5D0B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/>
              <a:t>Höhe: 8’167 Meter</a:t>
            </a:r>
          </a:p>
          <a:p>
            <a:r>
              <a:rPr lang="de-CH" sz="2400" noProof="0" dirty="0"/>
              <a:t>Erstbesteigung: 13.05.1960</a:t>
            </a:r>
          </a:p>
          <a:p>
            <a:r>
              <a:rPr lang="de-CH" sz="2400" noProof="0" dirty="0"/>
              <a:t>Lage: Himalaya, Nepal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7. Dhaulagiri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9463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7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3999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65" y="6144076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nhaltsplatzhalter 2" descr="Ein Bild, das Himmel, Schnee, draußen, Berg enthält.&#10;&#10;Automatisch generierte Beschreibung">
            <a:extLst>
              <a:ext uri="{FF2B5EF4-FFF2-40B4-BE49-F238E27FC236}">
                <a16:creationId xmlns:a16="http://schemas.microsoft.com/office/drawing/2014/main" id="{1D6B9DE8-B7D7-4CDB-94E9-504F15E8FA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762011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41" y="538156"/>
            <a:ext cx="6095989" cy="6543687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B63389-9BA4-49F5-BA2E-09E400D8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1" y="3048007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CH" sz="2400" noProof="0" dirty="0"/>
              <a:t>Höhe: 8’156 Meter</a:t>
            </a:r>
          </a:p>
          <a:p>
            <a:r>
              <a:rPr lang="de-CH" sz="2400" noProof="0" dirty="0"/>
              <a:t>Erstbesteigung: 9.05.1956</a:t>
            </a:r>
          </a:p>
          <a:p>
            <a:r>
              <a:rPr lang="de-CH" sz="2400" noProof="0" dirty="0"/>
              <a:t>Lage: Himalaya, Nepal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556970-BF6B-4DE1-BE98-55DC9F03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2"/>
            <a:ext cx="4572000" cy="15240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/>
              <a:t>8. Manaslu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62833498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37251F"/>
      </a:dk2>
      <a:lt2>
        <a:srgbClr val="E8E3E2"/>
      </a:lt2>
      <a:accent1>
        <a:srgbClr val="4DAFC3"/>
      </a:accent1>
      <a:accent2>
        <a:srgbClr val="3B6CB1"/>
      </a:accent2>
      <a:accent3>
        <a:srgbClr val="4D4DC3"/>
      </a:accent3>
      <a:accent4>
        <a:srgbClr val="6D3BB1"/>
      </a:accent4>
      <a:accent5>
        <a:srgbClr val="B04DC3"/>
      </a:accent5>
      <a:accent6>
        <a:srgbClr val="B13B93"/>
      </a:accent6>
      <a:hlink>
        <a:srgbClr val="BF553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41002A-688F-420D-9FC9-DC9977F64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0BF1F8-418B-48C5-8C0C-D435924EA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A748E6-09EB-42EB-BB77-300CD993C497}">
  <ds:schemaRefs>
    <ds:schemaRef ds:uri="http://schemas.microsoft.com/office/infopath/2007/PartnerControls"/>
    <ds:schemaRef ds:uri="http://schemas.microsoft.com/office/2006/documentManagement/types"/>
    <ds:schemaRef ds:uri="5d36d37b-71b4-4416-b8a2-712a72be7925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e92a2ac5-b25a-46ac-94d3-afeb148eacd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Breitbild</PresentationFormat>
  <Paragraphs>58</Paragraphs>
  <Slides>15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Die 14 Achttausender</vt:lpstr>
      <vt:lpstr>1. Mount Everest</vt:lpstr>
      <vt:lpstr>2. K2</vt:lpstr>
      <vt:lpstr>3. Kangchendzönga</vt:lpstr>
      <vt:lpstr>4. Lhotse</vt:lpstr>
      <vt:lpstr>5. Makalu I</vt:lpstr>
      <vt:lpstr>6. Cho Oyu</vt:lpstr>
      <vt:lpstr>7. Dhaulagiri</vt:lpstr>
      <vt:lpstr>8. Manaslu</vt:lpstr>
      <vt:lpstr>9. Nanga Parbat</vt:lpstr>
      <vt:lpstr>10. Annapurna</vt:lpstr>
      <vt:lpstr>11. Gasherbrum I</vt:lpstr>
      <vt:lpstr>12. Broad Peak</vt:lpstr>
      <vt:lpstr>13. Gasherbrum II</vt:lpstr>
      <vt:lpstr>14. Shisha Pangma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14 höchsten Berge der Welt</dc:title>
  <dc:creator>Georges Wyttenbach</dc:creator>
  <cp:lastModifiedBy>Doris Keller</cp:lastModifiedBy>
  <cp:revision>11</cp:revision>
  <dcterms:created xsi:type="dcterms:W3CDTF">2021-07-27T11:00:21Z</dcterms:created>
  <dcterms:modified xsi:type="dcterms:W3CDTF">2025-05-23T11:49:44Z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lpwstr>478700.000000000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