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1" r:id="rId2"/>
    <p:sldId id="2562" r:id="rId3"/>
    <p:sldId id="2563" r:id="rId4"/>
  </p:sldIdLst>
  <p:sldSz cx="10691813" cy="7559675"/>
  <p:notesSz cx="6858000" cy="9144000"/>
  <p:defaultTextStyle>
    <a:defPPr>
      <a:defRPr lang="en-US"/>
    </a:defPPr>
    <a:lvl1pPr marL="0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Übung: Flussdiagramm mit Formen in PowerPoint" id="{F9AB6E2B-374E-4890-8B3B-000E156FE4CB}">
          <p14:sldIdLst>
            <p14:sldId id="2561"/>
            <p14:sldId id="2562"/>
            <p14:sldId id="256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80" autoAdjust="0"/>
    <p:restoredTop sz="82379" autoAdjust="0"/>
  </p:normalViewPr>
  <p:slideViewPr>
    <p:cSldViewPr snapToGrid="0">
      <p:cViewPr varScale="1">
        <p:scale>
          <a:sx n="116" d="100"/>
          <a:sy n="116" d="100"/>
        </p:scale>
        <p:origin x="496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9" d="100"/>
          <a:sy n="119" d="100"/>
        </p:scale>
        <p:origin x="4992" y="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ptos" panose="020B0004020202020204" pitchFamily="34" charset="0"/>
              </a:defRPr>
            </a:lvl1pPr>
          </a:lstStyle>
          <a:p>
            <a:endParaRPr lang="en-US">
              <a:latin typeface="Aptos" panose="020B00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ptos" panose="020B0004020202020204" pitchFamily="34" charset="0"/>
              </a:defRPr>
            </a:lvl1pPr>
          </a:lstStyle>
          <a:p>
            <a:fld id="{DA874630-EAB0-49B2-86D5-665086F26F05}" type="datetimeFigureOut">
              <a:rPr lang="de-DE" smtClean="0"/>
              <a:pPr/>
              <a:t>02.07.2026</a:t>
            </a:fld>
            <a:endParaRPr lang="en-US">
              <a:latin typeface="Aptos" panose="020B00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143000"/>
            <a:ext cx="4362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ptos" panose="020B0004020202020204" pitchFamily="34" charset="0"/>
              </a:defRPr>
            </a:lvl1pPr>
          </a:lstStyle>
          <a:p>
            <a:endParaRPr lang="en-US">
              <a:latin typeface="Aptos" panose="020B00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ptos" panose="020B0004020202020204" pitchFamily="34" charset="0"/>
              </a:defRPr>
            </a:lvl1pPr>
          </a:lstStyle>
          <a:p>
            <a:fld id="{DABF210B-B8F0-4AC2-91BF-BCC9E0DB757A}" type="slidenum">
              <a:rPr lang="de-CH" smtClean="0"/>
              <a:pPr/>
              <a:t>‹Nr.›</a:t>
            </a:fld>
            <a:endParaRPr lang="de-CH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872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6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7775" y="1143000"/>
            <a:ext cx="43624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2D33A1-12E9-4478-BEDA-4058C4A36C15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711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7775" y="1143000"/>
            <a:ext cx="43624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noProof="0" dirty="0"/>
              <a:t>Prozessbeschreibung und Arbeitsauftrag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2D33A1-12E9-4478-BEDA-4058C4A36C15}" type="slidenum"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9366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E8FE2-8509-8A8F-6CD2-3CA55D45F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5EE88F-6CC6-6D8A-A9F8-585185E960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247775" y="1143000"/>
            <a:ext cx="436245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4C80FF-8827-0F53-7AC8-40AE281F52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4000" indent="-1524000"/>
            <a:r>
              <a:rPr lang="de-CH" sz="900" b="1" dirty="0">
                <a:solidFill>
                  <a:schemeClr val="accent3">
                    <a:lumMod val="75000"/>
                  </a:schemeClr>
                </a:solidFill>
              </a:rPr>
              <a:t>Start	</a:t>
            </a:r>
            <a:r>
              <a:rPr lang="de-CH" sz="900" dirty="0">
                <a:solidFill>
                  <a:schemeClr val="accent3">
                    <a:lumMod val="75000"/>
                  </a:schemeClr>
                </a:solidFill>
              </a:rPr>
              <a:t>Die ausgehenden Briefe liegen bereit.</a:t>
            </a:r>
          </a:p>
          <a:p>
            <a:pPr marL="1524000" indent="-1524000"/>
            <a:r>
              <a:rPr lang="de-CH" sz="900" b="1" dirty="0">
                <a:solidFill>
                  <a:schemeClr val="accent3">
                    <a:lumMod val="75000"/>
                  </a:schemeClr>
                </a:solidFill>
              </a:rPr>
              <a:t>Entscheidung	</a:t>
            </a:r>
            <a:r>
              <a:rPr lang="de-CH" sz="900" dirty="0">
                <a:solidFill>
                  <a:schemeClr val="accent3">
                    <a:lumMod val="75000"/>
                  </a:schemeClr>
                </a:solidFill>
              </a:rPr>
              <a:t>Müssen Briefe ins Ausland geschickt werden?</a:t>
            </a:r>
            <a:br>
              <a:rPr lang="de-CH" sz="9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de-CH" sz="900" i="1" dirty="0">
                <a:solidFill>
                  <a:schemeClr val="accent3">
                    <a:lumMod val="75000"/>
                  </a:schemeClr>
                </a:solidFill>
              </a:rPr>
              <a:t>Wenn JA:</a:t>
            </a:r>
            <a:r>
              <a:rPr lang="de-CH" sz="900" dirty="0">
                <a:solidFill>
                  <a:schemeClr val="accent3">
                    <a:lumMod val="75000"/>
                  </a:schemeClr>
                </a:solidFill>
              </a:rPr>
              <a:t> Auslandstarif (Prioritäts-Briefmarke) aufkleben.</a:t>
            </a:r>
            <a:br>
              <a:rPr lang="de-CH" sz="9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de-CH" sz="900" i="1" dirty="0">
                <a:solidFill>
                  <a:schemeClr val="accent3">
                    <a:lumMod val="75000"/>
                  </a:schemeClr>
                </a:solidFill>
              </a:rPr>
              <a:t>Wenn NEIN:</a:t>
            </a:r>
            <a:r>
              <a:rPr lang="de-CH" sz="900" dirty="0">
                <a:solidFill>
                  <a:schemeClr val="accent3">
                    <a:lumMod val="75000"/>
                  </a:schemeClr>
                </a:solidFill>
              </a:rPr>
              <a:t> Inlandstarif (A- oder B-Post) aufkleben.</a:t>
            </a:r>
          </a:p>
          <a:p>
            <a:pPr marL="1524000" indent="-1524000"/>
            <a:r>
              <a:rPr lang="de-CH" sz="900" b="1" dirty="0">
                <a:solidFill>
                  <a:schemeClr val="accent3">
                    <a:lumMod val="75000"/>
                  </a:schemeClr>
                </a:solidFill>
              </a:rPr>
              <a:t>Prozess	</a:t>
            </a:r>
            <a:r>
              <a:rPr lang="de-CH" sz="900" dirty="0">
                <a:solidFill>
                  <a:schemeClr val="accent3">
                    <a:lumMod val="75000"/>
                  </a:schemeClr>
                </a:solidFill>
              </a:rPr>
              <a:t>Alle Briefe in die Postmappe legen.</a:t>
            </a:r>
          </a:p>
          <a:p>
            <a:pPr marL="1524000" indent="-1524000"/>
            <a:r>
              <a:rPr lang="de-CH" sz="900" b="1" dirty="0">
                <a:solidFill>
                  <a:schemeClr val="accent3">
                    <a:lumMod val="75000"/>
                  </a:schemeClr>
                </a:solidFill>
              </a:rPr>
              <a:t>Prozess	</a:t>
            </a:r>
            <a:r>
              <a:rPr lang="de-CH" sz="900" dirty="0">
                <a:solidFill>
                  <a:schemeClr val="accent3">
                    <a:lumMod val="75000"/>
                  </a:schemeClr>
                </a:solidFill>
              </a:rPr>
              <a:t>Die Mappe zur internen Poststelle (oder zum Briefkasten) bringen.</a:t>
            </a:r>
          </a:p>
          <a:p>
            <a:pPr marL="1524000" indent="-1524000"/>
            <a:r>
              <a:rPr lang="de-CH" sz="900" b="1" dirty="0">
                <a:solidFill>
                  <a:schemeClr val="accent3">
                    <a:lumMod val="75000"/>
                  </a:schemeClr>
                </a:solidFill>
              </a:rPr>
              <a:t>Ende	</a:t>
            </a:r>
            <a:r>
              <a:rPr lang="de-CH" sz="900" dirty="0">
                <a:solidFill>
                  <a:schemeClr val="accent3">
                    <a:lumMod val="75000"/>
                  </a:schemeClr>
                </a:solidFill>
              </a:rPr>
              <a:t>Der Postausgang ist erledigt.</a:t>
            </a:r>
          </a:p>
          <a:p>
            <a:endParaRPr lang="de-CH" sz="900" noProof="0" dirty="0">
              <a:latin typeface="Aptos" panose="020B00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809C8C-9B63-985D-4BE2-4F23EF84FD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2D33A1-12E9-4478-BEDA-4058C4A36C15}" type="slidenum"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124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B24A208E-BD69-BB12-21B8-DA405B501F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" y="0"/>
            <a:ext cx="10691812" cy="5496611"/>
          </a:xfrm>
          <a:blipFill>
            <a:blip r:embed="rId2" cstate="print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</p:spPr>
        <p:txBody>
          <a:bodyPr vert="horz" lIns="91440" tIns="0" rIns="0" bIns="0" rtlCol="0">
            <a:noAutofit/>
          </a:bodyPr>
          <a:lstStyle>
            <a:lvl1pPr>
              <a:defRPr lang="en-US" sz="3663" b="0" i="0"/>
            </a:lvl1pPr>
          </a:lstStyle>
          <a:p>
            <a:pPr marL="0" lvl="0" indent="0" rtl="0">
              <a:lnSpc>
                <a:spcPct val="150000"/>
              </a:lnSpc>
              <a:buFontTx/>
              <a:buNone/>
            </a:pPr>
            <a:r>
              <a:rPr lang="de"/>
              <a:t>Klicken Sie, um ein Bild hinzuzufügen.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AA6C9C7-A264-237A-7F3C-46E6A7A9646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r>
              <a:rPr lang="en-US"/>
              <a:t>24.02.2025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B5B8C48-05E9-5280-3F6A-22F8BCBB477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de"/>
              <a:t>Beispiel für Fußzeilentext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7BC820F-C031-6832-5CA0-B972903E0D5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755" y="6248610"/>
            <a:ext cx="10050305" cy="529522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3053"/>
            </a:lvl1pPr>
            <a:lvl2pPr marL="697895" indent="0" algn="ctr">
              <a:buNone/>
              <a:defRPr sz="3053"/>
            </a:lvl2pPr>
            <a:lvl3pPr marL="1395790" indent="0" algn="ctr">
              <a:buNone/>
              <a:defRPr sz="2748"/>
            </a:lvl3pPr>
            <a:lvl4pPr marL="2093684" indent="0" algn="ctr">
              <a:buNone/>
              <a:defRPr sz="2442"/>
            </a:lvl4pPr>
            <a:lvl5pPr marL="2791579" indent="0" algn="ctr">
              <a:buNone/>
              <a:defRPr sz="2442"/>
            </a:lvl5pPr>
            <a:lvl6pPr marL="3489474" indent="0" algn="ctr">
              <a:buNone/>
              <a:defRPr sz="2442"/>
            </a:lvl6pPr>
            <a:lvl7pPr marL="4187369" indent="0" algn="ctr">
              <a:buNone/>
              <a:defRPr sz="2442"/>
            </a:lvl7pPr>
            <a:lvl8pPr marL="4885264" indent="0" algn="ctr">
              <a:buNone/>
              <a:defRPr sz="2442"/>
            </a:lvl8pPr>
            <a:lvl9pPr marL="5583159" indent="0" algn="ctr">
              <a:buNone/>
              <a:defRPr sz="2442"/>
            </a:lvl9pPr>
          </a:lstStyle>
          <a:p>
            <a:pPr rtl="0"/>
            <a:r>
              <a:rPr lang="de"/>
              <a:t>Formatvorlage des Untertitelmasters durch Klicken bearbeiten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755" y="5046659"/>
            <a:ext cx="10050305" cy="866843"/>
          </a:xfrm>
        </p:spPr>
        <p:txBody>
          <a:bodyPr rtlCol="0" anchor="b">
            <a:noAutofit/>
          </a:bodyPr>
          <a:lstStyle>
            <a:lvl1pPr algn="l">
              <a:defRPr sz="9159">
                <a:solidFill>
                  <a:schemeClr val="bg1"/>
                </a:solidFill>
                <a:highlight>
                  <a:srgbClr val="000000"/>
                </a:highlight>
              </a:defRPr>
            </a:lvl1pPr>
          </a:lstStyle>
          <a:p>
            <a:pPr rtl="0"/>
            <a:r>
              <a:rPr lang="de"/>
              <a:t>Titelmasterformat durch Klicken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2667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381" userDrawn="1">
          <p15:clr>
            <a:srgbClr val="FBAE40"/>
          </p15:clr>
        </p15:guide>
        <p15:guide id="6" pos="336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5E4475-6EC3-F17B-F23F-891ABC4D3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8BC779E-74B9-19F6-AD03-0183ABF26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24.02.2025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E98393A-0AF7-8AFE-6FCC-A759737F6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"/>
              <a:t>Beispiel für Fußzeilentext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C983F9D-92E3-9158-CB5A-5AE65B47B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07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263" y="604774"/>
            <a:ext cx="9342690" cy="124810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de" dirty="0"/>
              <a:t>Titelmasterformat durch Klicken bearbeiten</a:t>
            </a:r>
            <a:endParaRPr lang="en-US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7263" y="1891057"/>
            <a:ext cx="9342690" cy="5063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"/>
              <a:t>Textmasterformat durch Klicken bearbeiten</a:t>
            </a:r>
          </a:p>
          <a:p>
            <a:pPr lvl="1" rtl="0"/>
            <a:r>
              <a:rPr lang="de"/>
              <a:t>Zweite Ebene</a:t>
            </a:r>
          </a:p>
          <a:p>
            <a:pPr lvl="2" rtl="0"/>
            <a:r>
              <a:rPr lang="de"/>
              <a:t>Dritte Ebene</a:t>
            </a:r>
          </a:p>
          <a:p>
            <a:pPr lvl="3" rtl="0"/>
            <a:r>
              <a:rPr lang="de"/>
              <a:t>Vierte Ebene</a:t>
            </a:r>
          </a:p>
          <a:p>
            <a:pPr lvl="4" rtl="0"/>
            <a:r>
              <a:rPr lang="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0283" y="7113241"/>
            <a:ext cx="306435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73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24.02.2025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84295" y="7113241"/>
            <a:ext cx="246020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73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de"/>
              <a:t>Beispiel für Fußzeilentext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00864" y="7113241"/>
            <a:ext cx="376395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73">
                <a:solidFill>
                  <a:schemeClr val="tx1"/>
                </a:solidFill>
                <a:latin typeface="+mn-lt"/>
              </a:defRPr>
            </a:lvl1pPr>
          </a:lstStyle>
          <a:p>
            <a:fld id="{CC057153-B650-4DEB-B370-79DDCFDCE93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79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hf sldNum="0" hdr="0" ftr="0" dt="0"/>
  <p:txStyles>
    <p:titleStyle>
      <a:lvl1pPr algn="l" defTabSz="1395790" rtl="0" eaLnBrk="1" latinLnBrk="0" hangingPunct="1">
        <a:lnSpc>
          <a:spcPct val="120000"/>
        </a:lnSpc>
        <a:spcBef>
          <a:spcPct val="0"/>
        </a:spcBef>
        <a:buNone/>
        <a:defRPr sz="6106" b="0" kern="1200" cap="all" spc="458" baseline="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348947" indent="-348947" algn="l" defTabSz="1395790" rtl="0" eaLnBrk="1" latinLnBrk="0" hangingPunct="1">
        <a:lnSpc>
          <a:spcPct val="120000"/>
        </a:lnSpc>
        <a:spcBef>
          <a:spcPts val="1526"/>
        </a:spcBef>
        <a:buFont typeface="Arial" panose="020B0604020202020204" pitchFamily="34" charset="0"/>
        <a:buChar char="•"/>
        <a:defRPr sz="3053" kern="1200">
          <a:solidFill>
            <a:schemeClr val="tx1"/>
          </a:solidFill>
          <a:latin typeface="+mn-lt"/>
          <a:ea typeface="+mn-ea"/>
          <a:cs typeface="+mn-cs"/>
        </a:defRPr>
      </a:lvl1pPr>
      <a:lvl2pPr marL="697895" indent="-348947" algn="l" defTabSz="1395790" rtl="0" eaLnBrk="1" latinLnBrk="0" hangingPunct="1">
        <a:lnSpc>
          <a:spcPct val="120000"/>
        </a:lnSpc>
        <a:spcBef>
          <a:spcPts val="764"/>
        </a:spcBef>
        <a:buFont typeface="Arial" panose="020B0604020202020204" pitchFamily="34" charset="0"/>
        <a:buChar char="•"/>
        <a:defRPr sz="2748" kern="1200">
          <a:solidFill>
            <a:schemeClr val="tx1"/>
          </a:solidFill>
          <a:latin typeface="+mn-lt"/>
          <a:ea typeface="+mn-ea"/>
          <a:cs typeface="+mn-cs"/>
        </a:defRPr>
      </a:lvl2pPr>
      <a:lvl3pPr marL="1046842" indent="-348947" algn="l" defTabSz="1395790" rtl="0" eaLnBrk="1" latinLnBrk="0" hangingPunct="1">
        <a:lnSpc>
          <a:spcPct val="120000"/>
        </a:lnSpc>
        <a:spcBef>
          <a:spcPts val="764"/>
        </a:spcBef>
        <a:buFont typeface="Arial" panose="020B0604020202020204" pitchFamily="34" charset="0"/>
        <a:buChar char="•"/>
        <a:defRPr sz="2442" kern="1200">
          <a:solidFill>
            <a:schemeClr val="tx1"/>
          </a:solidFill>
          <a:latin typeface="+mn-lt"/>
          <a:ea typeface="+mn-ea"/>
          <a:cs typeface="+mn-cs"/>
        </a:defRPr>
      </a:lvl3pPr>
      <a:lvl4pPr marL="1395790" indent="-348947" algn="l" defTabSz="1395790" rtl="0" eaLnBrk="1" latinLnBrk="0" hangingPunct="1">
        <a:lnSpc>
          <a:spcPct val="120000"/>
        </a:lnSpc>
        <a:spcBef>
          <a:spcPts val="764"/>
        </a:spcBef>
        <a:buFont typeface="Arial" panose="020B0604020202020204" pitchFamily="34" charset="0"/>
        <a:buChar char="•"/>
        <a:defRPr sz="2137" kern="1200">
          <a:solidFill>
            <a:schemeClr val="tx1"/>
          </a:solidFill>
          <a:latin typeface="+mn-lt"/>
          <a:ea typeface="+mn-ea"/>
          <a:cs typeface="+mn-cs"/>
        </a:defRPr>
      </a:lvl4pPr>
      <a:lvl5pPr marL="1744737" indent="-348947" algn="l" defTabSz="1395790" rtl="0" eaLnBrk="1" latinLnBrk="0" hangingPunct="1">
        <a:lnSpc>
          <a:spcPct val="120000"/>
        </a:lnSpc>
        <a:spcBef>
          <a:spcPts val="764"/>
        </a:spcBef>
        <a:buFont typeface="Arial" panose="020B0604020202020204" pitchFamily="34" charset="0"/>
        <a:buChar char="•"/>
        <a:defRPr sz="1832" kern="1200">
          <a:solidFill>
            <a:schemeClr val="tx1"/>
          </a:solidFill>
          <a:latin typeface="+mn-lt"/>
          <a:ea typeface="+mn-ea"/>
          <a:cs typeface="+mn-cs"/>
        </a:defRPr>
      </a:lvl5pPr>
      <a:lvl6pPr marL="3838422" indent="-348947" algn="l" defTabSz="1395790" rtl="0" eaLnBrk="1" latinLnBrk="0" hangingPunct="1">
        <a:lnSpc>
          <a:spcPct val="90000"/>
        </a:lnSpc>
        <a:spcBef>
          <a:spcPts val="764"/>
        </a:spcBef>
        <a:buFont typeface="Arial" panose="020B0604020202020204" pitchFamily="34" charset="0"/>
        <a:buChar char="•"/>
        <a:defRPr sz="2748" kern="1200">
          <a:solidFill>
            <a:schemeClr val="tx1"/>
          </a:solidFill>
          <a:latin typeface="+mn-lt"/>
          <a:ea typeface="+mn-ea"/>
          <a:cs typeface="+mn-cs"/>
        </a:defRPr>
      </a:lvl6pPr>
      <a:lvl7pPr marL="4536316" indent="-348947" algn="l" defTabSz="1395790" rtl="0" eaLnBrk="1" latinLnBrk="0" hangingPunct="1">
        <a:lnSpc>
          <a:spcPct val="90000"/>
        </a:lnSpc>
        <a:spcBef>
          <a:spcPts val="764"/>
        </a:spcBef>
        <a:buFont typeface="Arial" panose="020B0604020202020204" pitchFamily="34" charset="0"/>
        <a:buChar char="•"/>
        <a:defRPr sz="2748" kern="1200">
          <a:solidFill>
            <a:schemeClr val="tx1"/>
          </a:solidFill>
          <a:latin typeface="+mn-lt"/>
          <a:ea typeface="+mn-ea"/>
          <a:cs typeface="+mn-cs"/>
        </a:defRPr>
      </a:lvl7pPr>
      <a:lvl8pPr marL="5234211" indent="-348947" algn="l" defTabSz="1395790" rtl="0" eaLnBrk="1" latinLnBrk="0" hangingPunct="1">
        <a:lnSpc>
          <a:spcPct val="90000"/>
        </a:lnSpc>
        <a:spcBef>
          <a:spcPts val="764"/>
        </a:spcBef>
        <a:buFont typeface="Arial" panose="020B0604020202020204" pitchFamily="34" charset="0"/>
        <a:buChar char="•"/>
        <a:defRPr sz="2748" kern="1200">
          <a:solidFill>
            <a:schemeClr val="tx1"/>
          </a:solidFill>
          <a:latin typeface="+mn-lt"/>
          <a:ea typeface="+mn-ea"/>
          <a:cs typeface="+mn-cs"/>
        </a:defRPr>
      </a:lvl8pPr>
      <a:lvl9pPr marL="5932106" indent="-348947" algn="l" defTabSz="1395790" rtl="0" eaLnBrk="1" latinLnBrk="0" hangingPunct="1">
        <a:lnSpc>
          <a:spcPct val="90000"/>
        </a:lnSpc>
        <a:spcBef>
          <a:spcPts val="764"/>
        </a:spcBef>
        <a:buFont typeface="Arial" panose="020B0604020202020204" pitchFamily="34" charset="0"/>
        <a:buChar char="•"/>
        <a:defRPr sz="27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95790" rtl="0" eaLnBrk="1" latinLnBrk="0" hangingPunct="1">
        <a:defRPr sz="2748" kern="1200">
          <a:solidFill>
            <a:schemeClr val="tx1"/>
          </a:solidFill>
          <a:latin typeface="+mn-lt"/>
          <a:ea typeface="+mn-ea"/>
          <a:cs typeface="+mn-cs"/>
        </a:defRPr>
      </a:lvl1pPr>
      <a:lvl2pPr marL="697895" algn="l" defTabSz="1395790" rtl="0" eaLnBrk="1" latinLnBrk="0" hangingPunct="1">
        <a:defRPr sz="2748" kern="1200">
          <a:solidFill>
            <a:schemeClr val="tx1"/>
          </a:solidFill>
          <a:latin typeface="+mn-lt"/>
          <a:ea typeface="+mn-ea"/>
          <a:cs typeface="+mn-cs"/>
        </a:defRPr>
      </a:lvl2pPr>
      <a:lvl3pPr marL="1395790" algn="l" defTabSz="1395790" rtl="0" eaLnBrk="1" latinLnBrk="0" hangingPunct="1">
        <a:defRPr sz="2748" kern="1200">
          <a:solidFill>
            <a:schemeClr val="tx1"/>
          </a:solidFill>
          <a:latin typeface="+mn-lt"/>
          <a:ea typeface="+mn-ea"/>
          <a:cs typeface="+mn-cs"/>
        </a:defRPr>
      </a:lvl3pPr>
      <a:lvl4pPr marL="2093684" algn="l" defTabSz="1395790" rtl="0" eaLnBrk="1" latinLnBrk="0" hangingPunct="1">
        <a:defRPr sz="2748" kern="1200">
          <a:solidFill>
            <a:schemeClr val="tx1"/>
          </a:solidFill>
          <a:latin typeface="+mn-lt"/>
          <a:ea typeface="+mn-ea"/>
          <a:cs typeface="+mn-cs"/>
        </a:defRPr>
      </a:lvl4pPr>
      <a:lvl5pPr marL="2791579" algn="l" defTabSz="1395790" rtl="0" eaLnBrk="1" latinLnBrk="0" hangingPunct="1">
        <a:defRPr sz="2748" kern="1200">
          <a:solidFill>
            <a:schemeClr val="tx1"/>
          </a:solidFill>
          <a:latin typeface="+mn-lt"/>
          <a:ea typeface="+mn-ea"/>
          <a:cs typeface="+mn-cs"/>
        </a:defRPr>
      </a:lvl5pPr>
      <a:lvl6pPr marL="3489474" algn="l" defTabSz="1395790" rtl="0" eaLnBrk="1" latinLnBrk="0" hangingPunct="1">
        <a:defRPr sz="2748" kern="1200">
          <a:solidFill>
            <a:schemeClr val="tx1"/>
          </a:solidFill>
          <a:latin typeface="+mn-lt"/>
          <a:ea typeface="+mn-ea"/>
          <a:cs typeface="+mn-cs"/>
        </a:defRPr>
      </a:lvl6pPr>
      <a:lvl7pPr marL="4187369" algn="l" defTabSz="1395790" rtl="0" eaLnBrk="1" latinLnBrk="0" hangingPunct="1">
        <a:defRPr sz="2748" kern="1200">
          <a:solidFill>
            <a:schemeClr val="tx1"/>
          </a:solidFill>
          <a:latin typeface="+mn-lt"/>
          <a:ea typeface="+mn-ea"/>
          <a:cs typeface="+mn-cs"/>
        </a:defRPr>
      </a:lvl7pPr>
      <a:lvl8pPr marL="4885264" algn="l" defTabSz="1395790" rtl="0" eaLnBrk="1" latinLnBrk="0" hangingPunct="1">
        <a:defRPr sz="2748" kern="1200">
          <a:solidFill>
            <a:schemeClr val="tx1"/>
          </a:solidFill>
          <a:latin typeface="+mn-lt"/>
          <a:ea typeface="+mn-ea"/>
          <a:cs typeface="+mn-cs"/>
        </a:defRPr>
      </a:lvl8pPr>
      <a:lvl9pPr marL="5583159" algn="l" defTabSz="1395790" rtl="0" eaLnBrk="1" latinLnBrk="0" hangingPunct="1">
        <a:defRPr sz="27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5" orient="horz" pos="2381" userDrawn="1">
          <p15:clr>
            <a:srgbClr val="F26B43"/>
          </p15:clr>
        </p15:guide>
        <p15:guide id="6" pos="33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ebdoxx.com/wings/documents/hkbe-pp-25/index.php?page=217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ierarchie auf dem digitalen Bildschirm">
            <a:extLst>
              <a:ext uri="{FF2B5EF4-FFF2-40B4-BE49-F238E27FC236}">
                <a16:creationId xmlns:a16="http://schemas.microsoft.com/office/drawing/2014/main" id="{89A580DB-73D3-4AA1-952A-D324B8EEE0B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l="12432" r="15554"/>
          <a:stretch>
            <a:fillRect/>
          </a:stretch>
        </p:blipFill>
        <p:spPr>
          <a:xfrm>
            <a:off x="0" y="-3780991"/>
            <a:ext cx="10691824" cy="8029142"/>
          </a:xfrm>
          <a:prstGeom prst="rect">
            <a:avLst/>
          </a:prstGeom>
          <a:noFill/>
        </p:spPr>
      </p:pic>
      <p:sp>
        <p:nvSpPr>
          <p:cNvPr id="6" name="Untertitel 5">
            <a:extLst>
              <a:ext uri="{FF2B5EF4-FFF2-40B4-BE49-F238E27FC236}">
                <a16:creationId xmlns:a16="http://schemas.microsoft.com/office/drawing/2014/main" id="{C8F29DAF-3742-15DB-CB95-F636D5479C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333" y="6500468"/>
            <a:ext cx="10050304" cy="1059207"/>
          </a:xfrm>
        </p:spPr>
        <p:txBody>
          <a:bodyPr anchor="t">
            <a:normAutofit/>
          </a:bodyPr>
          <a:lstStyle/>
          <a:p>
            <a:r>
              <a:rPr lang="de-CH" dirty="0"/>
              <a:t>von Jürg Lippuner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5C756C6-C475-65CE-C8D2-7E29856344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514375"/>
            <a:ext cx="10691813" cy="1779333"/>
          </a:xfrm>
          <a:solidFill>
            <a:schemeClr val="accent3">
              <a:lumMod val="75000"/>
            </a:schemeClr>
          </a:solidFill>
        </p:spPr>
        <p:txBody>
          <a:bodyPr lIns="0" tIns="0" rIns="0" bIns="0" anchor="b">
            <a:normAutofit/>
          </a:bodyPr>
          <a:lstStyle/>
          <a:p>
            <a:pPr>
              <a:lnSpc>
                <a:spcPct val="100000"/>
              </a:lnSpc>
            </a:pPr>
            <a:r>
              <a:rPr lang="de-CH" sz="4384" dirty="0"/>
              <a:t>Übung </a:t>
            </a:r>
            <a:r>
              <a:rPr lang="de-CH" sz="4384" b="1" dirty="0"/>
              <a:t>Flussdiagramm 02</a:t>
            </a:r>
            <a:br>
              <a:rPr lang="de-CH" sz="4384" b="1" dirty="0"/>
            </a:br>
            <a:r>
              <a:rPr lang="de-CH" sz="4384" dirty="0"/>
              <a:t>mit Formen in PowerPoint</a:t>
            </a:r>
          </a:p>
        </p:txBody>
      </p:sp>
    </p:spTree>
    <p:extLst>
      <p:ext uri="{BB962C8B-B14F-4D97-AF65-F5344CB8AC3E}">
        <p14:creationId xmlns:p14="http://schemas.microsoft.com/office/powerpoint/2010/main" val="395636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644D0A9-5DCD-D106-EFBA-8F988CBCA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620" y="438151"/>
            <a:ext cx="9280729" cy="518925"/>
          </a:xfrm>
        </p:spPr>
        <p:txBody>
          <a:bodyPr anchor="t">
            <a:normAutofit/>
          </a:bodyPr>
          <a:lstStyle/>
          <a:p>
            <a:r>
              <a:rPr lang="de-CH" sz="2400" b="1" dirty="0"/>
              <a:t>Flussdiagramm «Postausgang am Abend»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C4B7E6A-305D-EBCD-39DB-21E7EB5799E7}"/>
              </a:ext>
            </a:extLst>
          </p:cNvPr>
          <p:cNvSpPr txBox="1"/>
          <p:nvPr/>
        </p:nvSpPr>
        <p:spPr>
          <a:xfrm>
            <a:off x="758621" y="1586962"/>
            <a:ext cx="9280728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sz="1600" b="1" dirty="0"/>
              <a:t>Ausgangslage &amp; Aufgabe</a:t>
            </a:r>
          </a:p>
          <a:p>
            <a:r>
              <a:rPr lang="de-CH" sz="1600" dirty="0"/>
              <a:t>Es ist 16:45 Uhr. Bevor Sie Feierabend machen, müssen Sie die Briefpost der Abteilung versandfertig machen.</a:t>
            </a:r>
          </a:p>
          <a:p>
            <a:r>
              <a:rPr lang="de-CH" sz="1600" dirty="0"/>
              <a:t>Skizzieren Sie in </a:t>
            </a:r>
            <a:r>
              <a:rPr lang="de-CH" sz="1600" b="1" dirty="0"/>
              <a:t>5 bis 10 Minuten</a:t>
            </a:r>
            <a:r>
              <a:rPr lang="de-CH" sz="1600" dirty="0"/>
              <a:t> ein kurzes Flussdiagramm für diesen täglichen Ablauf.</a:t>
            </a:r>
          </a:p>
          <a:p>
            <a:endParaRPr lang="de-CH" sz="1600" dirty="0"/>
          </a:p>
          <a:p>
            <a:r>
              <a:rPr lang="de-CH" sz="1800" b="1" dirty="0"/>
              <a:t>Die Arbeitsschritte</a:t>
            </a:r>
            <a:endParaRPr lang="de-CH" sz="1800" dirty="0"/>
          </a:p>
          <a:p>
            <a:pPr marL="1524000" indent="-1524000"/>
            <a:r>
              <a:rPr lang="de-CH" sz="1600" b="1" dirty="0">
                <a:solidFill>
                  <a:schemeClr val="accent3">
                    <a:lumMod val="75000"/>
                  </a:schemeClr>
                </a:solidFill>
              </a:rPr>
              <a:t>Start	</a:t>
            </a:r>
            <a:r>
              <a:rPr lang="de-CH" sz="1600" dirty="0">
                <a:solidFill>
                  <a:schemeClr val="accent3">
                    <a:lumMod val="75000"/>
                  </a:schemeClr>
                </a:solidFill>
              </a:rPr>
              <a:t>Die ausgehenden Briefe liegen bereit.</a:t>
            </a:r>
          </a:p>
          <a:p>
            <a:pPr marL="1524000" indent="-1524000"/>
            <a:r>
              <a:rPr lang="de-CH" sz="1600" b="1" dirty="0">
                <a:solidFill>
                  <a:schemeClr val="accent3">
                    <a:lumMod val="75000"/>
                  </a:schemeClr>
                </a:solidFill>
              </a:rPr>
              <a:t>Entscheidung	</a:t>
            </a:r>
            <a:r>
              <a:rPr lang="de-CH" sz="1600" dirty="0">
                <a:solidFill>
                  <a:schemeClr val="accent3">
                    <a:lumMod val="75000"/>
                  </a:schemeClr>
                </a:solidFill>
              </a:rPr>
              <a:t>Müssen Briefe ins Ausland geschickt werden?</a:t>
            </a:r>
            <a:br>
              <a:rPr lang="de-CH" sz="16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de-CH" sz="1600" i="1" dirty="0">
                <a:solidFill>
                  <a:schemeClr val="accent3">
                    <a:lumMod val="75000"/>
                  </a:schemeClr>
                </a:solidFill>
              </a:rPr>
              <a:t>Wenn JA:</a:t>
            </a:r>
            <a:r>
              <a:rPr lang="de-CH" sz="1600" dirty="0">
                <a:solidFill>
                  <a:schemeClr val="accent3">
                    <a:lumMod val="75000"/>
                  </a:schemeClr>
                </a:solidFill>
              </a:rPr>
              <a:t> Auslandstarif (Prioritäts-Briefmarke) aufkleben.</a:t>
            </a:r>
            <a:br>
              <a:rPr lang="de-CH" sz="16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de-CH" sz="1600" i="1" dirty="0">
                <a:solidFill>
                  <a:schemeClr val="accent3">
                    <a:lumMod val="75000"/>
                  </a:schemeClr>
                </a:solidFill>
              </a:rPr>
              <a:t>Wenn NEIN:</a:t>
            </a:r>
            <a:r>
              <a:rPr lang="de-CH" sz="1600" dirty="0">
                <a:solidFill>
                  <a:schemeClr val="accent3">
                    <a:lumMod val="75000"/>
                  </a:schemeClr>
                </a:solidFill>
              </a:rPr>
              <a:t> Inlandstarif (A- oder B-Post) aufkleben.</a:t>
            </a:r>
          </a:p>
          <a:p>
            <a:pPr marL="1524000" indent="-1524000"/>
            <a:r>
              <a:rPr lang="de-CH" sz="1600" b="1" dirty="0">
                <a:solidFill>
                  <a:schemeClr val="accent3">
                    <a:lumMod val="75000"/>
                  </a:schemeClr>
                </a:solidFill>
              </a:rPr>
              <a:t>Prozess	</a:t>
            </a:r>
            <a:r>
              <a:rPr lang="de-CH" sz="1600" dirty="0">
                <a:solidFill>
                  <a:schemeClr val="accent3">
                    <a:lumMod val="75000"/>
                  </a:schemeClr>
                </a:solidFill>
              </a:rPr>
              <a:t>Alle Briefe in die Postmappe legen.</a:t>
            </a:r>
          </a:p>
          <a:p>
            <a:pPr marL="1524000" indent="-1524000"/>
            <a:r>
              <a:rPr lang="de-CH" sz="1600" b="1" dirty="0">
                <a:solidFill>
                  <a:schemeClr val="accent3">
                    <a:lumMod val="75000"/>
                  </a:schemeClr>
                </a:solidFill>
              </a:rPr>
              <a:t>Prozess	</a:t>
            </a:r>
            <a:r>
              <a:rPr lang="de-CH" sz="1600" dirty="0">
                <a:solidFill>
                  <a:schemeClr val="accent3">
                    <a:lumMod val="75000"/>
                  </a:schemeClr>
                </a:solidFill>
              </a:rPr>
              <a:t>Die Mappe zur internen Poststelle (oder zum Briefkasten) bringen.</a:t>
            </a:r>
          </a:p>
          <a:p>
            <a:pPr marL="1524000" indent="-1524000"/>
            <a:r>
              <a:rPr lang="de-CH" sz="1600" b="1" dirty="0">
                <a:solidFill>
                  <a:schemeClr val="accent3">
                    <a:lumMod val="75000"/>
                  </a:schemeClr>
                </a:solidFill>
              </a:rPr>
              <a:t>Ende	</a:t>
            </a:r>
            <a:r>
              <a:rPr lang="de-CH" sz="1600" dirty="0">
                <a:solidFill>
                  <a:schemeClr val="accent3">
                    <a:lumMod val="75000"/>
                  </a:schemeClr>
                </a:solidFill>
              </a:rPr>
              <a:t>Der Postausgang ist erledigt.</a:t>
            </a:r>
          </a:p>
          <a:p>
            <a:endParaRPr lang="de-CH" sz="1600" b="1" dirty="0"/>
          </a:p>
          <a:p>
            <a:r>
              <a:rPr lang="de-CH" sz="1800" b="1" dirty="0"/>
              <a:t>Vorgaben</a:t>
            </a:r>
          </a:p>
          <a:p>
            <a:pPr marL="1524000" indent="-1524000"/>
            <a:r>
              <a:rPr lang="de-CH" sz="1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Form	</a:t>
            </a:r>
            <a:r>
              <a:rPr lang="de-CH" sz="16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mit Formen und Verbinder auf der folgenden Folie (Seite)</a:t>
            </a:r>
          </a:p>
          <a:p>
            <a:pPr marL="1524000" indent="-1524000"/>
            <a:r>
              <a:rPr lang="de-CH" sz="1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Symbole	</a:t>
            </a:r>
            <a:r>
              <a:rPr lang="de-CH" sz="16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Nutzen Sie </a:t>
            </a:r>
            <a:r>
              <a:rPr lang="de-CH" sz="1600" b="1" i="1" dirty="0">
                <a:solidFill>
                  <a:srgbClr val="FF0000"/>
                </a:solidFill>
              </a:rPr>
              <a:t>Rechtecke</a:t>
            </a:r>
            <a:r>
              <a:rPr lang="de-CH" sz="16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für Aktionen, </a:t>
            </a:r>
            <a:r>
              <a:rPr lang="de-CH" sz="1600" b="1" i="1" dirty="0">
                <a:solidFill>
                  <a:schemeClr val="accent3"/>
                </a:solidFill>
              </a:rPr>
              <a:t>Rauten</a:t>
            </a:r>
            <a:r>
              <a:rPr lang="de-CH" sz="16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für die Entscheidung (mit Ja/Nein beschriftet) und </a:t>
            </a:r>
            <a:r>
              <a:rPr lang="de-CH" sz="1600" b="1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Ovale</a:t>
            </a:r>
            <a:r>
              <a:rPr lang="de-CH" sz="16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für Start &amp; Ende.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D159CB59-F057-DB2C-6D7B-5E8101D2AA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7966" y="6231976"/>
            <a:ext cx="2571383" cy="940075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D9FBCB9A-25F9-8FEC-A6C4-B01B36ABD64B}"/>
              </a:ext>
            </a:extLst>
          </p:cNvPr>
          <p:cNvSpPr txBox="1"/>
          <p:nvPr/>
        </p:nvSpPr>
        <p:spPr>
          <a:xfrm>
            <a:off x="662495" y="6802719"/>
            <a:ext cx="89477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sz="1800" dirty="0">
                <a:hlinkClick r:id="rId4"/>
              </a:rPr>
              <a:t>Elemente der Prozessdarstellung</a:t>
            </a:r>
            <a:r>
              <a:rPr lang="de-CH" sz="1800" dirty="0"/>
              <a:t> (Lehrmittel </a:t>
            </a:r>
            <a:r>
              <a:rPr lang="de-CH" sz="1800" dirty="0" err="1"/>
              <a:t>Wings</a:t>
            </a:r>
            <a:r>
              <a:rPr lang="de-CH" sz="1800" dirty="0"/>
              <a:t>)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BBDB3DD8-6F5D-3143-57DF-F475A657F47B}"/>
              </a:ext>
            </a:extLst>
          </p:cNvPr>
          <p:cNvSpPr/>
          <p:nvPr/>
        </p:nvSpPr>
        <p:spPr>
          <a:xfrm>
            <a:off x="7460316" y="6464300"/>
            <a:ext cx="219730" cy="2413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EBB58075-06BD-70F6-36A7-FBA8DBD52D6D}"/>
              </a:ext>
            </a:extLst>
          </p:cNvPr>
          <p:cNvSpPr/>
          <p:nvPr/>
        </p:nvSpPr>
        <p:spPr>
          <a:xfrm>
            <a:off x="7865923" y="6460713"/>
            <a:ext cx="219730" cy="241300"/>
          </a:xfrm>
          <a:prstGeom prst="roundRect">
            <a:avLst/>
          </a:prstGeom>
          <a:noFill/>
          <a:ln w="38100">
            <a:solidFill>
              <a:schemeClr val="accent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4B8E91B5-481C-BEDA-EF6A-DB8AD84379E6}"/>
              </a:ext>
            </a:extLst>
          </p:cNvPr>
          <p:cNvSpPr/>
          <p:nvPr/>
        </p:nvSpPr>
        <p:spPr>
          <a:xfrm>
            <a:off x="9057342" y="6463888"/>
            <a:ext cx="219730" cy="241300"/>
          </a:xfrm>
          <a:prstGeom prst="roundRect">
            <a:avLst/>
          </a:prstGeom>
          <a:noFill/>
          <a:ln w="38100">
            <a:solidFill>
              <a:srgbClr val="0066FF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354721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A61D5-4D00-71F5-61DE-CDFB69334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BEE3ED8-8990-F95F-0D52-3E7D63F8F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613" y="544291"/>
            <a:ext cx="3033164" cy="724931"/>
          </a:xfrm>
        </p:spPr>
        <p:txBody>
          <a:bodyPr anchor="t">
            <a:normAutofit/>
          </a:bodyPr>
          <a:lstStyle/>
          <a:p>
            <a:r>
              <a:rPr lang="de-CH" sz="3200" b="1" spc="0" dirty="0"/>
              <a:t>Ihre Lösung</a:t>
            </a:r>
          </a:p>
        </p:txBody>
      </p:sp>
      <p:sp>
        <p:nvSpPr>
          <p:cNvPr id="4" name="Flussdiagramm: Grenzstelle 3">
            <a:extLst>
              <a:ext uri="{FF2B5EF4-FFF2-40B4-BE49-F238E27FC236}">
                <a16:creationId xmlns:a16="http://schemas.microsoft.com/office/drawing/2014/main" id="{1CB70134-8303-5074-A579-0EB058BCFDD1}"/>
              </a:ext>
            </a:extLst>
          </p:cNvPr>
          <p:cNvSpPr/>
          <p:nvPr/>
        </p:nvSpPr>
        <p:spPr>
          <a:xfrm>
            <a:off x="4633448" y="1080462"/>
            <a:ext cx="2743201" cy="471262"/>
          </a:xfrm>
          <a:prstGeom prst="flowChartTerminator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CH" b="1" dirty="0"/>
              <a:t>START: </a:t>
            </a:r>
            <a:r>
              <a:rPr lang="de-CH" dirty="0"/>
              <a:t>Briefe bereit</a:t>
            </a:r>
          </a:p>
        </p:txBody>
      </p:sp>
      <p:sp>
        <p:nvSpPr>
          <p:cNvPr id="7" name="Flussdiagramm: Verzweigung 6">
            <a:extLst>
              <a:ext uri="{FF2B5EF4-FFF2-40B4-BE49-F238E27FC236}">
                <a16:creationId xmlns:a16="http://schemas.microsoft.com/office/drawing/2014/main" id="{5B0943D8-5880-788C-AE7C-16FB585A63EE}"/>
              </a:ext>
            </a:extLst>
          </p:cNvPr>
          <p:cNvSpPr/>
          <p:nvPr/>
        </p:nvSpPr>
        <p:spPr>
          <a:xfrm>
            <a:off x="4872346" y="1821683"/>
            <a:ext cx="2265405" cy="814215"/>
          </a:xfrm>
          <a:prstGeom prst="flowChartDecision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CH" dirty="0"/>
              <a:t>Ausland?</a:t>
            </a:r>
          </a:p>
        </p:txBody>
      </p:sp>
      <p:sp>
        <p:nvSpPr>
          <p:cNvPr id="8" name="Flussdiagramm: Prozess 7">
            <a:extLst>
              <a:ext uri="{FF2B5EF4-FFF2-40B4-BE49-F238E27FC236}">
                <a16:creationId xmlns:a16="http://schemas.microsoft.com/office/drawing/2014/main" id="{B600DE40-1B0F-B6FA-50A0-E7EC9C6D94DD}"/>
              </a:ext>
            </a:extLst>
          </p:cNvPr>
          <p:cNvSpPr/>
          <p:nvPr/>
        </p:nvSpPr>
        <p:spPr>
          <a:xfrm>
            <a:off x="2200181" y="2757573"/>
            <a:ext cx="3245709" cy="724930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CH" sz="1800" b="1" dirty="0"/>
              <a:t>Inlandstarif aufkleben</a:t>
            </a:r>
            <a:br>
              <a:rPr lang="de-CH" sz="1800" b="1" dirty="0"/>
            </a:br>
            <a:r>
              <a:rPr lang="de-CH" sz="1800" dirty="0"/>
              <a:t>(A- oder B-Post)</a:t>
            </a:r>
          </a:p>
        </p:txBody>
      </p:sp>
      <p:sp>
        <p:nvSpPr>
          <p:cNvPr id="9" name="Flussdiagramm: Prozess 8">
            <a:extLst>
              <a:ext uri="{FF2B5EF4-FFF2-40B4-BE49-F238E27FC236}">
                <a16:creationId xmlns:a16="http://schemas.microsoft.com/office/drawing/2014/main" id="{E6273987-A3D2-159A-0978-FF4840196DC8}"/>
              </a:ext>
            </a:extLst>
          </p:cNvPr>
          <p:cNvSpPr/>
          <p:nvPr/>
        </p:nvSpPr>
        <p:spPr>
          <a:xfrm>
            <a:off x="6540623" y="2735347"/>
            <a:ext cx="3245709" cy="724930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CH" sz="1800" b="1" dirty="0"/>
              <a:t>Auslandstarif aufkleben</a:t>
            </a:r>
            <a:br>
              <a:rPr lang="de-CH" sz="1800" b="1" dirty="0"/>
            </a:br>
            <a:r>
              <a:rPr lang="de-CH" sz="1800" dirty="0"/>
              <a:t>(Prioritätsmarke)</a:t>
            </a:r>
          </a:p>
        </p:txBody>
      </p:sp>
      <p:sp>
        <p:nvSpPr>
          <p:cNvPr id="10" name="Flussdiagramm: Prozess 9">
            <a:extLst>
              <a:ext uri="{FF2B5EF4-FFF2-40B4-BE49-F238E27FC236}">
                <a16:creationId xmlns:a16="http://schemas.microsoft.com/office/drawing/2014/main" id="{749451B5-8CB1-50BC-FF35-03194CC69425}"/>
              </a:ext>
            </a:extLst>
          </p:cNvPr>
          <p:cNvSpPr/>
          <p:nvPr/>
        </p:nvSpPr>
        <p:spPr>
          <a:xfrm>
            <a:off x="4364943" y="4259990"/>
            <a:ext cx="3245709" cy="724930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CH" sz="1800" b="1" dirty="0"/>
              <a:t>Brief in Postmappe legen</a:t>
            </a:r>
            <a:endParaRPr lang="de-CH" sz="1800" dirty="0"/>
          </a:p>
        </p:txBody>
      </p:sp>
      <p:sp>
        <p:nvSpPr>
          <p:cNvPr id="11" name="Flussdiagramm: Prozess 10">
            <a:extLst>
              <a:ext uri="{FF2B5EF4-FFF2-40B4-BE49-F238E27FC236}">
                <a16:creationId xmlns:a16="http://schemas.microsoft.com/office/drawing/2014/main" id="{5DD51F70-895A-700C-EEFD-9A0B3B7B562B}"/>
              </a:ext>
            </a:extLst>
          </p:cNvPr>
          <p:cNvSpPr/>
          <p:nvPr/>
        </p:nvSpPr>
        <p:spPr>
          <a:xfrm>
            <a:off x="4364943" y="5454720"/>
            <a:ext cx="3245709" cy="724930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CH" sz="1800" b="1" dirty="0"/>
              <a:t>Mappe zur Poststelle bringen</a:t>
            </a:r>
            <a:endParaRPr lang="de-CH" sz="1800" dirty="0"/>
          </a:p>
        </p:txBody>
      </p:sp>
      <p:sp>
        <p:nvSpPr>
          <p:cNvPr id="12" name="Flussdiagramm: Grenzstelle 11">
            <a:extLst>
              <a:ext uri="{FF2B5EF4-FFF2-40B4-BE49-F238E27FC236}">
                <a16:creationId xmlns:a16="http://schemas.microsoft.com/office/drawing/2014/main" id="{A90D341C-2C77-3199-1BF7-2D236710CA74}"/>
              </a:ext>
            </a:extLst>
          </p:cNvPr>
          <p:cNvSpPr/>
          <p:nvPr/>
        </p:nvSpPr>
        <p:spPr>
          <a:xfrm>
            <a:off x="4616197" y="6646665"/>
            <a:ext cx="2743201" cy="471262"/>
          </a:xfrm>
          <a:prstGeom prst="flowChartTerminator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CH" b="1" dirty="0"/>
              <a:t>ENDE: </a:t>
            </a:r>
            <a:r>
              <a:rPr lang="de-CH" dirty="0"/>
              <a:t>Post erledigt</a:t>
            </a:r>
          </a:p>
        </p:txBody>
      </p:sp>
      <p:cxnSp>
        <p:nvCxnSpPr>
          <p:cNvPr id="14" name="Gerade Verbindung mit Pfeil 13">
            <a:extLst>
              <a:ext uri="{FF2B5EF4-FFF2-40B4-BE49-F238E27FC236}">
                <a16:creationId xmlns:a16="http://schemas.microsoft.com/office/drawing/2014/main" id="{F666E7B7-B7DC-9FED-5A87-13850535770D}"/>
              </a:ext>
            </a:extLst>
          </p:cNvPr>
          <p:cNvCxnSpPr>
            <a:stCxn id="4" idx="2"/>
            <a:endCxn id="7" idx="0"/>
          </p:cNvCxnSpPr>
          <p:nvPr/>
        </p:nvCxnSpPr>
        <p:spPr>
          <a:xfrm>
            <a:off x="6005049" y="1551724"/>
            <a:ext cx="0" cy="26995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Verbinder: gewinkelt 15">
            <a:extLst>
              <a:ext uri="{FF2B5EF4-FFF2-40B4-BE49-F238E27FC236}">
                <a16:creationId xmlns:a16="http://schemas.microsoft.com/office/drawing/2014/main" id="{3544741B-017B-A6D9-13F5-6ED70B3918F5}"/>
              </a:ext>
            </a:extLst>
          </p:cNvPr>
          <p:cNvCxnSpPr>
            <a:stCxn id="7" idx="1"/>
            <a:endCxn id="8" idx="0"/>
          </p:cNvCxnSpPr>
          <p:nvPr/>
        </p:nvCxnSpPr>
        <p:spPr>
          <a:xfrm rot="10800000" flipV="1">
            <a:off x="3823036" y="2228791"/>
            <a:ext cx="1049310" cy="528782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Verbinder: gewinkelt 17">
            <a:extLst>
              <a:ext uri="{FF2B5EF4-FFF2-40B4-BE49-F238E27FC236}">
                <a16:creationId xmlns:a16="http://schemas.microsoft.com/office/drawing/2014/main" id="{C4937BD9-08D0-998B-06A3-3C9948A33B72}"/>
              </a:ext>
            </a:extLst>
          </p:cNvPr>
          <p:cNvCxnSpPr>
            <a:stCxn id="7" idx="3"/>
            <a:endCxn id="9" idx="0"/>
          </p:cNvCxnSpPr>
          <p:nvPr/>
        </p:nvCxnSpPr>
        <p:spPr>
          <a:xfrm>
            <a:off x="7137751" y="2228791"/>
            <a:ext cx="1025727" cy="506556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Verbinder: gewinkelt 19">
            <a:extLst>
              <a:ext uri="{FF2B5EF4-FFF2-40B4-BE49-F238E27FC236}">
                <a16:creationId xmlns:a16="http://schemas.microsoft.com/office/drawing/2014/main" id="{49AC1B05-ED8C-A706-CEB3-619ACCCBABA8}"/>
              </a:ext>
            </a:extLst>
          </p:cNvPr>
          <p:cNvCxnSpPr>
            <a:stCxn id="8" idx="2"/>
            <a:endCxn id="10" idx="0"/>
          </p:cNvCxnSpPr>
          <p:nvPr/>
        </p:nvCxnSpPr>
        <p:spPr>
          <a:xfrm rot="16200000" flipH="1">
            <a:off x="4516674" y="2788865"/>
            <a:ext cx="777487" cy="2164762"/>
          </a:xfrm>
          <a:prstGeom prst="bentConnector3">
            <a:avLst>
              <a:gd name="adj1" fmla="val 50000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Verbinder: gewinkelt 21">
            <a:extLst>
              <a:ext uri="{FF2B5EF4-FFF2-40B4-BE49-F238E27FC236}">
                <a16:creationId xmlns:a16="http://schemas.microsoft.com/office/drawing/2014/main" id="{9D669F6B-E553-3B6B-F572-8F2FE70B3758}"/>
              </a:ext>
            </a:extLst>
          </p:cNvPr>
          <p:cNvCxnSpPr>
            <a:stCxn id="9" idx="2"/>
            <a:endCxn id="10" idx="0"/>
          </p:cNvCxnSpPr>
          <p:nvPr/>
        </p:nvCxnSpPr>
        <p:spPr>
          <a:xfrm rot="5400000">
            <a:off x="6675782" y="2772293"/>
            <a:ext cx="799713" cy="2175680"/>
          </a:xfrm>
          <a:prstGeom prst="bent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>
            <a:extLst>
              <a:ext uri="{FF2B5EF4-FFF2-40B4-BE49-F238E27FC236}">
                <a16:creationId xmlns:a16="http://schemas.microsoft.com/office/drawing/2014/main" id="{602C1271-46F1-3BC1-A529-DB4A7FB51E90}"/>
              </a:ext>
            </a:extLst>
          </p:cNvPr>
          <p:cNvCxnSpPr>
            <a:stCxn id="10" idx="2"/>
            <a:endCxn id="11" idx="0"/>
          </p:cNvCxnSpPr>
          <p:nvPr/>
        </p:nvCxnSpPr>
        <p:spPr>
          <a:xfrm>
            <a:off x="5987798" y="4984920"/>
            <a:ext cx="0" cy="4698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mit Pfeil 33">
            <a:extLst>
              <a:ext uri="{FF2B5EF4-FFF2-40B4-BE49-F238E27FC236}">
                <a16:creationId xmlns:a16="http://schemas.microsoft.com/office/drawing/2014/main" id="{5A84AADE-6EB1-7AD9-1AA9-D3E0AD030912}"/>
              </a:ext>
            </a:extLst>
          </p:cNvPr>
          <p:cNvCxnSpPr>
            <a:stCxn id="11" idx="2"/>
            <a:endCxn id="12" idx="0"/>
          </p:cNvCxnSpPr>
          <p:nvPr/>
        </p:nvCxnSpPr>
        <p:spPr>
          <a:xfrm>
            <a:off x="5987798" y="6179650"/>
            <a:ext cx="0" cy="46701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15335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Zitat">
  <a:themeElements>
    <a:clrScheme name="Custom 334">
      <a:dk1>
        <a:sysClr val="windowText" lastClr="000000"/>
      </a:dk1>
      <a:lt1>
        <a:sysClr val="window" lastClr="FFFFFF"/>
      </a:lt1>
      <a:dk2>
        <a:srgbClr val="01375D"/>
      </a:dk2>
      <a:lt2>
        <a:srgbClr val="F3F2EF"/>
      </a:lt2>
      <a:accent1>
        <a:srgbClr val="29A3D2"/>
      </a:accent1>
      <a:accent2>
        <a:srgbClr val="0669AC"/>
      </a:accent2>
      <a:accent3>
        <a:srgbClr val="37B99D"/>
      </a:accent3>
      <a:accent4>
        <a:srgbClr val="FD891C"/>
      </a:accent4>
      <a:accent5>
        <a:srgbClr val="FA531E"/>
      </a:accent5>
      <a:accent6>
        <a:srgbClr val="FF4B95"/>
      </a:accent6>
      <a:hlink>
        <a:srgbClr val="FA531E"/>
      </a:hlink>
      <a:folHlink>
        <a:srgbClr val="37B99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tation" id="{B214B5F9-B515-4879-B12E-A7EF32270217}" vid="{1CC1873F-E1BD-4F1E-9CB1-BFCEF1E3BF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806a8f2b-28e4-44c4-ac01-7357a3a2b9e7}" enabled="1" method="Standard" siteId="{5daf41bd-338c-4311-b1b0-e1299889c34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283</Words>
  <Application>Microsoft Office PowerPoint</Application>
  <PresentationFormat>Benutzerdefiniert</PresentationFormat>
  <Paragraphs>36</Paragraphs>
  <Slides>3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6" baseType="lpstr">
      <vt:lpstr>Aptos</vt:lpstr>
      <vt:lpstr>Arial</vt:lpstr>
      <vt:lpstr>Zitat</vt:lpstr>
      <vt:lpstr>Übung Flussdiagramm 02 mit Formen in PowerPoint</vt:lpstr>
      <vt:lpstr>Flussdiagramm «Postausgang am Abend»</vt:lpstr>
      <vt:lpstr>Ihre Lösung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juerg.lippuner@bzbs.ch</dc:creator>
  <cp:lastModifiedBy>Lippuner Jürg BZBS</cp:lastModifiedBy>
  <cp:revision>7</cp:revision>
  <dcterms:modified xsi:type="dcterms:W3CDTF">2026-07-02T08:07:35Z</dcterms:modified>
</cp:coreProperties>
</file>