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1" r:id="rId2"/>
    <p:sldId id="2562" r:id="rId3"/>
    <p:sldId id="2563" r:id="rId4"/>
  </p:sldIdLst>
  <p:sldSz cx="10691813" cy="7559675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ung: Flussdiagramm mit Formen in PowerPoint" id="{F9AB6E2B-374E-4890-8B3B-000E156FE4CB}">
          <p14:sldIdLst>
            <p14:sldId id="2561"/>
            <p14:sldId id="2562"/>
            <p14:sldId id="25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0" autoAdjust="0"/>
    <p:restoredTop sz="82379" autoAdjust="0"/>
  </p:normalViewPr>
  <p:slideViewPr>
    <p:cSldViewPr snapToGrid="0">
      <p:cViewPr varScale="1">
        <p:scale>
          <a:sx n="116" d="100"/>
          <a:sy n="116" d="100"/>
        </p:scale>
        <p:origin x="496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499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874630-EAB0-49B2-86D5-665086F26F05}" type="datetimeFigureOut">
              <a:rPr lang="de-DE" smtClean="0"/>
              <a:pPr/>
              <a:t>02.07.2026</a:t>
            </a:fld>
            <a:endParaRPr lang="en-US">
              <a:latin typeface="Aptos" panose="020B00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BF210B-B8F0-4AC2-91BF-BCC9E0DB757A}" type="slidenum">
              <a:rPr lang="de-CH" smtClean="0"/>
              <a:pPr/>
              <a:t>‹Nr.›</a:t>
            </a:fld>
            <a:endParaRPr lang="de-CH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7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1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noProof="0" dirty="0"/>
              <a:t>Prozessbeschreibung und Arbeitsauftrag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3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E8FE2-8509-8A8F-6CD2-3CA55D45F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EE88F-6CC6-6D8A-A9F8-585185E96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C80FF-8827-0F53-7AC8-40AE281F5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Start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Die ausgehenden Briefe liegen bereit.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Entscheidung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Müssen Briefe ins Ausland geschickt werden?</a:t>
            </a:r>
            <a:br>
              <a:rPr lang="de-CH" sz="9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900" i="1" dirty="0">
                <a:solidFill>
                  <a:schemeClr val="accent3">
                    <a:lumMod val="75000"/>
                  </a:schemeClr>
                </a:solidFill>
              </a:rPr>
              <a:t>Wenn JA: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 Auslandstarif (Prioritäts-Briefmarke) aufkleben.</a:t>
            </a:r>
            <a:br>
              <a:rPr lang="de-CH" sz="9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900" i="1" dirty="0">
                <a:solidFill>
                  <a:schemeClr val="accent3">
                    <a:lumMod val="75000"/>
                  </a:schemeClr>
                </a:solidFill>
              </a:rPr>
              <a:t>Wenn NEIN: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 Inlandstarif (A- oder B-Post) aufkleben.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Alle Briefe in die Postmappe legen.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Die Mappe zur internen Poststelle (oder zum Briefkasten) bringen.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Ende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Der Postausgang ist erledigt.</a:t>
            </a:r>
          </a:p>
          <a:p>
            <a:endParaRPr lang="de-CH" sz="900" noProof="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09C8C-9B63-985D-4BE2-4F23EF84F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2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" y="0"/>
            <a:ext cx="10691812" cy="5496611"/>
          </a:xfrm>
          <a:blipFill>
            <a:blip r:embed="rId2" cstate="print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vert="horz" lIns="91440" tIns="0" rIns="0" bIns="0" rtlCol="0">
            <a:noAutofit/>
          </a:bodyPr>
          <a:lstStyle>
            <a:lvl1pPr>
              <a:defRPr lang="en-US" sz="3663" b="0" i="0"/>
            </a:lvl1pPr>
          </a:lstStyle>
          <a:p>
            <a:pPr marL="0" lvl="0" indent="0" rtl="0">
              <a:lnSpc>
                <a:spcPct val="150000"/>
              </a:lnSpc>
              <a:buFontTx/>
              <a:buNone/>
            </a:pPr>
            <a:r>
              <a:rPr lang="de"/>
              <a:t>Klicken Sie, um ein Bild hinzuzufügen.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en-US"/>
              <a:t>24.02.2025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de"/>
              <a:t>Beispiel für Fußzeilentext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755" y="6248610"/>
            <a:ext cx="10050305" cy="52952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3053"/>
            </a:lvl1pPr>
            <a:lvl2pPr marL="697895" indent="0" algn="ctr">
              <a:buNone/>
              <a:defRPr sz="3053"/>
            </a:lvl2pPr>
            <a:lvl3pPr marL="1395790" indent="0" algn="ctr">
              <a:buNone/>
              <a:defRPr sz="2748"/>
            </a:lvl3pPr>
            <a:lvl4pPr marL="2093684" indent="0" algn="ctr">
              <a:buNone/>
              <a:defRPr sz="2442"/>
            </a:lvl4pPr>
            <a:lvl5pPr marL="2791579" indent="0" algn="ctr">
              <a:buNone/>
              <a:defRPr sz="2442"/>
            </a:lvl5pPr>
            <a:lvl6pPr marL="3489474" indent="0" algn="ctr">
              <a:buNone/>
              <a:defRPr sz="2442"/>
            </a:lvl6pPr>
            <a:lvl7pPr marL="4187369" indent="0" algn="ctr">
              <a:buNone/>
              <a:defRPr sz="2442"/>
            </a:lvl7pPr>
            <a:lvl8pPr marL="4885264" indent="0" algn="ctr">
              <a:buNone/>
              <a:defRPr sz="2442"/>
            </a:lvl8pPr>
            <a:lvl9pPr marL="5583159" indent="0" algn="ctr">
              <a:buNone/>
              <a:defRPr sz="2442"/>
            </a:lvl9pPr>
          </a:lstStyle>
          <a:p>
            <a:pPr rtl="0"/>
            <a:r>
              <a:rPr lang="de"/>
              <a:t>Formatvorlage des Untertitelmasters durch Klicken bearbeiten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755" y="5046659"/>
            <a:ext cx="10050305" cy="866843"/>
          </a:xfrm>
        </p:spPr>
        <p:txBody>
          <a:bodyPr rtlCol="0" anchor="b">
            <a:noAutofit/>
          </a:bodyPr>
          <a:lstStyle>
            <a:lvl1pPr algn="l">
              <a:defRPr sz="9159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rtl="0"/>
            <a:r>
              <a:rPr lang="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381" userDrawn="1">
          <p15:clr>
            <a:srgbClr val="FBAE40"/>
          </p15:clr>
        </p15:guide>
        <p15:guide id="6" pos="33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E4475-6EC3-F17B-F23F-891ABC4D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C779E-74B9-19F6-AD03-0183ABF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24.02.2025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98393A-0AF7-8AFE-6FCC-A759737F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"/>
              <a:t>Beispiel für Fußzeilentext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983F9D-92E3-9158-CB5A-5AE65B47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263" y="604774"/>
            <a:ext cx="9342690" cy="12481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e" dirty="0"/>
              <a:t>Titelmasterformat durch Klicken 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7263" y="1891057"/>
            <a:ext cx="9342690" cy="50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283" y="7113241"/>
            <a:ext cx="306435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24.02.2025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84295" y="7113241"/>
            <a:ext cx="2460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"/>
              <a:t>Beispiel für Fußzeilentext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00864" y="7113241"/>
            <a:ext cx="3763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l" defTabSz="1395790" rtl="0" eaLnBrk="1" latinLnBrk="0" hangingPunct="1">
        <a:lnSpc>
          <a:spcPct val="120000"/>
        </a:lnSpc>
        <a:spcBef>
          <a:spcPct val="0"/>
        </a:spcBef>
        <a:buNone/>
        <a:defRPr sz="6106" b="0" kern="1200" cap="all" spc="458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8947" indent="-348947" algn="l" defTabSz="1395790" rtl="0" eaLnBrk="1" latinLnBrk="0" hangingPunct="1">
        <a:lnSpc>
          <a:spcPct val="120000"/>
        </a:lnSpc>
        <a:spcBef>
          <a:spcPts val="1526"/>
        </a:spcBef>
        <a:buFont typeface="Arial" panose="020B0604020202020204" pitchFamily="34" charset="0"/>
        <a:buChar char="•"/>
        <a:defRPr sz="3053" kern="1200">
          <a:solidFill>
            <a:schemeClr val="tx1"/>
          </a:solidFill>
          <a:latin typeface="+mn-lt"/>
          <a:ea typeface="+mn-ea"/>
          <a:cs typeface="+mn-cs"/>
        </a:defRPr>
      </a:lvl1pPr>
      <a:lvl2pPr marL="697895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2pPr>
      <a:lvl3pPr marL="1046842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442" kern="1200">
          <a:solidFill>
            <a:schemeClr val="tx1"/>
          </a:solidFill>
          <a:latin typeface="+mn-lt"/>
          <a:ea typeface="+mn-ea"/>
          <a:cs typeface="+mn-cs"/>
        </a:defRPr>
      </a:lvl3pPr>
      <a:lvl4pPr marL="1395790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137" kern="1200">
          <a:solidFill>
            <a:schemeClr val="tx1"/>
          </a:solidFill>
          <a:latin typeface="+mn-lt"/>
          <a:ea typeface="+mn-ea"/>
          <a:cs typeface="+mn-cs"/>
        </a:defRPr>
      </a:lvl4pPr>
      <a:lvl5pPr marL="1744737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1832" kern="1200">
          <a:solidFill>
            <a:schemeClr val="tx1"/>
          </a:solidFill>
          <a:latin typeface="+mn-lt"/>
          <a:ea typeface="+mn-ea"/>
          <a:cs typeface="+mn-cs"/>
        </a:defRPr>
      </a:lvl5pPr>
      <a:lvl6pPr marL="3838422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6pPr>
      <a:lvl7pPr marL="4536316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7pPr>
      <a:lvl8pPr marL="5234211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8pPr>
      <a:lvl9pPr marL="5932106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1pPr>
      <a:lvl2pPr marL="697895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2pPr>
      <a:lvl3pPr marL="1395790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3pPr>
      <a:lvl4pPr marL="209368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4pPr>
      <a:lvl5pPr marL="279157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5pPr>
      <a:lvl6pPr marL="348947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6pPr>
      <a:lvl7pPr marL="418736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7pPr>
      <a:lvl8pPr marL="488526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8pPr>
      <a:lvl9pPr marL="558315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381" userDrawn="1">
          <p15:clr>
            <a:srgbClr val="F26B43"/>
          </p15:clr>
        </p15:guide>
        <p15:guide id="6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doxx.com/wings/documents/hkbe-pp-25/index.php?page=21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erarchie auf dem digitalen Bildschirm">
            <a:extLst>
              <a:ext uri="{FF2B5EF4-FFF2-40B4-BE49-F238E27FC236}">
                <a16:creationId xmlns:a16="http://schemas.microsoft.com/office/drawing/2014/main" id="{89A580DB-73D3-4AA1-952A-D324B8EEE0B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2432" r="15554"/>
          <a:stretch>
            <a:fillRect/>
          </a:stretch>
        </p:blipFill>
        <p:spPr>
          <a:xfrm>
            <a:off x="0" y="-3780991"/>
            <a:ext cx="10691824" cy="8029142"/>
          </a:xfrm>
          <a:prstGeom prst="rect">
            <a:avLst/>
          </a:prstGeom>
          <a:noFill/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C8F29DAF-3742-15DB-CB95-F636D5479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33" y="6500468"/>
            <a:ext cx="10050304" cy="1059207"/>
          </a:xfrm>
        </p:spPr>
        <p:txBody>
          <a:bodyPr anchor="t">
            <a:normAutofit/>
          </a:bodyPr>
          <a:lstStyle/>
          <a:p>
            <a:r>
              <a:rPr lang="de-CH" dirty="0"/>
              <a:t>von Jürg Lippuner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C756C6-C475-65CE-C8D2-7E298563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514375"/>
            <a:ext cx="10691813" cy="1779333"/>
          </a:xfrm>
          <a:solidFill>
            <a:schemeClr val="accent3">
              <a:lumMod val="75000"/>
            </a:schemeClr>
          </a:solidFill>
        </p:spPr>
        <p:txBody>
          <a:bodyPr lIns="0" tIns="0" rIns="0" bIns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de-CH" sz="4384" dirty="0"/>
              <a:t>Übung </a:t>
            </a:r>
            <a:r>
              <a:rPr lang="de-CH" sz="4384" b="1" dirty="0"/>
              <a:t>Flussdiagramm 02</a:t>
            </a:r>
            <a:br>
              <a:rPr lang="de-CH" sz="4384" b="1" dirty="0"/>
            </a:br>
            <a:r>
              <a:rPr lang="de-CH" sz="4384" dirty="0"/>
              <a:t>mit Formen in PowerPoint</a:t>
            </a:r>
          </a:p>
        </p:txBody>
      </p:sp>
    </p:spTree>
    <p:extLst>
      <p:ext uri="{BB962C8B-B14F-4D97-AF65-F5344CB8AC3E}">
        <p14:creationId xmlns:p14="http://schemas.microsoft.com/office/powerpoint/2010/main" val="395636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44D0A9-5DCD-D106-EFBA-8F988CBC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20" y="438151"/>
            <a:ext cx="9280729" cy="518925"/>
          </a:xfrm>
        </p:spPr>
        <p:txBody>
          <a:bodyPr anchor="t">
            <a:normAutofit/>
          </a:bodyPr>
          <a:lstStyle/>
          <a:p>
            <a:r>
              <a:rPr lang="de-CH" sz="2400" b="1" dirty="0"/>
              <a:t>Flussdiagramm «Postausgang am Abend»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C4B7E6A-305D-EBCD-39DB-21E7EB5799E7}"/>
              </a:ext>
            </a:extLst>
          </p:cNvPr>
          <p:cNvSpPr txBox="1"/>
          <p:nvPr/>
        </p:nvSpPr>
        <p:spPr>
          <a:xfrm>
            <a:off x="758621" y="1586962"/>
            <a:ext cx="9280728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600" b="1" dirty="0"/>
              <a:t>Ausgangslage &amp; Aufgabe</a:t>
            </a:r>
          </a:p>
          <a:p>
            <a:r>
              <a:rPr lang="de-CH" sz="1600" dirty="0"/>
              <a:t>Es ist 16:45 Uhr. Bevor Sie Feierabend machen, müssen Sie die Briefpost der Abteilung versandfertig machen.</a:t>
            </a:r>
          </a:p>
          <a:p>
            <a:r>
              <a:rPr lang="de-CH" sz="1600" dirty="0"/>
              <a:t>Skizzieren Sie in </a:t>
            </a:r>
            <a:r>
              <a:rPr lang="de-CH" sz="1600" b="1" dirty="0"/>
              <a:t>5 bis 10 Minuten</a:t>
            </a:r>
            <a:r>
              <a:rPr lang="de-CH" sz="1600" dirty="0"/>
              <a:t> ein kurzes Flussdiagramm für diesen täglichen Ablauf.</a:t>
            </a:r>
          </a:p>
          <a:p>
            <a:endParaRPr lang="de-CH" sz="1600" dirty="0"/>
          </a:p>
          <a:p>
            <a:r>
              <a:rPr lang="de-CH" sz="1800" b="1" dirty="0"/>
              <a:t>Die Arbeitsschritte</a:t>
            </a:r>
            <a:endParaRPr lang="de-CH" sz="1800" dirty="0"/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Start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Die ausgehenden Briefe liegen bereit.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Entscheidung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Müssen Briefe ins Ausland geschickt werden?</a:t>
            </a:r>
            <a:br>
              <a:rPr lang="de-CH" sz="1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1600" i="1" dirty="0">
                <a:solidFill>
                  <a:schemeClr val="accent3">
                    <a:lumMod val="75000"/>
                  </a:schemeClr>
                </a:solidFill>
              </a:rPr>
              <a:t>Wenn JA: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 Auslandstarif (Prioritäts-Briefmarke) aufkleben.</a:t>
            </a:r>
            <a:br>
              <a:rPr lang="de-CH" sz="1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1600" i="1" dirty="0">
                <a:solidFill>
                  <a:schemeClr val="accent3">
                    <a:lumMod val="75000"/>
                  </a:schemeClr>
                </a:solidFill>
              </a:rPr>
              <a:t>Wenn NEIN: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 Inlandstarif (A- oder B-Post) aufkleben.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Alle Briefe in die Postmappe legen.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Die Mappe zur internen Poststelle (oder zum Briefkasten) bringen.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Ende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Der Postausgang ist erledigt.</a:t>
            </a:r>
          </a:p>
          <a:p>
            <a:endParaRPr lang="de-CH" sz="1600" b="1" dirty="0"/>
          </a:p>
          <a:p>
            <a:r>
              <a:rPr lang="de-CH" sz="1800" b="1" dirty="0"/>
              <a:t>Vorgaben</a:t>
            </a:r>
          </a:p>
          <a:p>
            <a:pPr marL="1524000" indent="-1524000"/>
            <a:r>
              <a:rPr lang="de-CH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Form	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mit Formen und Verbinder auf der folgenden Folie (Seite)</a:t>
            </a:r>
          </a:p>
          <a:p>
            <a:pPr marL="1524000" indent="-1524000"/>
            <a:r>
              <a:rPr lang="de-CH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Symbole	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Nutzen Sie </a:t>
            </a:r>
            <a:r>
              <a:rPr lang="de-CH" sz="1600" b="1" i="1" dirty="0">
                <a:solidFill>
                  <a:srgbClr val="FF0000"/>
                </a:solidFill>
              </a:rPr>
              <a:t>Rechtecke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Aktionen, </a:t>
            </a:r>
            <a:r>
              <a:rPr lang="de-CH" sz="1600" b="1" i="1" dirty="0">
                <a:solidFill>
                  <a:schemeClr val="accent3"/>
                </a:solidFill>
              </a:rPr>
              <a:t>Rauten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die Entscheidung (mit Ja/Nein beschriftet) und </a:t>
            </a:r>
            <a:r>
              <a:rPr lang="de-CH" sz="1600" b="1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Ovale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Start &amp; Ende.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159CB59-F057-DB2C-6D7B-5E8101D2A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966" y="6231976"/>
            <a:ext cx="2571383" cy="94007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9FBCB9A-25F9-8FEC-A6C4-B01B36ABD64B}"/>
              </a:ext>
            </a:extLst>
          </p:cNvPr>
          <p:cNvSpPr txBox="1"/>
          <p:nvPr/>
        </p:nvSpPr>
        <p:spPr>
          <a:xfrm>
            <a:off x="662495" y="6802719"/>
            <a:ext cx="89477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800" dirty="0">
                <a:hlinkClick r:id="rId4"/>
              </a:rPr>
              <a:t>Elemente der Prozessdarstellung</a:t>
            </a:r>
            <a:r>
              <a:rPr lang="de-CH" sz="1800" dirty="0"/>
              <a:t> (Lehrmittel </a:t>
            </a:r>
            <a:r>
              <a:rPr lang="de-CH" sz="1800" dirty="0" err="1"/>
              <a:t>Wings</a:t>
            </a:r>
            <a:r>
              <a:rPr lang="de-CH" sz="1800" dirty="0"/>
              <a:t>)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BBDB3DD8-6F5D-3143-57DF-F475A657F47B}"/>
              </a:ext>
            </a:extLst>
          </p:cNvPr>
          <p:cNvSpPr/>
          <p:nvPr/>
        </p:nvSpPr>
        <p:spPr>
          <a:xfrm>
            <a:off x="7460316" y="6464300"/>
            <a:ext cx="219730" cy="241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B58075-06BD-70F6-36A7-FBA8DBD52D6D}"/>
              </a:ext>
            </a:extLst>
          </p:cNvPr>
          <p:cNvSpPr/>
          <p:nvPr/>
        </p:nvSpPr>
        <p:spPr>
          <a:xfrm>
            <a:off x="7865923" y="6460713"/>
            <a:ext cx="219730" cy="241300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B8E91B5-481C-BEDA-EF6A-DB8AD84379E6}"/>
              </a:ext>
            </a:extLst>
          </p:cNvPr>
          <p:cNvSpPr/>
          <p:nvPr/>
        </p:nvSpPr>
        <p:spPr>
          <a:xfrm>
            <a:off x="9057342" y="6463888"/>
            <a:ext cx="219730" cy="241300"/>
          </a:xfrm>
          <a:prstGeom prst="roundRect">
            <a:avLst/>
          </a:prstGeom>
          <a:noFill/>
          <a:ln w="38100">
            <a:solidFill>
              <a:srgbClr val="0066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547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A61D5-4D00-71F5-61DE-CDFB69334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EE3ED8-8990-F95F-0D52-3E7D63F8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13" y="544291"/>
            <a:ext cx="3033164" cy="724931"/>
          </a:xfrm>
        </p:spPr>
        <p:txBody>
          <a:bodyPr anchor="t">
            <a:normAutofit/>
          </a:bodyPr>
          <a:lstStyle/>
          <a:p>
            <a:r>
              <a:rPr lang="de-CH" sz="3200" b="1" spc="0" dirty="0"/>
              <a:t>Ihre Lösung</a:t>
            </a:r>
          </a:p>
        </p:txBody>
      </p:sp>
    </p:spTree>
    <p:extLst>
      <p:ext uri="{BB962C8B-B14F-4D97-AF65-F5344CB8AC3E}">
        <p14:creationId xmlns:p14="http://schemas.microsoft.com/office/powerpoint/2010/main" val="2041533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Zitat">
  <a:themeElements>
    <a:clrScheme name="Custom 334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37B99D"/>
      </a:accent3>
      <a:accent4>
        <a:srgbClr val="FD891C"/>
      </a:accent4>
      <a:accent5>
        <a:srgbClr val="FA531E"/>
      </a:accent5>
      <a:accent6>
        <a:srgbClr val="FF4B95"/>
      </a:accent6>
      <a:hlink>
        <a:srgbClr val="FA531E"/>
      </a:hlink>
      <a:folHlink>
        <a:srgbClr val="37B99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" id="{B214B5F9-B515-4879-B12E-A7EF32270217}" vid="{1CC1873F-E1BD-4F1E-9CB1-BFCEF1E3B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06a8f2b-28e4-44c4-ac01-7357a3a2b9e7}" enabled="1" method="Standard" siteId="{5daf41bd-338c-4311-b1b0-e1299889c34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Benutzerdefiniert</PresentationFormat>
  <Paragraphs>29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Aptos</vt:lpstr>
      <vt:lpstr>Arial</vt:lpstr>
      <vt:lpstr>Zitat</vt:lpstr>
      <vt:lpstr>Übung Flussdiagramm 02 mit Formen in PowerPoint</vt:lpstr>
      <vt:lpstr>Flussdiagramm «Postausgang am Abend»</vt:lpstr>
      <vt:lpstr>Ihre Lösung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juerg.lippuner@bzbs.ch</dc:creator>
  <cp:lastModifiedBy>Lippuner Jürg BZBS</cp:lastModifiedBy>
  <cp:revision>8</cp:revision>
  <dcterms:modified xsi:type="dcterms:W3CDTF">2026-07-02T08:17:59Z</dcterms:modified>
</cp:coreProperties>
</file>