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1" r:id="rId2"/>
    <p:sldId id="2562" r:id="rId3"/>
    <p:sldId id="2563" r:id="rId4"/>
  </p:sldIdLst>
  <p:sldSz cx="7559675" cy="10691813"/>
  <p:notesSz cx="6858000" cy="9144000"/>
  <p:defaultTextStyle>
    <a:defPPr>
      <a:defRPr lang="en-US"/>
    </a:defPPr>
    <a:lvl1pPr marL="0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Übung: Flussdiagramm mit Formen in PowerPoint" id="{F9AB6E2B-374E-4890-8B3B-000E156FE4CB}">
          <p14:sldIdLst>
            <p14:sldId id="2561"/>
            <p14:sldId id="2562"/>
            <p14:sldId id="25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80" autoAdjust="0"/>
    <p:restoredTop sz="82379" autoAdjust="0"/>
  </p:normalViewPr>
  <p:slideViewPr>
    <p:cSldViewPr snapToGrid="0">
      <p:cViewPr>
        <p:scale>
          <a:sx n="66" d="100"/>
          <a:sy n="66" d="100"/>
        </p:scale>
        <p:origin x="4996" y="6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9" d="100"/>
          <a:sy n="119" d="100"/>
        </p:scale>
        <p:origin x="4992" y="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ptos" panose="020B0004020202020204" pitchFamily="34" charset="0"/>
              </a:defRPr>
            </a:lvl1pPr>
          </a:lstStyle>
          <a:p>
            <a:endParaRPr lang="en-US">
              <a:latin typeface="Aptos" panose="020B00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ptos" panose="020B0004020202020204" pitchFamily="34" charset="0"/>
              </a:defRPr>
            </a:lvl1pPr>
          </a:lstStyle>
          <a:p>
            <a:fld id="{DA874630-EAB0-49B2-86D5-665086F26F05}" type="datetimeFigureOut">
              <a:rPr lang="de-DE" smtClean="0"/>
              <a:pPr/>
              <a:t>06.06.2026</a:t>
            </a:fld>
            <a:endParaRPr lang="en-US">
              <a:latin typeface="Aptos" panose="020B00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ptos" panose="020B0004020202020204" pitchFamily="34" charset="0"/>
              </a:defRPr>
            </a:lvl1pPr>
          </a:lstStyle>
          <a:p>
            <a:endParaRPr lang="en-US">
              <a:latin typeface="Aptos" panose="020B00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ptos" panose="020B0004020202020204" pitchFamily="34" charset="0"/>
              </a:defRPr>
            </a:lvl1pPr>
          </a:lstStyle>
          <a:p>
            <a:fld id="{DABF210B-B8F0-4AC2-91BF-BCC9E0DB757A}" type="slidenum">
              <a:rPr lang="de-CH" smtClean="0"/>
              <a:pPr/>
              <a:t>‹Nr.›</a:t>
            </a:fld>
            <a:endParaRPr lang="de-CH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872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6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38388" y="1143000"/>
            <a:ext cx="2181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2D33A1-12E9-4478-BEDA-4058C4A36C15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711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38388" y="1143000"/>
            <a:ext cx="2181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noProof="0" dirty="0"/>
              <a:t>Prozessbeschreibung und Arbeitsauftrag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2D33A1-12E9-4478-BEDA-4058C4A36C15}" type="slidenum"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9366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E8FE2-8509-8A8F-6CD2-3CA55D45F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5EE88F-6CC6-6D8A-A9F8-585185E960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338388" y="1143000"/>
            <a:ext cx="21812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4C80FF-8827-0F53-7AC8-40AE281F52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sz="900" dirty="0">
                <a:latin typeface="Aptos" panose="020B0004020202020204" pitchFamily="34" charset="0"/>
              </a:rPr>
              <a:t>Stellen Sie folgenden Prozess (Ablauf) grafisch dar:</a:t>
            </a:r>
          </a:p>
          <a:p>
            <a:endParaRPr lang="de-CH" sz="900" dirty="0">
              <a:latin typeface="Aptos" panose="020B00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de-CH" sz="900" b="1" dirty="0">
                <a:latin typeface="Aptos" panose="020B0004020202020204" pitchFamily="34" charset="0"/>
              </a:rPr>
              <a:t>Start</a:t>
            </a:r>
            <a:br>
              <a:rPr lang="de-CH" sz="900" dirty="0">
                <a:latin typeface="Aptos" panose="020B0004020202020204" pitchFamily="34" charset="0"/>
              </a:rPr>
            </a:br>
            <a:r>
              <a:rPr lang="de-CH" sz="900" dirty="0">
                <a:latin typeface="Aptos" panose="020B0004020202020204" pitchFamily="34" charset="0"/>
              </a:rPr>
              <a:t>Der Lernende beginnt mit der Prüfung</a:t>
            </a:r>
          </a:p>
          <a:p>
            <a:pPr marL="342900" indent="-342900">
              <a:buFont typeface="+mj-lt"/>
              <a:buAutoNum type="arabicPeriod"/>
            </a:pPr>
            <a:r>
              <a:rPr lang="de-CH" sz="900" b="1" dirty="0">
                <a:latin typeface="Aptos" panose="020B0004020202020204" pitchFamily="34" charset="0"/>
              </a:rPr>
              <a:t>Prüfung bearbeiten</a:t>
            </a:r>
            <a:br>
              <a:rPr lang="de-CH" sz="900" dirty="0">
                <a:latin typeface="Aptos" panose="020B0004020202020204" pitchFamily="34" charset="0"/>
              </a:rPr>
            </a:br>
            <a:r>
              <a:rPr lang="de-CH" sz="900" dirty="0">
                <a:latin typeface="Aptos" panose="020B0004020202020204" pitchFamily="34" charset="0"/>
              </a:rPr>
              <a:t>Der Lernende arbeitet an der Prüfung</a:t>
            </a:r>
          </a:p>
          <a:p>
            <a:pPr marL="342900" indent="-342900">
              <a:buFont typeface="+mj-lt"/>
              <a:buAutoNum type="arabicPeriod"/>
            </a:pPr>
            <a:r>
              <a:rPr lang="de-CH" sz="900" b="1" dirty="0">
                <a:latin typeface="Aptos" panose="020B0004020202020204" pitchFamily="34" charset="0"/>
              </a:rPr>
              <a:t>Entscheidung</a:t>
            </a:r>
            <a:br>
              <a:rPr lang="de-CH" sz="900" dirty="0">
                <a:latin typeface="Aptos" panose="020B0004020202020204" pitchFamily="34" charset="0"/>
              </a:rPr>
            </a:br>
            <a:r>
              <a:rPr lang="de-CH" sz="900" dirty="0">
                <a:latin typeface="Aptos" panose="020B0004020202020204" pitchFamily="34" charset="0"/>
              </a:rPr>
              <a:t>Frage: Ist die Zeit abgelaufen?</a:t>
            </a:r>
          </a:p>
          <a:p>
            <a:pPr marL="1200150" lvl="2" indent="-285750">
              <a:buFont typeface="Symbol" panose="05050102010706020507" pitchFamily="18" charset="2"/>
              <a:buChar char="-"/>
            </a:pPr>
            <a:r>
              <a:rPr lang="de-CH" sz="900" dirty="0">
                <a:latin typeface="Aptos" panose="020B0004020202020204" pitchFamily="34" charset="0"/>
              </a:rPr>
              <a:t>Nein</a:t>
            </a:r>
          </a:p>
          <a:p>
            <a:pPr marL="1657350" lvl="3" indent="-285750">
              <a:buFont typeface="Symbol" panose="05050102010706020507" pitchFamily="18" charset="2"/>
              <a:buChar char="-"/>
            </a:pPr>
            <a:r>
              <a:rPr lang="de-CH" sz="900" dirty="0">
                <a:latin typeface="Aptos" panose="020B0004020202020204" pitchFamily="34" charset="0"/>
              </a:rPr>
              <a:t>Der Lernende arbeitet weiter an der Prüfung</a:t>
            </a:r>
          </a:p>
          <a:p>
            <a:pPr marL="1657350" lvl="3" indent="-285750">
              <a:buFont typeface="Symbol" panose="05050102010706020507" pitchFamily="18" charset="2"/>
              <a:buChar char="-"/>
            </a:pPr>
            <a:r>
              <a:rPr lang="de-CH" sz="900" dirty="0">
                <a:latin typeface="Aptos" panose="020B0004020202020204" pitchFamily="34" charset="0"/>
              </a:rPr>
              <a:t>Rücksprung zu «Prüfung bearbeiten»</a:t>
            </a:r>
          </a:p>
          <a:p>
            <a:pPr marL="1200150" lvl="2" indent="-285750">
              <a:buFont typeface="Symbol" panose="05050102010706020507" pitchFamily="18" charset="2"/>
              <a:buChar char="-"/>
            </a:pPr>
            <a:r>
              <a:rPr lang="de-CH" sz="900" dirty="0">
                <a:latin typeface="Aptos" panose="020B0004020202020204" pitchFamily="34" charset="0"/>
              </a:rPr>
              <a:t>Ja</a:t>
            </a:r>
          </a:p>
          <a:p>
            <a:pPr marL="1657350" lvl="3" indent="-285750">
              <a:buFont typeface="Symbol" panose="05050102010706020507" pitchFamily="18" charset="2"/>
              <a:buChar char="-"/>
            </a:pPr>
            <a:r>
              <a:rPr lang="de-CH" sz="900" dirty="0">
                <a:latin typeface="Aptos" panose="020B0004020202020204" pitchFamily="34" charset="0"/>
              </a:rPr>
              <a:t>Weiter zum nächsten Schritt</a:t>
            </a:r>
          </a:p>
          <a:p>
            <a:pPr marL="342900" indent="-342900">
              <a:buFont typeface="+mj-lt"/>
              <a:buAutoNum type="arabicPeriod"/>
            </a:pPr>
            <a:r>
              <a:rPr lang="de-CH" sz="900" b="1" dirty="0">
                <a:latin typeface="Aptos" panose="020B0004020202020204" pitchFamily="34" charset="0"/>
              </a:rPr>
              <a:t>Prüfung abgeben</a:t>
            </a:r>
          </a:p>
          <a:p>
            <a:pPr marL="342900" indent="-342900">
              <a:buFont typeface="+mj-lt"/>
              <a:buAutoNum type="arabicPeriod"/>
            </a:pPr>
            <a:r>
              <a:rPr lang="de-CH" sz="900" b="1" dirty="0">
                <a:latin typeface="Aptos" panose="020B0004020202020204" pitchFamily="34" charset="0"/>
              </a:rPr>
              <a:t>Ende</a:t>
            </a:r>
            <a:br>
              <a:rPr lang="de-CH" sz="900" dirty="0">
                <a:latin typeface="Aptos" panose="020B0004020202020204" pitchFamily="34" charset="0"/>
              </a:rPr>
            </a:br>
            <a:r>
              <a:rPr lang="de-CH" sz="900" dirty="0">
                <a:latin typeface="Aptos" panose="020B0004020202020204" pitchFamily="34" charset="0"/>
              </a:rPr>
              <a:t>Die Prüfung ist abgeschlossen</a:t>
            </a:r>
            <a:endParaRPr lang="de-CH" sz="900" noProof="0" dirty="0">
              <a:latin typeface="Aptos" panose="020B00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809C8C-9B63-985D-4BE2-4F23EF84FD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2D33A1-12E9-4478-BEDA-4058C4A36C15}" type="slidenum"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124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B24A208E-BD69-BB12-21B8-DA405B501F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" y="1"/>
            <a:ext cx="7559674" cy="7773976"/>
          </a:xfrm>
          <a:blipFill>
            <a:blip r:embed="rId2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</p:spPr>
        <p:txBody>
          <a:bodyPr vert="horz" lIns="91440" tIns="0" rIns="0" bIns="0" rtlCol="0">
            <a:noAutofit/>
          </a:bodyPr>
          <a:lstStyle>
            <a:lvl1pPr>
              <a:defRPr lang="en-US" sz="2590" b="0" i="0"/>
            </a:lvl1pPr>
          </a:lstStyle>
          <a:p>
            <a:pPr marL="0" lvl="0" indent="0" rtl="0">
              <a:lnSpc>
                <a:spcPct val="150000"/>
              </a:lnSpc>
              <a:buFontTx/>
              <a:buNone/>
            </a:pPr>
            <a:r>
              <a:rPr lang="de"/>
              <a:t>Klicken Sie, um ein Bild hinzuzufügen.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AA6C9C7-A264-237A-7F3C-46E6A7A9646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r>
              <a:rPr lang="en-US"/>
              <a:t>24.02.2025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B5B8C48-05E9-5280-3F6A-22F8BCBB477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de"/>
              <a:t>Beispiel für Fußzeilentext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7BC820F-C031-6832-5CA0-B972903E0D5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6790" y="8837545"/>
            <a:ext cx="7106095" cy="748915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159"/>
            </a:lvl1pPr>
            <a:lvl2pPr marL="493456" indent="0" algn="ctr">
              <a:buNone/>
              <a:defRPr sz="2159"/>
            </a:lvl2pPr>
            <a:lvl3pPr marL="986912" indent="0" algn="ctr">
              <a:buNone/>
              <a:defRPr sz="1943"/>
            </a:lvl3pPr>
            <a:lvl4pPr marL="1480368" indent="0" algn="ctr">
              <a:buNone/>
              <a:defRPr sz="1727"/>
            </a:lvl4pPr>
            <a:lvl5pPr marL="1973824" indent="0" algn="ctr">
              <a:buNone/>
              <a:defRPr sz="1727"/>
            </a:lvl5pPr>
            <a:lvl6pPr marL="2467280" indent="0" algn="ctr">
              <a:buNone/>
              <a:defRPr sz="1727"/>
            </a:lvl6pPr>
            <a:lvl7pPr marL="2960736" indent="0" algn="ctr">
              <a:buNone/>
              <a:defRPr sz="1727"/>
            </a:lvl7pPr>
            <a:lvl8pPr marL="3454192" indent="0" algn="ctr">
              <a:buNone/>
              <a:defRPr sz="1727"/>
            </a:lvl8pPr>
            <a:lvl9pPr marL="3947648" indent="0" algn="ctr">
              <a:buNone/>
              <a:defRPr sz="1727"/>
            </a:lvl9pPr>
          </a:lstStyle>
          <a:p>
            <a:pPr rtl="0"/>
            <a:r>
              <a:rPr lang="de"/>
              <a:t>Formatvorlage des Untertitelmasters durch Klicken bearbeiten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790" y="7137599"/>
            <a:ext cx="7106095" cy="1225995"/>
          </a:xfrm>
        </p:spPr>
        <p:txBody>
          <a:bodyPr rtlCol="0" anchor="b">
            <a:noAutofit/>
          </a:bodyPr>
          <a:lstStyle>
            <a:lvl1pPr algn="l">
              <a:defRPr sz="6476">
                <a:solidFill>
                  <a:schemeClr val="bg1"/>
                </a:solidFill>
                <a:highlight>
                  <a:srgbClr val="000000"/>
                </a:highlight>
              </a:defRPr>
            </a:lvl1pPr>
          </a:lstStyle>
          <a:p>
            <a:pPr rtl="0"/>
            <a:r>
              <a:rPr lang="de"/>
              <a:t>Titelmasterformat durch Klicken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2667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3368" userDrawn="1">
          <p15:clr>
            <a:srgbClr val="FBAE40"/>
          </p15:clr>
        </p15:guide>
        <p15:guide id="6" pos="238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5E4475-6EC3-F17B-F23F-891ABC4D3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8BC779E-74B9-19F6-AD03-0183ABF26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24.02.2025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E98393A-0AF7-8AFE-6FCC-A759737F6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"/>
              <a:t>Beispiel für Fußzeilentext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C983F9D-92E3-9158-CB5A-5AE65B47B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07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873" y="855345"/>
            <a:ext cx="6605774" cy="17652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de" dirty="0"/>
              <a:t>Titelmasterformat durch Klicken bearbeiten</a:t>
            </a:r>
            <a:endParaRPr lang="en-US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9873" y="2674563"/>
            <a:ext cx="6605774" cy="71619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"/>
              <a:t>Textmasterformat durch Klicken bearbeiten</a:t>
            </a:r>
          </a:p>
          <a:p>
            <a:pPr lvl="1" rtl="0"/>
            <a:r>
              <a:rPr lang="de"/>
              <a:t>Zweite Ebene</a:t>
            </a:r>
          </a:p>
          <a:p>
            <a:pPr lvl="2" rtl="0"/>
            <a:r>
              <a:rPr lang="de"/>
              <a:t>Dritte Ebene</a:t>
            </a:r>
          </a:p>
          <a:p>
            <a:pPr lvl="3" rtl="0"/>
            <a:r>
              <a:rPr lang="de"/>
              <a:t>Vierte Ebene</a:t>
            </a:r>
          </a:p>
          <a:p>
            <a:pPr lvl="4" rtl="0"/>
            <a:r>
              <a:rPr lang="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046" y="10060412"/>
            <a:ext cx="216665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24.02.2025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03906" y="10060412"/>
            <a:ext cx="173949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de"/>
              <a:t>Beispiel für Fußzeilentext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212548" y="10060412"/>
            <a:ext cx="26613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1">
                <a:solidFill>
                  <a:schemeClr val="tx1"/>
                </a:solidFill>
                <a:latin typeface="+mn-lt"/>
              </a:defRPr>
            </a:lvl1pPr>
          </a:lstStyle>
          <a:p>
            <a:fld id="{CC057153-B650-4DEB-B370-79DDCFDCE93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79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hf sldNum="0" hdr="0" ftr="0" dt="0"/>
  <p:txStyles>
    <p:titleStyle>
      <a:lvl1pPr algn="l" defTabSz="986912" rtl="0" eaLnBrk="1" latinLnBrk="0" hangingPunct="1">
        <a:lnSpc>
          <a:spcPct val="120000"/>
        </a:lnSpc>
        <a:spcBef>
          <a:spcPct val="0"/>
        </a:spcBef>
        <a:buNone/>
        <a:defRPr sz="4317" b="0" kern="1200" cap="all" spc="324" baseline="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46728" indent="-246728" algn="l" defTabSz="986912" rtl="0" eaLnBrk="1" latinLnBrk="0" hangingPunct="1">
        <a:lnSpc>
          <a:spcPct val="120000"/>
        </a:lnSpc>
        <a:spcBef>
          <a:spcPts val="1079"/>
        </a:spcBef>
        <a:buFont typeface="Arial" panose="020B0604020202020204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1pPr>
      <a:lvl2pPr marL="493456" indent="-246728" algn="l" defTabSz="986912" rtl="0" eaLnBrk="1" latinLnBrk="0" hangingPunct="1">
        <a:lnSpc>
          <a:spcPct val="120000"/>
        </a:lnSpc>
        <a:spcBef>
          <a:spcPts val="540"/>
        </a:spcBef>
        <a:buFont typeface="Arial" panose="020B0604020202020204" pitchFamily="34" charset="0"/>
        <a:buChar char="•"/>
        <a:defRPr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740184" indent="-246728" algn="l" defTabSz="986912" rtl="0" eaLnBrk="1" latinLnBrk="0" hangingPunct="1">
        <a:lnSpc>
          <a:spcPct val="120000"/>
        </a:lnSpc>
        <a:spcBef>
          <a:spcPts val="540"/>
        </a:spcBef>
        <a:buFont typeface="Arial" panose="020B0604020202020204" pitchFamily="34" charset="0"/>
        <a:buChar char="•"/>
        <a:defRPr sz="1727" kern="1200">
          <a:solidFill>
            <a:schemeClr val="tx1"/>
          </a:solidFill>
          <a:latin typeface="+mn-lt"/>
          <a:ea typeface="+mn-ea"/>
          <a:cs typeface="+mn-cs"/>
        </a:defRPr>
      </a:lvl3pPr>
      <a:lvl4pPr marL="986912" indent="-246728" algn="l" defTabSz="986912" rtl="0" eaLnBrk="1" latinLnBrk="0" hangingPunct="1">
        <a:lnSpc>
          <a:spcPct val="120000"/>
        </a:lnSpc>
        <a:spcBef>
          <a:spcPts val="540"/>
        </a:spcBef>
        <a:buFont typeface="Arial" panose="020B0604020202020204" pitchFamily="34" charset="0"/>
        <a:buChar char="•"/>
        <a:defRPr sz="1511" kern="1200">
          <a:solidFill>
            <a:schemeClr val="tx1"/>
          </a:solidFill>
          <a:latin typeface="+mn-lt"/>
          <a:ea typeface="+mn-ea"/>
          <a:cs typeface="+mn-cs"/>
        </a:defRPr>
      </a:lvl4pPr>
      <a:lvl5pPr marL="1233640" indent="-246728" algn="l" defTabSz="986912" rtl="0" eaLnBrk="1" latinLnBrk="0" hangingPunct="1">
        <a:lnSpc>
          <a:spcPct val="120000"/>
        </a:lnSpc>
        <a:spcBef>
          <a:spcPts val="540"/>
        </a:spcBef>
        <a:buFont typeface="Arial" panose="020B0604020202020204" pitchFamily="34" charset="0"/>
        <a:buChar char="•"/>
        <a:defRPr sz="1295" kern="1200">
          <a:solidFill>
            <a:schemeClr val="tx1"/>
          </a:solidFill>
          <a:latin typeface="+mn-lt"/>
          <a:ea typeface="+mn-ea"/>
          <a:cs typeface="+mn-cs"/>
        </a:defRPr>
      </a:lvl5pPr>
      <a:lvl6pPr marL="2714008" indent="-246728" algn="l" defTabSz="98691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3" kern="1200">
          <a:solidFill>
            <a:schemeClr val="tx1"/>
          </a:solidFill>
          <a:latin typeface="+mn-lt"/>
          <a:ea typeface="+mn-ea"/>
          <a:cs typeface="+mn-cs"/>
        </a:defRPr>
      </a:lvl6pPr>
      <a:lvl7pPr marL="3207464" indent="-246728" algn="l" defTabSz="98691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3" kern="1200">
          <a:solidFill>
            <a:schemeClr val="tx1"/>
          </a:solidFill>
          <a:latin typeface="+mn-lt"/>
          <a:ea typeface="+mn-ea"/>
          <a:cs typeface="+mn-cs"/>
        </a:defRPr>
      </a:lvl7pPr>
      <a:lvl8pPr marL="3700920" indent="-246728" algn="l" defTabSz="98691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3" kern="1200">
          <a:solidFill>
            <a:schemeClr val="tx1"/>
          </a:solidFill>
          <a:latin typeface="+mn-lt"/>
          <a:ea typeface="+mn-ea"/>
          <a:cs typeface="+mn-cs"/>
        </a:defRPr>
      </a:lvl8pPr>
      <a:lvl9pPr marL="4194376" indent="-246728" algn="l" defTabSz="98691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1pPr>
      <a:lvl2pPr marL="493456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986912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3pPr>
      <a:lvl4pPr marL="1480368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4pPr>
      <a:lvl5pPr marL="1973824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5pPr>
      <a:lvl6pPr marL="2467280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6pPr>
      <a:lvl7pPr marL="2960736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7pPr>
      <a:lvl8pPr marL="3454192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8pPr>
      <a:lvl9pPr marL="3947648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5" orient="horz" pos="3368" userDrawn="1">
          <p15:clr>
            <a:srgbClr val="F26B43"/>
          </p15:clr>
        </p15:guide>
        <p15:guide id="6" pos="238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ebdoxx.com/wings/documents/hkbe-pp-25/index.php?page=217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ierarchie auf dem digitalen Bildschirm">
            <a:extLst>
              <a:ext uri="{FF2B5EF4-FFF2-40B4-BE49-F238E27FC236}">
                <a16:creationId xmlns:a16="http://schemas.microsoft.com/office/drawing/2014/main" id="{89A580DB-73D3-4AA1-952A-D324B8EEE0B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432" r="15554"/>
          <a:stretch>
            <a:fillRect/>
          </a:stretch>
        </p:blipFill>
        <p:spPr>
          <a:xfrm>
            <a:off x="47607" y="1"/>
            <a:ext cx="7464467" cy="7773976"/>
          </a:xfrm>
          <a:prstGeom prst="rect">
            <a:avLst/>
          </a:prstGeom>
          <a:noFill/>
        </p:spPr>
      </p:pic>
      <p:sp>
        <p:nvSpPr>
          <p:cNvPr id="6" name="Untertitel 5">
            <a:extLst>
              <a:ext uri="{FF2B5EF4-FFF2-40B4-BE49-F238E27FC236}">
                <a16:creationId xmlns:a16="http://schemas.microsoft.com/office/drawing/2014/main" id="{C8F29DAF-3742-15DB-CB95-F636D5479C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6790" y="9569065"/>
            <a:ext cx="7106095" cy="748915"/>
          </a:xfrm>
        </p:spPr>
        <p:txBody>
          <a:bodyPr anchor="t">
            <a:normAutofit/>
          </a:bodyPr>
          <a:lstStyle/>
          <a:p>
            <a:r>
              <a:rPr lang="de-CH" dirty="0"/>
              <a:t>von Jürg Lippuner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5C756C6-C475-65CE-C8D2-7E29856344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790" y="7966482"/>
            <a:ext cx="7106095" cy="1225995"/>
          </a:xfrm>
        </p:spPr>
        <p:txBody>
          <a:bodyPr anchor="b">
            <a:normAutofit/>
          </a:bodyPr>
          <a:lstStyle/>
          <a:p>
            <a:pPr>
              <a:lnSpc>
                <a:spcPct val="110000"/>
              </a:lnSpc>
            </a:pPr>
            <a:r>
              <a:rPr lang="de-CH" sz="3100" dirty="0"/>
              <a:t>Übung </a:t>
            </a:r>
            <a:r>
              <a:rPr lang="de-CH" sz="3100" b="1" dirty="0"/>
              <a:t>Flussdiagramm</a:t>
            </a:r>
            <a:br>
              <a:rPr lang="de-CH" sz="3100" b="1" dirty="0"/>
            </a:br>
            <a:r>
              <a:rPr lang="de-CH" sz="3100" dirty="0"/>
              <a:t>mit Formen in PowerPoint</a:t>
            </a:r>
          </a:p>
        </p:txBody>
      </p:sp>
    </p:spTree>
    <p:extLst>
      <p:ext uri="{BB962C8B-B14F-4D97-AF65-F5344CB8AC3E}">
        <p14:creationId xmlns:p14="http://schemas.microsoft.com/office/powerpoint/2010/main" val="395636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644D0A9-5DCD-D106-EFBA-8F988CBCA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004" y="1244949"/>
            <a:ext cx="6235273" cy="1369283"/>
          </a:xfrm>
        </p:spPr>
        <p:txBody>
          <a:bodyPr anchor="t">
            <a:normAutofit/>
          </a:bodyPr>
          <a:lstStyle/>
          <a:p>
            <a:r>
              <a:rPr lang="de-CH" sz="3993" dirty="0"/>
              <a:t>Aufgabenstellung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C4B7E6A-305D-EBCD-39DB-21E7EB5799E7}"/>
              </a:ext>
            </a:extLst>
          </p:cNvPr>
          <p:cNvSpPr txBox="1"/>
          <p:nvPr/>
        </p:nvSpPr>
        <p:spPr>
          <a:xfrm>
            <a:off x="582004" y="2155994"/>
            <a:ext cx="6235273" cy="5625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sz="2115" dirty="0"/>
              <a:t>Stellen Sie folgenden Prozess (Ablauf) grafisch dar:</a:t>
            </a:r>
          </a:p>
          <a:p>
            <a:endParaRPr lang="de-CH" sz="2115" dirty="0"/>
          </a:p>
          <a:p>
            <a:pPr marL="370092" indent="-370092">
              <a:buFont typeface="+mj-lt"/>
              <a:buAutoNum type="arabicPeriod"/>
            </a:pPr>
            <a:r>
              <a:rPr lang="de-CH" sz="2115" b="1" dirty="0"/>
              <a:t>Start</a:t>
            </a:r>
            <a:br>
              <a:rPr lang="de-CH" sz="2115" dirty="0"/>
            </a:br>
            <a:r>
              <a:rPr lang="de-CH" sz="2115" dirty="0"/>
              <a:t>Der Lernende beginnt mit der Prüfung</a:t>
            </a:r>
          </a:p>
          <a:p>
            <a:pPr marL="370092" indent="-370092">
              <a:buFont typeface="+mj-lt"/>
              <a:buAutoNum type="arabicPeriod"/>
            </a:pPr>
            <a:r>
              <a:rPr lang="de-CH" sz="2115" b="1" dirty="0"/>
              <a:t>Prüfung bearbeiten</a:t>
            </a:r>
            <a:br>
              <a:rPr lang="de-CH" sz="2115" dirty="0"/>
            </a:br>
            <a:r>
              <a:rPr lang="de-CH" sz="2115" dirty="0"/>
              <a:t>Der Lernende arbeitet an der Prüfung</a:t>
            </a:r>
          </a:p>
          <a:p>
            <a:pPr marL="370092" indent="-370092">
              <a:buFont typeface="+mj-lt"/>
              <a:buAutoNum type="arabicPeriod"/>
            </a:pPr>
            <a:r>
              <a:rPr lang="de-CH" sz="2115" b="1" dirty="0"/>
              <a:t>Entscheidung</a:t>
            </a:r>
            <a:br>
              <a:rPr lang="de-CH" sz="2115" dirty="0"/>
            </a:br>
            <a:r>
              <a:rPr lang="de-CH" sz="2115" dirty="0"/>
              <a:t>Frage: Ist die Zeit abgelaufen?</a:t>
            </a:r>
          </a:p>
          <a:p>
            <a:pPr marL="1295322" lvl="2" indent="-308410">
              <a:buFont typeface="Symbol" panose="05050102010706020507" pitchFamily="18" charset="2"/>
              <a:buChar char="-"/>
            </a:pPr>
            <a:r>
              <a:rPr lang="de-CH" sz="2115" dirty="0"/>
              <a:t>Nein</a:t>
            </a:r>
          </a:p>
          <a:p>
            <a:pPr marL="1788778" lvl="3" indent="-308410">
              <a:buFont typeface="Symbol" panose="05050102010706020507" pitchFamily="18" charset="2"/>
              <a:buChar char="-"/>
            </a:pPr>
            <a:r>
              <a:rPr lang="de-CH" sz="2115" dirty="0"/>
              <a:t>Der Lernende arbeitet weiter an der Prüfung</a:t>
            </a:r>
          </a:p>
          <a:p>
            <a:pPr marL="1788778" lvl="3" indent="-308410">
              <a:buFont typeface="Symbol" panose="05050102010706020507" pitchFamily="18" charset="2"/>
              <a:buChar char="-"/>
            </a:pPr>
            <a:r>
              <a:rPr lang="de-CH" sz="2115" dirty="0"/>
              <a:t>Rücksprung zu «Prüfung bearbeiten»</a:t>
            </a:r>
          </a:p>
          <a:p>
            <a:pPr marL="1295322" lvl="2" indent="-308410">
              <a:buFont typeface="Symbol" panose="05050102010706020507" pitchFamily="18" charset="2"/>
              <a:buChar char="-"/>
            </a:pPr>
            <a:r>
              <a:rPr lang="de-CH" sz="2115" dirty="0"/>
              <a:t>Ja</a:t>
            </a:r>
          </a:p>
          <a:p>
            <a:pPr marL="1788778" lvl="3" indent="-308410">
              <a:buFont typeface="Symbol" panose="05050102010706020507" pitchFamily="18" charset="2"/>
              <a:buChar char="-"/>
            </a:pPr>
            <a:r>
              <a:rPr lang="de-CH" sz="2115" dirty="0"/>
              <a:t>Weiter zum nächsten Schritt</a:t>
            </a:r>
          </a:p>
          <a:p>
            <a:pPr marL="370092" indent="-370092">
              <a:buFont typeface="+mj-lt"/>
              <a:buAutoNum type="arabicPeriod"/>
            </a:pPr>
            <a:r>
              <a:rPr lang="de-CH" sz="2115" b="1" dirty="0"/>
              <a:t>Prüfung abgeben</a:t>
            </a:r>
          </a:p>
          <a:p>
            <a:pPr marL="370092" indent="-370092">
              <a:buFont typeface="+mj-lt"/>
              <a:buAutoNum type="arabicPeriod"/>
            </a:pPr>
            <a:r>
              <a:rPr lang="de-CH" sz="2115" b="1" dirty="0"/>
              <a:t>Ende</a:t>
            </a:r>
            <a:br>
              <a:rPr lang="de-CH" sz="2115" dirty="0"/>
            </a:br>
            <a:r>
              <a:rPr lang="de-CH" sz="2115" dirty="0"/>
              <a:t>Die Prüfung ist abgeschlossen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D159CB59-F057-DB2C-6D7B-5E8101D2AA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675" y="7862051"/>
            <a:ext cx="2923210" cy="1068700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D9FBCB9A-25F9-8FEC-A6C4-B01B36ABD64B}"/>
              </a:ext>
            </a:extLst>
          </p:cNvPr>
          <p:cNvSpPr txBox="1"/>
          <p:nvPr/>
        </p:nvSpPr>
        <p:spPr>
          <a:xfrm>
            <a:off x="536384" y="9900536"/>
            <a:ext cx="6326511" cy="3939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dirty="0">
                <a:hlinkClick r:id="rId4"/>
              </a:rPr>
              <a:t>Elemente der Prozessdarstellung</a:t>
            </a:r>
            <a:r>
              <a:rPr lang="de-CH" dirty="0"/>
              <a:t> (Lehrmittel </a:t>
            </a:r>
            <a:r>
              <a:rPr lang="de-CH" dirty="0" err="1"/>
              <a:t>Wings</a:t>
            </a:r>
            <a:r>
              <a:rPr lang="de-CH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354721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A61D5-4D00-71F5-61DE-CDFB69334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BEE3ED8-8990-F95F-0D52-3E7D63F8F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de-CH" sz="3993" dirty="0"/>
              <a:t>Ihre Lösung</a:t>
            </a:r>
          </a:p>
        </p:txBody>
      </p:sp>
    </p:spTree>
    <p:extLst>
      <p:ext uri="{BB962C8B-B14F-4D97-AF65-F5344CB8AC3E}">
        <p14:creationId xmlns:p14="http://schemas.microsoft.com/office/powerpoint/2010/main" val="20415335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Zitat">
  <a:themeElements>
    <a:clrScheme name="Custom 334">
      <a:dk1>
        <a:sysClr val="windowText" lastClr="000000"/>
      </a:dk1>
      <a:lt1>
        <a:sysClr val="window" lastClr="FFFFFF"/>
      </a:lt1>
      <a:dk2>
        <a:srgbClr val="01375D"/>
      </a:dk2>
      <a:lt2>
        <a:srgbClr val="F3F2EF"/>
      </a:lt2>
      <a:accent1>
        <a:srgbClr val="29A3D2"/>
      </a:accent1>
      <a:accent2>
        <a:srgbClr val="0669AC"/>
      </a:accent2>
      <a:accent3>
        <a:srgbClr val="37B99D"/>
      </a:accent3>
      <a:accent4>
        <a:srgbClr val="FD891C"/>
      </a:accent4>
      <a:accent5>
        <a:srgbClr val="FA531E"/>
      </a:accent5>
      <a:accent6>
        <a:srgbClr val="FF4B95"/>
      </a:accent6>
      <a:hlink>
        <a:srgbClr val="FA531E"/>
      </a:hlink>
      <a:folHlink>
        <a:srgbClr val="37B99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tation" id="{B214B5F9-B515-4879-B12E-A7EF32270217}" vid="{1CC1873F-E1BD-4F1E-9CB1-BFCEF1E3BF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806a8f2b-28e4-44c4-ac01-7357a3a2b9e7}" enabled="1" method="Standard" siteId="{5daf41bd-338c-4311-b1b0-e1299889c34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Benutzerdefiniert</PresentationFormat>
  <Paragraphs>34</Paragraphs>
  <Slides>3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Aptos</vt:lpstr>
      <vt:lpstr>Arial</vt:lpstr>
      <vt:lpstr>Symbol</vt:lpstr>
      <vt:lpstr>Zitat</vt:lpstr>
      <vt:lpstr>Übung Flussdiagramm mit Formen in PowerPoint</vt:lpstr>
      <vt:lpstr>Aufgabenstellung</vt:lpstr>
      <vt:lpstr>Ihre Lösung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juerg.lippuner@bzbs.ch</dc:creator>
  <cp:lastModifiedBy>Lippuner Jürg BZBS</cp:lastModifiedBy>
  <cp:revision>2</cp:revision>
  <dcterms:modified xsi:type="dcterms:W3CDTF">2026-06-06T13:31:06Z</dcterms:modified>
</cp:coreProperties>
</file>