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57" r:id="rId5"/>
    <p:sldId id="260" r:id="rId6"/>
    <p:sldId id="261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F0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55" d="100"/>
          <a:sy n="155" d="100"/>
        </p:scale>
        <p:origin x="1650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de-CH" sz="2400" b="1" i="0" u="none" strike="noStrike" kern="1200" spc="0" baseline="0" noProof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CH" sz="2400" b="1" noProof="0" dirty="0"/>
              <a:t>Energie in Nahrungsmitteln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de-CH" sz="2400" b="1" i="0" u="none" strike="noStrike" kern="1200" spc="0" baseline="0" noProof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kcal / 100 g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Tabelle1!$A$2:$A$9</c:f>
              <c:strCache>
                <c:ptCount val="8"/>
                <c:pt idx="0">
                  <c:v>Brot</c:v>
                </c:pt>
                <c:pt idx="1">
                  <c:v>Reis</c:v>
                </c:pt>
                <c:pt idx="2">
                  <c:v>Salami</c:v>
                </c:pt>
                <c:pt idx="3">
                  <c:v>Lachs</c:v>
                </c:pt>
                <c:pt idx="4">
                  <c:v>Käse</c:v>
                </c:pt>
                <c:pt idx="5">
                  <c:v>Salat</c:v>
                </c:pt>
                <c:pt idx="6">
                  <c:v>Gemüse</c:v>
                </c:pt>
                <c:pt idx="7">
                  <c:v>Schokolade</c:v>
                </c:pt>
              </c:strCache>
            </c:strRef>
          </c:cat>
          <c:val>
            <c:numRef>
              <c:f>Tabelle1!$B$2:$B$9</c:f>
              <c:numCache>
                <c:formatCode>General</c:formatCode>
                <c:ptCount val="8"/>
                <c:pt idx="0">
                  <c:v>250</c:v>
                </c:pt>
                <c:pt idx="1">
                  <c:v>350</c:v>
                </c:pt>
                <c:pt idx="2">
                  <c:v>450</c:v>
                </c:pt>
                <c:pt idx="3">
                  <c:v>200</c:v>
                </c:pt>
                <c:pt idx="4">
                  <c:v>400</c:v>
                </c:pt>
                <c:pt idx="5">
                  <c:v>100</c:v>
                </c:pt>
                <c:pt idx="6">
                  <c:v>70</c:v>
                </c:pt>
                <c:pt idx="7">
                  <c:v>120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B2-40C7-B1A1-7048A889DE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-27"/>
        <c:axId val="1969290528"/>
        <c:axId val="1825601360"/>
      </c:barChart>
      <c:catAx>
        <c:axId val="1969290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825601360"/>
        <c:crosses val="autoZero"/>
        <c:auto val="1"/>
        <c:lblAlgn val="ctr"/>
        <c:lblOffset val="100"/>
        <c:noMultiLvlLbl val="0"/>
      </c:catAx>
      <c:valAx>
        <c:axId val="18256013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CH" b="1" dirty="0"/>
                  <a:t>Kcal pro 100 g</a:t>
                </a:r>
              </a:p>
            </c:rich>
          </c:tx>
          <c:layout>
            <c:manualLayout>
              <c:xMode val="edge"/>
              <c:yMode val="edge"/>
              <c:x val="1.2254901960784314E-2"/>
              <c:y val="0.1313060488521001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9692905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accent6">
        <a:lumMod val="20000"/>
        <a:lumOff val="80000"/>
      </a:schemeClr>
    </a:solidFill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CH" sz="2800"/>
              <a:t>Geburten in der Schweiz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>
        <c:manualLayout>
          <c:layoutTarget val="inner"/>
          <c:xMode val="edge"/>
          <c:yMode val="edge"/>
          <c:x val="0.16869113787247184"/>
          <c:y val="0.25149206979554334"/>
          <c:w val="0.80434807781380269"/>
          <c:h val="0.6210891914165251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Tabelle1!$A$2:$A$3</c:f>
              <c:strCache>
                <c:ptCount val="2"/>
                <c:pt idx="0">
                  <c:v>Knaben</c:v>
                </c:pt>
                <c:pt idx="1">
                  <c:v>Mädchen</c:v>
                </c:pt>
              </c:strCache>
            </c:strRef>
          </c:cat>
          <c:val>
            <c:numRef>
              <c:f>Tabelle1!$B$2:$B$3</c:f>
              <c:numCache>
                <c:formatCode>General</c:formatCode>
                <c:ptCount val="2"/>
                <c:pt idx="0">
                  <c:v>45013</c:v>
                </c:pt>
                <c:pt idx="1">
                  <c:v>42838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FBC-48CD-B738-05780573E4EC}"/>
            </c:ext>
          </c:extLst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Tabelle1!$A$2:$A$3</c:f>
              <c:strCache>
                <c:ptCount val="2"/>
                <c:pt idx="0">
                  <c:v>Knaben</c:v>
                </c:pt>
                <c:pt idx="1">
                  <c:v>Mädchen</c:v>
                </c:pt>
              </c:strCache>
            </c:strRef>
          </c:cat>
          <c:val>
            <c:numRef>
              <c:f>Tabelle1!$C$2:$C$3</c:f>
              <c:numCache>
                <c:formatCode>General</c:formatCode>
                <c:ptCount val="2"/>
                <c:pt idx="0">
                  <c:v>43014</c:v>
                </c:pt>
                <c:pt idx="1">
                  <c:v>40961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FBC-48CD-B738-05780573E4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2"/>
        <c:overlap val="27"/>
        <c:axId val="1919272703"/>
        <c:axId val="1919271743"/>
      </c:barChart>
      <c:catAx>
        <c:axId val="19192727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919271743"/>
        <c:crosses val="autoZero"/>
        <c:auto val="1"/>
        <c:lblAlgn val="ctr"/>
        <c:lblOffset val="100"/>
        <c:noMultiLvlLbl val="0"/>
      </c:catAx>
      <c:valAx>
        <c:axId val="19192717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91927270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2712463331789404"/>
          <c:y val="0.13387767164950184"/>
          <c:w val="0.33104485101127068"/>
          <c:h val="8.10074970043696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89D4AE-540D-4F55-A0FD-ABF708DE71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7ADF416-C48D-4340-864C-6B460BD600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F92C1B4-B5BE-4880-A9BE-6F920214E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3CB4E-2F21-424F-AB9F-A6E34F65FC1B}" type="datetimeFigureOut">
              <a:rPr lang="de-CH" smtClean="0"/>
              <a:t>19.02.2025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E16239F-B9E6-4C9D-92EB-AA488D4CD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A6C7273-E66D-4D16-B950-26089D3C1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CF0D9-8E50-4D3E-A519-3B9686C676D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38717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9CFE99-EE9C-411C-8C6C-478CA6BD15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95A2ABE-D497-467E-B27B-09E469E1CF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06A0605-85A3-420E-BD74-34BA0BA1A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3CB4E-2F21-424F-AB9F-A6E34F65FC1B}" type="datetimeFigureOut">
              <a:rPr lang="de-CH" smtClean="0"/>
              <a:t>19.02.2025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57EE61E-0DFF-4467-B49F-E2A0D4B80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73C80AB-6BB4-4926-93F9-3DC43316C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CF0D9-8E50-4D3E-A519-3B9686C676D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70158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AF1305-3D1F-4A53-82DF-8510AA7417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32EB0B2-B25F-4132-BD42-CF9CD6589D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5FC3376-E622-42C9-B345-A9167AE175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3E6D11B-E198-4F5E-BE95-C79A588D8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3CB4E-2F21-424F-AB9F-A6E34F65FC1B}" type="datetimeFigureOut">
              <a:rPr lang="de-CH" smtClean="0"/>
              <a:t>19.02.2025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AB3DF70-A2FD-42ED-A5AD-CF4ABAD36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0FDD9DA-C7D9-4E04-8752-2C55B6A35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CF0D9-8E50-4D3E-A519-3B9686C676D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93383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Aufgab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AF1305-3D1F-4A53-82DF-8510AA7417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32EB0B2-B25F-4132-BD42-CF9CD6589D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6"/>
            <a:ext cx="5181600" cy="1415516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5FC3376-E622-42C9-B345-A9167AE175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solidFill>
            <a:srgbClr val="FFFF00"/>
          </a:solidFill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3E6D11B-E198-4F5E-BE95-C79A588D8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3CB4E-2F21-424F-AB9F-A6E34F65FC1B}" type="datetimeFigureOut">
              <a:rPr lang="de-CH" smtClean="0"/>
              <a:t>19.02.2025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AB3DF70-A2FD-42ED-A5AD-CF4ABAD36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0FDD9DA-C7D9-4E04-8752-2C55B6A35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CF0D9-8E50-4D3E-A519-3B9686C676D5}" type="slidenum">
              <a:rPr lang="de-CH" smtClean="0"/>
              <a:t>‹Nr.›</a:t>
            </a:fld>
            <a:endParaRPr lang="de-CH"/>
          </a:p>
        </p:txBody>
      </p:sp>
      <p:sp>
        <p:nvSpPr>
          <p:cNvPr id="8" name="Inhaltsplatzhalter 2">
            <a:extLst>
              <a:ext uri="{FF2B5EF4-FFF2-40B4-BE49-F238E27FC236}">
                <a16:creationId xmlns:a16="http://schemas.microsoft.com/office/drawing/2014/main" id="{834E9B30-CBB6-45ED-9754-67E8A2DFD5CC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838200" y="3539906"/>
            <a:ext cx="5181600" cy="2734146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110507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E4CFE6-A6D3-4D44-A419-8B2BBC223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A9D781C-6D5B-4FBF-A114-7689235E12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ctr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D8B5B29-4AFE-4D8E-B401-A0E118A44D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3734290-1C77-4560-95E8-61399F58EE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ctr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2E6301B-FCDE-47A9-B6D1-E6B22A02BC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84248EF0-25F3-49E0-AF72-0659328A2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3CB4E-2F21-424F-AB9F-A6E34F65FC1B}" type="datetimeFigureOut">
              <a:rPr lang="de-CH" smtClean="0"/>
              <a:t>19.02.2025</a:t>
            </a:fld>
            <a:endParaRPr lang="de-CH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506AD12F-316A-46C8-91A6-FB4C996A7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DF48A3F-F171-4BC6-A464-830ECEEDC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CF0D9-8E50-4D3E-A519-3B9686C676D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53253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974FB2D-F7D7-46B6-9634-DB63CA28E3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8136611-4FF7-4AE6-B60D-5291C05A21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EC4B701-91AC-4CC5-9FAD-5FF1209098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83CB4E-2F21-424F-AB9F-A6E34F65FC1B}" type="datetimeFigureOut">
              <a:rPr lang="de-CH" smtClean="0"/>
              <a:t>19.02.2025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DE49E90-07EE-4189-AEF3-4250308A17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5BFD0A6-C4E8-4E16-BAA1-16757E6B1B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CF0D9-8E50-4D3E-A519-3B9686C676D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46212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61" r:id="rId4"/>
    <p:sldLayoutId id="2147483653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C9131F-C9BA-472E-9486-154C39B5564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CH" dirty="0"/>
              <a:t>Diagramme in PowerPoint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6A29812-84FB-4EF7-9F5C-2CE4EE9CB8A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CH" dirty="0"/>
              <a:t>kleine Vertiefung</a:t>
            </a:r>
          </a:p>
        </p:txBody>
      </p:sp>
    </p:spTree>
    <p:extLst>
      <p:ext uri="{BB962C8B-B14F-4D97-AF65-F5344CB8AC3E}">
        <p14:creationId xmlns:p14="http://schemas.microsoft.com/office/powerpoint/2010/main" val="1446452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319022-0171-1F4A-0052-4ABC9BCFF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Aufgabe 1 – Kombi-Diagramm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EA5590B5-7064-9CB1-6583-C931ED61852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CH" dirty="0"/>
              <a:t>Datentabelle</a:t>
            </a:r>
          </a:p>
        </p:txBody>
      </p: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6A157A02-FE99-8FA8-41AC-E337158ED7F5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839788" y="2505075"/>
          <a:ext cx="5157785" cy="1409700"/>
        </p:xfrm>
        <a:graphic>
          <a:graphicData uri="http://schemas.openxmlformats.org/drawingml/2006/table">
            <a:tbl>
              <a:tblPr firstRow="1" firstCol="1" bandRow="1">
                <a:tableStyleId>{16D9F66E-5EB9-4882-86FB-DCBF35E3C3E4}</a:tableStyleId>
              </a:tblPr>
              <a:tblGrid>
                <a:gridCol w="995648">
                  <a:extLst>
                    <a:ext uri="{9D8B030D-6E8A-4147-A177-3AD203B41FA5}">
                      <a16:colId xmlns:a16="http://schemas.microsoft.com/office/drawing/2014/main" val="1913297063"/>
                    </a:ext>
                  </a:extLst>
                </a:gridCol>
                <a:gridCol w="1387379">
                  <a:extLst>
                    <a:ext uri="{9D8B030D-6E8A-4147-A177-3AD203B41FA5}">
                      <a16:colId xmlns:a16="http://schemas.microsoft.com/office/drawing/2014/main" val="3858593844"/>
                    </a:ext>
                  </a:extLst>
                </a:gridCol>
                <a:gridCol w="1387379">
                  <a:extLst>
                    <a:ext uri="{9D8B030D-6E8A-4147-A177-3AD203B41FA5}">
                      <a16:colId xmlns:a16="http://schemas.microsoft.com/office/drawing/2014/main" val="2175594448"/>
                    </a:ext>
                  </a:extLst>
                </a:gridCol>
                <a:gridCol w="1387379">
                  <a:extLst>
                    <a:ext uri="{9D8B030D-6E8A-4147-A177-3AD203B41FA5}">
                      <a16:colId xmlns:a16="http://schemas.microsoft.com/office/drawing/2014/main" val="2472266523"/>
                    </a:ext>
                  </a:extLst>
                </a:gridCol>
              </a:tblGrid>
              <a:tr h="198120">
                <a:tc>
                  <a:txBody>
                    <a:bodyPr/>
                    <a:lstStyle/>
                    <a:p>
                      <a:pPr algn="l" fontAlgn="b"/>
                      <a:r>
                        <a:rPr lang="de-CH" sz="1800" u="none" strike="noStrike" dirty="0">
                          <a:effectLst/>
                        </a:rPr>
                        <a:t>Filiale</a:t>
                      </a:r>
                      <a:endParaRPr lang="de-CH" sz="18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800" u="none" strike="noStrike" dirty="0">
                          <a:effectLst/>
                        </a:rPr>
                        <a:t>Männer </a:t>
                      </a:r>
                      <a:endParaRPr lang="de-CH" sz="1800" b="1" i="0" u="none" strike="noStrike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800" u="none" strike="noStrike" dirty="0">
                          <a:effectLst/>
                        </a:rPr>
                        <a:t>Frauen</a:t>
                      </a:r>
                      <a:endParaRPr lang="de-CH" sz="1800" b="1" i="0" u="none" strike="noStrike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800" u="none" strike="noStrike">
                          <a:effectLst/>
                        </a:rPr>
                        <a:t>Umsatz</a:t>
                      </a:r>
                      <a:endParaRPr lang="de-CH" sz="1800" b="1" i="0" u="none" strike="noStrike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951226425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pPr algn="l" fontAlgn="b"/>
                      <a:r>
                        <a:rPr lang="de-CH" sz="1800" u="none" strike="noStrike" dirty="0">
                          <a:effectLst/>
                        </a:rPr>
                        <a:t>Buchs</a:t>
                      </a:r>
                      <a:endParaRPr lang="de-CH" sz="18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800" u="none" strike="noStrike" dirty="0">
                          <a:effectLst/>
                        </a:rPr>
                        <a:t>120</a:t>
                      </a:r>
                      <a:endParaRPr lang="de-CH" sz="1800" b="1" i="0" u="none" strike="noStrike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800" u="none" strike="noStrike" dirty="0">
                          <a:effectLst/>
                        </a:rPr>
                        <a:t>10</a:t>
                      </a:r>
                      <a:endParaRPr lang="de-CH" sz="1800" b="1" i="0" u="none" strike="noStrike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800" u="none" strike="noStrike" dirty="0">
                          <a:effectLst/>
                        </a:rPr>
                        <a:t>1’234’567</a:t>
                      </a:r>
                      <a:endParaRPr lang="de-CH" sz="18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96852348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pPr algn="l" fontAlgn="b"/>
                      <a:r>
                        <a:rPr lang="de-CH" sz="1800" u="none" strike="noStrike" dirty="0">
                          <a:effectLst/>
                        </a:rPr>
                        <a:t>Schaan</a:t>
                      </a:r>
                      <a:endParaRPr lang="de-CH" sz="18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800" u="none" strike="noStrike" dirty="0">
                          <a:effectLst/>
                        </a:rPr>
                        <a:t>34</a:t>
                      </a:r>
                      <a:endParaRPr lang="de-CH" sz="1800" b="1" i="0" u="none" strike="noStrike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800" u="none" strike="noStrike" dirty="0">
                          <a:effectLst/>
                        </a:rPr>
                        <a:t>44</a:t>
                      </a:r>
                      <a:endParaRPr lang="de-CH" sz="1800" b="1" i="0" u="none" strike="noStrike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800" u="none" strike="noStrike">
                          <a:effectLst/>
                        </a:rPr>
                        <a:t>234’543</a:t>
                      </a:r>
                      <a:endParaRPr lang="de-CH" sz="1800" b="1" i="0" u="none" strike="noStrike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610320687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pPr algn="l" fontAlgn="b"/>
                      <a:r>
                        <a:rPr lang="de-CH" sz="1800" u="none" strike="noStrike" dirty="0">
                          <a:effectLst/>
                        </a:rPr>
                        <a:t>Mels</a:t>
                      </a:r>
                      <a:endParaRPr lang="de-CH" sz="18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800" u="none" strike="noStrike">
                          <a:effectLst/>
                        </a:rPr>
                        <a:t>77</a:t>
                      </a:r>
                      <a:endParaRPr lang="de-CH" sz="1800" b="1" i="0" u="none" strike="noStrike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800" u="none" strike="noStrike" dirty="0">
                          <a:effectLst/>
                        </a:rPr>
                        <a:t>50</a:t>
                      </a:r>
                      <a:endParaRPr lang="de-CH" sz="1800" b="1" i="0" u="none" strike="noStrike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800" u="none" strike="noStrike" dirty="0">
                          <a:effectLst/>
                        </a:rPr>
                        <a:t>365’245</a:t>
                      </a:r>
                      <a:endParaRPr lang="de-CH" sz="18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122321799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pPr algn="l" fontAlgn="b"/>
                      <a:r>
                        <a:rPr lang="de-CH" sz="1800" b="1" i="0" u="none" strike="noStrike" dirty="0">
                          <a:effectLst/>
                          <a:latin typeface="Calibri" panose="020F0502020204030204" pitchFamily="34" charset="0"/>
                        </a:rPr>
                        <a:t>Flums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800" u="none" strike="noStrike">
                          <a:effectLst/>
                        </a:rPr>
                        <a:t>68</a:t>
                      </a:r>
                      <a:endParaRPr lang="de-CH" sz="1800" b="1" i="0" u="none" strike="noStrike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800" u="none" strike="noStrike" dirty="0">
                          <a:effectLst/>
                        </a:rPr>
                        <a:t>32</a:t>
                      </a:r>
                      <a:endParaRPr lang="de-CH" sz="1800" b="1" i="0" u="none" strike="noStrike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800" u="none" strike="noStrike" dirty="0">
                          <a:effectLst/>
                        </a:rPr>
                        <a:t>562’304</a:t>
                      </a:r>
                      <a:endParaRPr lang="de-CH" sz="18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001905872"/>
                  </a:ext>
                </a:extLst>
              </a:tr>
            </a:tbl>
          </a:graphicData>
        </a:graphic>
      </p:graphicFrame>
      <p:sp>
        <p:nvSpPr>
          <p:cNvPr id="7" name="Textplatzhalter 6">
            <a:extLst>
              <a:ext uri="{FF2B5EF4-FFF2-40B4-BE49-F238E27FC236}">
                <a16:creationId xmlns:a16="http://schemas.microsoft.com/office/drawing/2014/main" id="{58BEA2FE-E203-4533-0AAE-BFD7BB4D7A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de-CH" dirty="0"/>
              <a:t>Kombi-Diagramm (Verbund)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DB15BCD2-EB7C-31F1-5AAC-35C6D5F49E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9790" y="4297194"/>
            <a:ext cx="2325616" cy="1650613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14" name="Inhaltsplatzhalter 13">
            <a:extLst>
              <a:ext uri="{FF2B5EF4-FFF2-40B4-BE49-F238E27FC236}">
                <a16:creationId xmlns:a16="http://schemas.microsoft.com/office/drawing/2014/main" id="{8B3E06C1-215D-75BE-2E4B-2A90F0BF2587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714659BE-F7B3-86C1-230B-2A60F7B92D6D}"/>
              </a:ext>
            </a:extLst>
          </p:cNvPr>
          <p:cNvSpPr txBox="1"/>
          <p:nvPr/>
        </p:nvSpPr>
        <p:spPr>
          <a:xfrm>
            <a:off x="836612" y="4347369"/>
            <a:ext cx="2481449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b="1" dirty="0"/>
              <a:t>Aufgabe</a:t>
            </a:r>
          </a:p>
          <a:p>
            <a:r>
              <a:rPr lang="de-CH" sz="1600" dirty="0"/>
              <a:t>Erstellen Sie aus</a:t>
            </a:r>
          </a:p>
          <a:p>
            <a:r>
              <a:rPr lang="de-CH" sz="1600" dirty="0"/>
              <a:t>der </a:t>
            </a:r>
            <a:r>
              <a:rPr lang="de-CH" sz="1600" b="1" dirty="0"/>
              <a:t>Datentabelle</a:t>
            </a:r>
          </a:p>
          <a:p>
            <a:r>
              <a:rPr lang="de-CH" sz="1600" dirty="0"/>
              <a:t>ein Kombi-Diagramm</a:t>
            </a:r>
          </a:p>
          <a:p>
            <a:r>
              <a:rPr lang="de-CH" sz="1600" dirty="0"/>
              <a:t>(Säulen-Linie) nach</a:t>
            </a:r>
          </a:p>
          <a:p>
            <a:r>
              <a:rPr lang="de-CH" sz="1600" dirty="0"/>
              <a:t>dem abgebildeten Muster.</a:t>
            </a:r>
          </a:p>
        </p:txBody>
      </p:sp>
    </p:spTree>
    <p:extLst>
      <p:ext uri="{BB962C8B-B14F-4D97-AF65-F5344CB8AC3E}">
        <p14:creationId xmlns:p14="http://schemas.microsoft.com/office/powerpoint/2010/main" val="1748312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261A79-DEC6-4DF8-9C52-90B7032AC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Aufgabe 2 – Diagramm anpassen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F013596-8AD3-4D93-837C-C1CAA1C66D6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CH" dirty="0"/>
              <a:t>Für die Schokolade wurde ein falscher Energiewert eingetragen. Ändern Sie ihn von 120 auf 540. </a:t>
            </a:r>
          </a:p>
        </p:txBody>
      </p:sp>
      <p:graphicFrame>
        <p:nvGraphicFramePr>
          <p:cNvPr id="6" name="Inhaltsplatzhalter 5">
            <a:extLst>
              <a:ext uri="{FF2B5EF4-FFF2-40B4-BE49-F238E27FC236}">
                <a16:creationId xmlns:a16="http://schemas.microsoft.com/office/drawing/2014/main" id="{89C4B992-A0B5-4AA1-81F5-18FEDDAA9781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835729318"/>
              </p:ext>
            </p:extLst>
          </p:nvPr>
        </p:nvGraphicFramePr>
        <p:xfrm>
          <a:off x="6172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8" name="Inhaltsplatzhalter 17">
            <a:extLst>
              <a:ext uri="{FF2B5EF4-FFF2-40B4-BE49-F238E27FC236}">
                <a16:creationId xmlns:a16="http://schemas.microsoft.com/office/drawing/2014/main" id="{D04ACB50-7A99-4734-8001-2857CD71DD86}"/>
              </a:ext>
            </a:extLst>
          </p:cNvPr>
          <p:cNvSpPr>
            <a:spLocks noGrp="1"/>
          </p:cNvSpPr>
          <p:nvPr>
            <p:ph sz="half" idx="13"/>
          </p:nvPr>
        </p:nvSpPr>
        <p:spPr/>
        <p:txBody>
          <a:bodyPr/>
          <a:lstStyle/>
          <a:p>
            <a:r>
              <a:rPr lang="de-CH" dirty="0"/>
              <a:t>Füllen Sie den Datenpunkt «Salami» mit dem Salami-Bild.</a:t>
            </a:r>
          </a:p>
        </p:txBody>
      </p:sp>
      <p:pic>
        <p:nvPicPr>
          <p:cNvPr id="19" name="Grafik 18" descr="Ein Bild, das sitzend, Essen, drinnen enthält.&#10;&#10;Automatisch generierte Beschreibung">
            <a:extLst>
              <a:ext uri="{FF2B5EF4-FFF2-40B4-BE49-F238E27FC236}">
                <a16:creationId xmlns:a16="http://schemas.microsoft.com/office/drawing/2014/main" id="{0464F476-F32E-4254-AF10-0624C671770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7214" y="4524941"/>
            <a:ext cx="600075" cy="2047875"/>
          </a:xfrm>
          <a:prstGeom prst="rect">
            <a:avLst/>
          </a:prstGeom>
          <a:ln w="12700">
            <a:solidFill>
              <a:schemeClr val="accent1"/>
            </a:solidFill>
          </a:ln>
        </p:spPr>
      </p:pic>
      <p:pic>
        <p:nvPicPr>
          <p:cNvPr id="20" name="Grafik 19">
            <a:extLst>
              <a:ext uri="{FF2B5EF4-FFF2-40B4-BE49-F238E27FC236}">
                <a16:creationId xmlns:a16="http://schemas.microsoft.com/office/drawing/2014/main" id="{F0B2C719-FDF1-496B-B9FD-76D1E844700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7591" y="4577480"/>
            <a:ext cx="1612506" cy="1356100"/>
          </a:xfrm>
          <a:prstGeom prst="rect">
            <a:avLst/>
          </a:prstGeom>
        </p:spPr>
      </p:pic>
      <p:sp>
        <p:nvSpPr>
          <p:cNvPr id="21" name="Textfeld 20">
            <a:extLst>
              <a:ext uri="{FF2B5EF4-FFF2-40B4-BE49-F238E27FC236}">
                <a16:creationId xmlns:a16="http://schemas.microsoft.com/office/drawing/2014/main" id="{9E12007A-D623-4E22-AB6F-B4F6B878A375}"/>
              </a:ext>
            </a:extLst>
          </p:cNvPr>
          <p:cNvSpPr txBox="1"/>
          <p:nvPr/>
        </p:nvSpPr>
        <p:spPr>
          <a:xfrm>
            <a:off x="937591" y="6054102"/>
            <a:ext cx="1599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dirty="0">
                <a:solidFill>
                  <a:schemeClr val="bg1">
                    <a:lumMod val="50000"/>
                  </a:schemeClr>
                </a:solidFill>
              </a:rPr>
              <a:t>Lösungsmuster</a:t>
            </a:r>
          </a:p>
        </p:txBody>
      </p:sp>
    </p:spTree>
    <p:extLst>
      <p:ext uri="{BB962C8B-B14F-4D97-AF65-F5344CB8AC3E}">
        <p14:creationId xmlns:p14="http://schemas.microsoft.com/office/powerpoint/2010/main" val="1702575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261A79-DEC6-4DF8-9C52-90B7032AC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Aufgabe 3 – Prozentzahlen hinzufügen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F013596-8AD3-4D93-837C-C1CAA1C66D6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de-CH" dirty="0"/>
              <a:t>Fügen Sie im gelben Platzhalter ein Kreisdiagramm (vgl. Abbildung) aus den unten abgebildeten Daten ein.</a:t>
            </a:r>
          </a:p>
        </p:txBody>
      </p:sp>
      <p:graphicFrame>
        <p:nvGraphicFramePr>
          <p:cNvPr id="8" name="Inhaltsplatzhalter 7">
            <a:extLst>
              <a:ext uri="{FF2B5EF4-FFF2-40B4-BE49-F238E27FC236}">
                <a16:creationId xmlns:a16="http://schemas.microsoft.com/office/drawing/2014/main" id="{24215679-D562-4AFB-9F23-FFDBF4404B49}"/>
              </a:ext>
            </a:extLst>
          </p:cNvPr>
          <p:cNvGraphicFramePr>
            <a:graphicFrameLocks noGrp="1"/>
          </p:cNvGraphicFramePr>
          <p:nvPr>
            <p:ph sz="half" idx="13"/>
            <p:extLst>
              <p:ext uri="{D42A27DB-BD31-4B8C-83A1-F6EECF244321}">
                <p14:modId xmlns:p14="http://schemas.microsoft.com/office/powerpoint/2010/main" val="4150672735"/>
              </p:ext>
            </p:extLst>
          </p:nvPr>
        </p:nvGraphicFramePr>
        <p:xfrm>
          <a:off x="838200" y="3540125"/>
          <a:ext cx="2151888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5944">
                  <a:extLst>
                    <a:ext uri="{9D8B030D-6E8A-4147-A177-3AD203B41FA5}">
                      <a16:colId xmlns:a16="http://schemas.microsoft.com/office/drawing/2014/main" val="1539542717"/>
                    </a:ext>
                  </a:extLst>
                </a:gridCol>
                <a:gridCol w="1075944">
                  <a:extLst>
                    <a:ext uri="{9D8B030D-6E8A-4147-A177-3AD203B41FA5}">
                      <a16:colId xmlns:a16="http://schemas.microsoft.com/office/drawing/2014/main" val="14142293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CH" sz="1400" dirty="0"/>
                        <a:t>Monat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sz="1400" dirty="0"/>
                        <a:t>Einnahmen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59889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CH" sz="1400" dirty="0"/>
                        <a:t>Januar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sz="1400" dirty="0"/>
                        <a:t>2000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10043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CH" sz="1400" dirty="0"/>
                        <a:t>Februar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sz="1400" dirty="0"/>
                        <a:t>1600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13549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CH" sz="1400" dirty="0"/>
                        <a:t>März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sz="1400" dirty="0"/>
                        <a:t>300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08472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CH" sz="1400" dirty="0"/>
                        <a:t>April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sz="1400" dirty="0"/>
                        <a:t>1000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0496474"/>
                  </a:ext>
                </a:extLst>
              </a:tr>
            </a:tbl>
          </a:graphicData>
        </a:graphic>
      </p:graphicFrame>
      <p:pic>
        <p:nvPicPr>
          <p:cNvPr id="12" name="Grafik 11">
            <a:extLst>
              <a:ext uri="{FF2B5EF4-FFF2-40B4-BE49-F238E27FC236}">
                <a16:creationId xmlns:a16="http://schemas.microsoft.com/office/drawing/2014/main" id="{30510E5F-3E39-47A5-BE78-65353E064E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7335" y="3540125"/>
            <a:ext cx="2246294" cy="1889949"/>
          </a:xfrm>
          <a:prstGeom prst="rect">
            <a:avLst/>
          </a:prstGeom>
        </p:spPr>
      </p:pic>
      <p:sp>
        <p:nvSpPr>
          <p:cNvPr id="13" name="Inhaltsplatzhalter 12">
            <a:extLst>
              <a:ext uri="{FF2B5EF4-FFF2-40B4-BE49-F238E27FC236}">
                <a16:creationId xmlns:a16="http://schemas.microsoft.com/office/drawing/2014/main" id="{D537B7B1-28AD-4B35-AA62-5A53487E5F8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endParaRPr lang="de-CH"/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9242F374-B82C-4417-A962-6DB034FBDC74}"/>
              </a:ext>
            </a:extLst>
          </p:cNvPr>
          <p:cNvSpPr txBox="1"/>
          <p:nvPr/>
        </p:nvSpPr>
        <p:spPr>
          <a:xfrm>
            <a:off x="3660551" y="5444906"/>
            <a:ext cx="1599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dirty="0">
                <a:solidFill>
                  <a:schemeClr val="bg1">
                    <a:lumMod val="50000"/>
                  </a:schemeClr>
                </a:solidFill>
              </a:rPr>
              <a:t>Lösungsmuster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D4E88FF4-9EA2-4DB2-B215-CF2EEEB87C24}"/>
              </a:ext>
            </a:extLst>
          </p:cNvPr>
          <p:cNvSpPr txBox="1"/>
          <p:nvPr/>
        </p:nvSpPr>
        <p:spPr>
          <a:xfrm>
            <a:off x="1354306" y="5430074"/>
            <a:ext cx="7475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dirty="0">
                <a:solidFill>
                  <a:schemeClr val="bg1">
                    <a:lumMod val="50000"/>
                  </a:schemeClr>
                </a:solidFill>
              </a:rPr>
              <a:t>Daten</a:t>
            </a:r>
          </a:p>
        </p:txBody>
      </p:sp>
    </p:spTree>
    <p:extLst>
      <p:ext uri="{BB962C8B-B14F-4D97-AF65-F5344CB8AC3E}">
        <p14:creationId xmlns:p14="http://schemas.microsoft.com/office/powerpoint/2010/main" val="2348443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E18BF6-D657-5726-2C4B-9457BC4D70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78EC12-9532-D306-1416-4F6C092E2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Aufgabe 4 – Kegel, Pyramide, Zylinder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833C364-BD2A-3E0E-E3DB-2B5B36EA4DA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de-CH" dirty="0"/>
              <a:t>Fügen Sie im gelben Platzhalter ein Kegel-Diagramm (vgl. Abbildung) aus den unten abgebildeten Daten ein.</a:t>
            </a:r>
          </a:p>
        </p:txBody>
      </p:sp>
      <p:graphicFrame>
        <p:nvGraphicFramePr>
          <p:cNvPr id="8" name="Inhaltsplatzhalter 7">
            <a:extLst>
              <a:ext uri="{FF2B5EF4-FFF2-40B4-BE49-F238E27FC236}">
                <a16:creationId xmlns:a16="http://schemas.microsoft.com/office/drawing/2014/main" id="{3016E433-90C2-2BA8-AB8B-AEB69A1694D8}"/>
              </a:ext>
            </a:extLst>
          </p:cNvPr>
          <p:cNvGraphicFramePr>
            <a:graphicFrameLocks noGrp="1"/>
          </p:cNvGraphicFramePr>
          <p:nvPr>
            <p:ph sz="half" idx="13"/>
            <p:extLst>
              <p:ext uri="{D42A27DB-BD31-4B8C-83A1-F6EECF244321}">
                <p14:modId xmlns:p14="http://schemas.microsoft.com/office/powerpoint/2010/main" val="370478143"/>
              </p:ext>
            </p:extLst>
          </p:nvPr>
        </p:nvGraphicFramePr>
        <p:xfrm>
          <a:off x="838200" y="3540125"/>
          <a:ext cx="2151888" cy="1854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75944">
                  <a:extLst>
                    <a:ext uri="{9D8B030D-6E8A-4147-A177-3AD203B41FA5}">
                      <a16:colId xmlns:a16="http://schemas.microsoft.com/office/drawing/2014/main" val="1539542717"/>
                    </a:ext>
                  </a:extLst>
                </a:gridCol>
                <a:gridCol w="1075944">
                  <a:extLst>
                    <a:ext uri="{9D8B030D-6E8A-4147-A177-3AD203B41FA5}">
                      <a16:colId xmlns:a16="http://schemas.microsoft.com/office/drawing/2014/main" val="14142293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CH" sz="1400" dirty="0"/>
                        <a:t>Monat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sz="1400" dirty="0"/>
                        <a:t>Einnahmen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59889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CH" sz="1400" dirty="0"/>
                        <a:t>Januar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sz="1400" dirty="0"/>
                        <a:t>2000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10043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CH" sz="1400" dirty="0"/>
                        <a:t>Februar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sz="1400" dirty="0"/>
                        <a:t>1600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13549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CH" sz="1400" dirty="0"/>
                        <a:t>März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sz="1400" dirty="0"/>
                        <a:t>300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08472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CH" sz="1400" dirty="0"/>
                        <a:t>April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sz="1400" dirty="0"/>
                        <a:t>1000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0496474"/>
                  </a:ext>
                </a:extLst>
              </a:tr>
            </a:tbl>
          </a:graphicData>
        </a:graphic>
      </p:graphicFrame>
      <p:sp>
        <p:nvSpPr>
          <p:cNvPr id="14" name="Textfeld 13">
            <a:extLst>
              <a:ext uri="{FF2B5EF4-FFF2-40B4-BE49-F238E27FC236}">
                <a16:creationId xmlns:a16="http://schemas.microsoft.com/office/drawing/2014/main" id="{8DBF4C4C-2912-385E-5677-285EB1BCC431}"/>
              </a:ext>
            </a:extLst>
          </p:cNvPr>
          <p:cNvSpPr txBox="1"/>
          <p:nvPr/>
        </p:nvSpPr>
        <p:spPr>
          <a:xfrm>
            <a:off x="3660551" y="5444906"/>
            <a:ext cx="1599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dirty="0">
                <a:solidFill>
                  <a:schemeClr val="bg1">
                    <a:lumMod val="50000"/>
                  </a:schemeClr>
                </a:solidFill>
              </a:rPr>
              <a:t>Lösungsmuster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87FFA3D1-D866-F357-4CF6-9F3497135EBC}"/>
              </a:ext>
            </a:extLst>
          </p:cNvPr>
          <p:cNvSpPr txBox="1"/>
          <p:nvPr/>
        </p:nvSpPr>
        <p:spPr>
          <a:xfrm>
            <a:off x="1354306" y="5430074"/>
            <a:ext cx="7475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dirty="0">
                <a:solidFill>
                  <a:schemeClr val="bg1">
                    <a:lumMod val="50000"/>
                  </a:schemeClr>
                </a:solidFill>
              </a:rPr>
              <a:t>Daten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29E002F6-6945-9A42-1DFA-5870DB2B77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0148" y="3540125"/>
            <a:ext cx="1860668" cy="1564802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10" name="Inhaltsplatzhalter 9">
            <a:extLst>
              <a:ext uri="{FF2B5EF4-FFF2-40B4-BE49-F238E27FC236}">
                <a16:creationId xmlns:a16="http://schemas.microsoft.com/office/drawing/2014/main" id="{A2B782FB-B325-6CBE-94AA-6848D88A38D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0362691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E85BB3-C675-4DAE-5816-AA81976A4D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C84C69-7362-CCFB-4996-59DCB1FE9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Aufgabe 5 – Datenreihen wechseln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C9E6D4F-B41E-E5AE-CC4E-6D96A7CB5BC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de-CH" dirty="0"/>
              <a:t>Wechseln Sie die Datenreihen</a:t>
            </a:r>
            <a:br>
              <a:rPr lang="de-CH" dirty="0"/>
            </a:br>
            <a:r>
              <a:rPr lang="de-CH" dirty="0"/>
              <a:t>von Jahreszahlen zu Geschlechtsgruppen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BBFC012E-19E2-6F90-F81B-0ABBDD76B6E8}"/>
              </a:ext>
            </a:extLst>
          </p:cNvPr>
          <p:cNvSpPr txBox="1"/>
          <p:nvPr/>
        </p:nvSpPr>
        <p:spPr>
          <a:xfrm>
            <a:off x="2018051" y="5457263"/>
            <a:ext cx="1599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dirty="0">
                <a:solidFill>
                  <a:schemeClr val="bg1">
                    <a:lumMod val="50000"/>
                  </a:schemeClr>
                </a:solidFill>
              </a:rPr>
              <a:t>Lösungsmuster</a:t>
            </a:r>
          </a:p>
        </p:txBody>
      </p:sp>
      <p:graphicFrame>
        <p:nvGraphicFramePr>
          <p:cNvPr id="6" name="Inhaltsplatzhalter 5">
            <a:extLst>
              <a:ext uri="{FF2B5EF4-FFF2-40B4-BE49-F238E27FC236}">
                <a16:creationId xmlns:a16="http://schemas.microsoft.com/office/drawing/2014/main" id="{F367FF50-8144-B189-3FD2-8FE44E63655D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113027138"/>
              </p:ext>
            </p:extLst>
          </p:nvPr>
        </p:nvGraphicFramePr>
        <p:xfrm>
          <a:off x="6172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6" name="Grafik 15">
            <a:extLst>
              <a:ext uri="{FF2B5EF4-FFF2-40B4-BE49-F238E27FC236}">
                <a16:creationId xmlns:a16="http://schemas.microsoft.com/office/drawing/2014/main" id="{014F7BDB-9FE8-2B8D-B81F-4019F502C7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75029" y="3538539"/>
            <a:ext cx="2201199" cy="1849007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273054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806a8f2b-28e4-44c4-ac01-7357a3a2b9e7}" enabled="1" method="Standard" siteId="{5daf41bd-338c-4311-b1b0-e1299889c34b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185</Words>
  <Application>Microsoft Office PowerPoint</Application>
  <PresentationFormat>Breitbild</PresentationFormat>
  <Paragraphs>69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</vt:lpstr>
      <vt:lpstr>Diagramme in PowerPoint</vt:lpstr>
      <vt:lpstr>Aufgabe 1 – Kombi-Diagramm</vt:lpstr>
      <vt:lpstr>Aufgabe 2 – Diagramm anpassen</vt:lpstr>
      <vt:lpstr>Aufgabe 3 – Prozentzahlen hinzufügen</vt:lpstr>
      <vt:lpstr>Aufgabe 4 – Kegel, Pyramide, Zylinder</vt:lpstr>
      <vt:lpstr>Aufgabe 5 – Datenreihen wechseln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Diagramm in PowerPoint</dc:title>
  <dc:creator>Jürg Lippuner</dc:creator>
  <cp:lastModifiedBy>Lippuner Jürg BZBS</cp:lastModifiedBy>
  <cp:revision>5</cp:revision>
  <dcterms:created xsi:type="dcterms:W3CDTF">2019-03-20T09:11:18Z</dcterms:created>
  <dcterms:modified xsi:type="dcterms:W3CDTF">2025-02-19T10:40:42Z</dcterms:modified>
</cp:coreProperties>
</file>