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5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de-CH" sz="2400" b="1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sz="2400" b="1" noProof="0" dirty="0"/>
              <a:t>Energie in Nahrungsmitteln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de-CH" sz="2400" b="1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kcal / 100 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Tabelle1!$A$2:$A$9</c:f>
              <c:strCache>
                <c:ptCount val="8"/>
                <c:pt idx="0">
                  <c:v>Brot</c:v>
                </c:pt>
                <c:pt idx="1">
                  <c:v>Reis</c:v>
                </c:pt>
                <c:pt idx="2">
                  <c:v>Salami</c:v>
                </c:pt>
                <c:pt idx="3">
                  <c:v>Lachs</c:v>
                </c:pt>
                <c:pt idx="4">
                  <c:v>Käse</c:v>
                </c:pt>
                <c:pt idx="5">
                  <c:v>Salat</c:v>
                </c:pt>
                <c:pt idx="6">
                  <c:v>Gemüse</c:v>
                </c:pt>
                <c:pt idx="7">
                  <c:v>Schokolade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250</c:v>
                </c:pt>
                <c:pt idx="1">
                  <c:v>350</c:v>
                </c:pt>
                <c:pt idx="2">
                  <c:v>450</c:v>
                </c:pt>
                <c:pt idx="3">
                  <c:v>200</c:v>
                </c:pt>
                <c:pt idx="4">
                  <c:v>400</c:v>
                </c:pt>
                <c:pt idx="5">
                  <c:v>100</c:v>
                </c:pt>
                <c:pt idx="6">
                  <c:v>70</c:v>
                </c:pt>
                <c:pt idx="7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2-40C7-B1A1-7048A889D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969290528"/>
        <c:axId val="1825601360"/>
      </c:barChart>
      <c:catAx>
        <c:axId val="196929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25601360"/>
        <c:crosses val="autoZero"/>
        <c:auto val="1"/>
        <c:lblAlgn val="ctr"/>
        <c:lblOffset val="100"/>
        <c:noMultiLvlLbl val="0"/>
      </c:catAx>
      <c:valAx>
        <c:axId val="182560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CH" b="1" dirty="0"/>
                  <a:t>Kcal pro 100 g</a:t>
                </a:r>
              </a:p>
            </c:rich>
          </c:tx>
          <c:layout>
            <c:manualLayout>
              <c:xMode val="edge"/>
              <c:yMode val="edge"/>
              <c:x val="1.2254901960784314E-2"/>
              <c:y val="0.131306048852100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69290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sz="2800"/>
              <a:t>Geburten in der Schweiz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6869113787247184"/>
          <c:y val="0.25149206979554334"/>
          <c:w val="0.80434807781380269"/>
          <c:h val="0.621089191416525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Knaben</c:v>
                </c:pt>
                <c:pt idx="1">
                  <c:v>Mädchen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45013</c:v>
                </c:pt>
                <c:pt idx="1">
                  <c:v>42838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BC-48CD-B738-05780573E4EC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Knaben</c:v>
                </c:pt>
                <c:pt idx="1">
                  <c:v>Mädchen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43014</c:v>
                </c:pt>
                <c:pt idx="1">
                  <c:v>40961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BC-48CD-B738-05780573E4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27"/>
        <c:axId val="1919272703"/>
        <c:axId val="1919271743"/>
      </c:barChart>
      <c:catAx>
        <c:axId val="1919272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19271743"/>
        <c:crosses val="autoZero"/>
        <c:auto val="1"/>
        <c:lblAlgn val="ctr"/>
        <c:lblOffset val="100"/>
        <c:noMultiLvlLbl val="0"/>
      </c:catAx>
      <c:valAx>
        <c:axId val="1919271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19272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712463331789404"/>
          <c:y val="0.13387767164950184"/>
          <c:w val="0.33104485101127068"/>
          <c:h val="8.10074970043696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89D4AE-540D-4F55-A0FD-ABF708DE7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ADF416-C48D-4340-864C-6B460BD60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92C1B4-B5BE-4880-A9BE-6F920214E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B4E-2F21-424F-AB9F-A6E34F65FC1B}" type="datetimeFigureOut">
              <a:rPr lang="de-CH" smtClean="0"/>
              <a:t>19.02.2025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16239F-B9E6-4C9D-92EB-AA488D4CD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6C7273-E66D-4D16-B950-26089D3C1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0D9-8E50-4D3E-A519-3B9686C676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871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9CFE99-EE9C-411C-8C6C-478CA6BD1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5A2ABE-D497-467E-B27B-09E469E1C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6A0605-85A3-420E-BD74-34BA0BA1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B4E-2F21-424F-AB9F-A6E34F65FC1B}" type="datetimeFigureOut">
              <a:rPr lang="de-CH" smtClean="0"/>
              <a:t>19.02.2025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7EE61E-0DFF-4467-B49F-E2A0D4B80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3C80AB-6BB4-4926-93F9-3DC43316C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0D9-8E50-4D3E-A519-3B9686C676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015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AF1305-3D1F-4A53-82DF-8510AA741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2EB0B2-B25F-4132-BD42-CF9CD6589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FC3376-E622-42C9-B345-A9167AE17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E6D11B-E198-4F5E-BE95-C79A588D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B4E-2F21-424F-AB9F-A6E34F65FC1B}" type="datetimeFigureOut">
              <a:rPr lang="de-CH" smtClean="0"/>
              <a:t>19.02.2025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B3DF70-A2FD-42ED-A5AD-CF4ABAD3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FDD9DA-C7D9-4E04-8752-2C55B6A3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0D9-8E50-4D3E-A519-3B9686C676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338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Aufga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AF1305-3D1F-4A53-82DF-8510AA741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2EB0B2-B25F-4132-BD42-CF9CD6589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1415516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FC3376-E622-42C9-B345-A9167AE17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rgbClr val="FFFF00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E6D11B-E198-4F5E-BE95-C79A588D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B4E-2F21-424F-AB9F-A6E34F65FC1B}" type="datetimeFigureOut">
              <a:rPr lang="de-CH" smtClean="0"/>
              <a:t>19.02.2025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B3DF70-A2FD-42ED-A5AD-CF4ABAD3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FDD9DA-C7D9-4E04-8752-2C55B6A3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0D9-8E50-4D3E-A519-3B9686C676D5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834E9B30-CBB6-45ED-9754-67E8A2DFD5C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200" y="3539906"/>
            <a:ext cx="5181600" cy="2734146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050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E4CFE6-A6D3-4D44-A419-8B2BBC223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A9D781C-6D5B-4FBF-A114-7689235E1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D8B5B29-4AFE-4D8E-B401-A0E118A44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3734290-1C77-4560-95E8-61399F58E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2E6301B-FCDE-47A9-B6D1-E6B22A02B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4248EF0-25F3-49E0-AF72-0659328A2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CB4E-2F21-424F-AB9F-A6E34F65FC1B}" type="datetimeFigureOut">
              <a:rPr lang="de-CH" smtClean="0"/>
              <a:t>19.02.2025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06AD12F-316A-46C8-91A6-FB4C996A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DF48A3F-F171-4BC6-A464-830ECEED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F0D9-8E50-4D3E-A519-3B9686C676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325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974FB2D-F7D7-46B6-9634-DB63CA28E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136611-4FF7-4AE6-B60D-5291C05A2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C4B701-91AC-4CC5-9FAD-5FF120909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3CB4E-2F21-424F-AB9F-A6E34F65FC1B}" type="datetimeFigureOut">
              <a:rPr lang="de-CH" smtClean="0"/>
              <a:t>19.02.2025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E49E90-07EE-4189-AEF3-4250308A1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BFD0A6-C4E8-4E16-BAA1-16757E6B1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F0D9-8E50-4D3E-A519-3B9686C676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621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1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9131F-C9BA-472E-9486-154C39B556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Diagramme in PowerPoint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6A29812-84FB-4EF7-9F5C-2CE4EE9CB8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kleine Vertiefung</a:t>
            </a:r>
          </a:p>
        </p:txBody>
      </p:sp>
    </p:spTree>
    <p:extLst>
      <p:ext uri="{BB962C8B-B14F-4D97-AF65-F5344CB8AC3E}">
        <p14:creationId xmlns:p14="http://schemas.microsoft.com/office/powerpoint/2010/main" val="144645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319022-0171-1F4A-0052-4ABC9BCFF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1 – Kombi-Diagramm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A5590B5-7064-9CB1-6583-C931ED6185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Datentabelle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6A157A02-FE99-8FA8-41AC-E337158ED7F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9788" y="2505075"/>
          <a:ext cx="5157785" cy="140970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995648">
                  <a:extLst>
                    <a:ext uri="{9D8B030D-6E8A-4147-A177-3AD203B41FA5}">
                      <a16:colId xmlns:a16="http://schemas.microsoft.com/office/drawing/2014/main" val="1913297063"/>
                    </a:ext>
                  </a:extLst>
                </a:gridCol>
                <a:gridCol w="1387379">
                  <a:extLst>
                    <a:ext uri="{9D8B030D-6E8A-4147-A177-3AD203B41FA5}">
                      <a16:colId xmlns:a16="http://schemas.microsoft.com/office/drawing/2014/main" val="3858593844"/>
                    </a:ext>
                  </a:extLst>
                </a:gridCol>
                <a:gridCol w="1387379">
                  <a:extLst>
                    <a:ext uri="{9D8B030D-6E8A-4147-A177-3AD203B41FA5}">
                      <a16:colId xmlns:a16="http://schemas.microsoft.com/office/drawing/2014/main" val="2175594448"/>
                    </a:ext>
                  </a:extLst>
                </a:gridCol>
                <a:gridCol w="1387379">
                  <a:extLst>
                    <a:ext uri="{9D8B030D-6E8A-4147-A177-3AD203B41FA5}">
                      <a16:colId xmlns:a16="http://schemas.microsoft.com/office/drawing/2014/main" val="2472266523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de-CH" sz="1800" u="none" strike="noStrike" dirty="0">
                          <a:effectLst/>
                        </a:rPr>
                        <a:t>Filiale</a:t>
                      </a:r>
                      <a:endParaRPr lang="de-CH" sz="1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Männer </a:t>
                      </a:r>
                      <a:endParaRPr lang="de-CH" sz="18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Frauen</a:t>
                      </a:r>
                      <a:endParaRPr lang="de-CH" sz="18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u="none" strike="noStrike">
                          <a:effectLst/>
                        </a:rPr>
                        <a:t>Umsatz</a:t>
                      </a:r>
                      <a:endParaRPr lang="de-CH" sz="18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5122642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de-CH" sz="1800" u="none" strike="noStrike" dirty="0">
                          <a:effectLst/>
                        </a:rPr>
                        <a:t>Buchs</a:t>
                      </a:r>
                      <a:endParaRPr lang="de-CH" sz="1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120</a:t>
                      </a:r>
                      <a:endParaRPr lang="de-CH" sz="18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10</a:t>
                      </a:r>
                      <a:endParaRPr lang="de-CH" sz="18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u="none" strike="noStrike" dirty="0">
                          <a:effectLst/>
                        </a:rPr>
                        <a:t>1’234’567</a:t>
                      </a:r>
                      <a:endParaRPr lang="de-CH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685234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de-CH" sz="1800" u="none" strike="noStrike" dirty="0">
                          <a:effectLst/>
                        </a:rPr>
                        <a:t>Schaan</a:t>
                      </a:r>
                      <a:endParaRPr lang="de-CH" sz="1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34</a:t>
                      </a:r>
                      <a:endParaRPr lang="de-CH" sz="18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44</a:t>
                      </a:r>
                      <a:endParaRPr lang="de-CH" sz="18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u="none" strike="noStrike">
                          <a:effectLst/>
                        </a:rPr>
                        <a:t>234’543</a:t>
                      </a:r>
                      <a:endParaRPr lang="de-CH" sz="18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1032068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de-CH" sz="1800" u="none" strike="noStrike" dirty="0">
                          <a:effectLst/>
                        </a:rPr>
                        <a:t>Mels</a:t>
                      </a:r>
                      <a:endParaRPr lang="de-CH" sz="1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>
                          <a:effectLst/>
                        </a:rPr>
                        <a:t>77</a:t>
                      </a:r>
                      <a:endParaRPr lang="de-CH" sz="1800" b="1" i="0" u="none" strike="noStrike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50</a:t>
                      </a:r>
                      <a:endParaRPr lang="de-CH" sz="18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u="none" strike="noStrike" dirty="0">
                          <a:effectLst/>
                        </a:rPr>
                        <a:t>365’245</a:t>
                      </a:r>
                      <a:endParaRPr lang="de-CH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2232179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de-CH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Flums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>
                          <a:effectLst/>
                        </a:rPr>
                        <a:t>68</a:t>
                      </a:r>
                      <a:endParaRPr lang="de-CH" sz="1800" b="1" i="0" u="none" strike="noStrike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32</a:t>
                      </a:r>
                      <a:endParaRPr lang="de-CH" sz="18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800" u="none" strike="noStrike" dirty="0">
                          <a:effectLst/>
                        </a:rPr>
                        <a:t>562’304</a:t>
                      </a:r>
                      <a:endParaRPr lang="de-CH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1905872"/>
                  </a:ext>
                </a:extLst>
              </a:tr>
            </a:tbl>
          </a:graphicData>
        </a:graphic>
      </p:graphicFrame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8BEA2FE-E203-4533-0AAE-BFD7BB4D7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CH" dirty="0"/>
              <a:t>Kombi-Diagramm (Verbund)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DB15BCD2-EB7C-31F1-5AAC-35C6D5F49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790" y="4297194"/>
            <a:ext cx="2325616" cy="165061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8B3E06C1-215D-75BE-2E4B-2A90F0BF258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14659BE-F7B3-86C1-230B-2A60F7B92D6D}"/>
              </a:ext>
            </a:extLst>
          </p:cNvPr>
          <p:cNvSpPr txBox="1"/>
          <p:nvPr/>
        </p:nvSpPr>
        <p:spPr>
          <a:xfrm>
            <a:off x="836612" y="4347369"/>
            <a:ext cx="248144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/>
              <a:t>Aufgabe</a:t>
            </a:r>
          </a:p>
          <a:p>
            <a:r>
              <a:rPr lang="de-CH" sz="1600" dirty="0"/>
              <a:t>Erstellen Sie aus</a:t>
            </a:r>
          </a:p>
          <a:p>
            <a:r>
              <a:rPr lang="de-CH" sz="1600" dirty="0"/>
              <a:t>der </a:t>
            </a:r>
            <a:r>
              <a:rPr lang="de-CH" sz="1600" b="1" dirty="0"/>
              <a:t>Datentabelle</a:t>
            </a:r>
          </a:p>
          <a:p>
            <a:r>
              <a:rPr lang="de-CH" sz="1600" dirty="0"/>
              <a:t>ein Kombi-Diagramm</a:t>
            </a:r>
          </a:p>
          <a:p>
            <a:r>
              <a:rPr lang="de-CH" sz="1600" dirty="0"/>
              <a:t>(Säulen-Linie) nach</a:t>
            </a:r>
          </a:p>
          <a:p>
            <a:r>
              <a:rPr lang="de-CH" sz="1600" dirty="0"/>
              <a:t>dem abgebildeten Muster.</a:t>
            </a:r>
          </a:p>
        </p:txBody>
      </p:sp>
    </p:spTree>
    <p:extLst>
      <p:ext uri="{BB962C8B-B14F-4D97-AF65-F5344CB8AC3E}">
        <p14:creationId xmlns:p14="http://schemas.microsoft.com/office/powerpoint/2010/main" val="1748312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261A79-DEC6-4DF8-9C52-90B7032A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2 – Diagramm anpassen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013596-8AD3-4D93-837C-C1CAA1C66D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CH" dirty="0"/>
              <a:t>Für die Schokolade wurde ein falscher Energiewert eingetragen. Ändern Sie ihn von 120 auf 540. 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89C4B992-A0B5-4AA1-81F5-18FEDDAA978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35729318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Inhaltsplatzhalter 17">
            <a:extLst>
              <a:ext uri="{FF2B5EF4-FFF2-40B4-BE49-F238E27FC236}">
                <a16:creationId xmlns:a16="http://schemas.microsoft.com/office/drawing/2014/main" id="{D04ACB50-7A99-4734-8001-2857CD71DD86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de-CH" dirty="0"/>
              <a:t>Füllen Sie den Datenpunkt «Salami» mit dem Salami-Bild.</a:t>
            </a:r>
          </a:p>
        </p:txBody>
      </p:sp>
      <p:pic>
        <p:nvPicPr>
          <p:cNvPr id="19" name="Grafik 18" descr="Ein Bild, das sitzend, Essen, drinnen enthält.&#10;&#10;Automatisch generierte Beschreibung">
            <a:extLst>
              <a:ext uri="{FF2B5EF4-FFF2-40B4-BE49-F238E27FC236}">
                <a16:creationId xmlns:a16="http://schemas.microsoft.com/office/drawing/2014/main" id="{0464F476-F32E-4254-AF10-0624C6717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214" y="4524941"/>
            <a:ext cx="600075" cy="204787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F0B2C719-FDF1-496B-B9FD-76D1E84470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591" y="4577480"/>
            <a:ext cx="1612506" cy="1356100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9E12007A-D623-4E22-AB6F-B4F6B878A375}"/>
              </a:ext>
            </a:extLst>
          </p:cNvPr>
          <p:cNvSpPr txBox="1"/>
          <p:nvPr/>
        </p:nvSpPr>
        <p:spPr>
          <a:xfrm>
            <a:off x="937591" y="6054102"/>
            <a:ext cx="159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Lösungsmuster</a:t>
            </a:r>
          </a:p>
        </p:txBody>
      </p:sp>
    </p:spTree>
    <p:extLst>
      <p:ext uri="{BB962C8B-B14F-4D97-AF65-F5344CB8AC3E}">
        <p14:creationId xmlns:p14="http://schemas.microsoft.com/office/powerpoint/2010/main" val="170257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261A79-DEC6-4DF8-9C52-90B7032A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3 – Prozentzahlen hinzufügen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013596-8AD3-4D93-837C-C1CAA1C66D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de-CH" dirty="0"/>
              <a:t>Fügen Sie im gelben Platzhalter ein Kreisdiagramm (vgl. Abbildung) aus den unten abgebildeten Daten ein.</a:t>
            </a:r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24215679-D562-4AFB-9F23-FFDBF4404B49}"/>
              </a:ext>
            </a:extLst>
          </p:cNvPr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4150672735"/>
              </p:ext>
            </p:extLst>
          </p:nvPr>
        </p:nvGraphicFramePr>
        <p:xfrm>
          <a:off x="838200" y="3540125"/>
          <a:ext cx="21518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944">
                  <a:extLst>
                    <a:ext uri="{9D8B030D-6E8A-4147-A177-3AD203B41FA5}">
                      <a16:colId xmlns:a16="http://schemas.microsoft.com/office/drawing/2014/main" val="1539542717"/>
                    </a:ext>
                  </a:extLst>
                </a:gridCol>
                <a:gridCol w="1075944">
                  <a:extLst>
                    <a:ext uri="{9D8B030D-6E8A-4147-A177-3AD203B41FA5}">
                      <a16:colId xmlns:a16="http://schemas.microsoft.com/office/drawing/2014/main" val="1414229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sz="1400" dirty="0"/>
                        <a:t>Monat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/>
                        <a:t>Einnahmen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988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/>
                        <a:t>Januar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004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/>
                        <a:t>Februar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/>
                        <a:t>1600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354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/>
                        <a:t>März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847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496474"/>
                  </a:ext>
                </a:extLst>
              </a:tr>
            </a:tbl>
          </a:graphicData>
        </a:graphic>
      </p:graphicFrame>
      <p:pic>
        <p:nvPicPr>
          <p:cNvPr id="12" name="Grafik 11">
            <a:extLst>
              <a:ext uri="{FF2B5EF4-FFF2-40B4-BE49-F238E27FC236}">
                <a16:creationId xmlns:a16="http://schemas.microsoft.com/office/drawing/2014/main" id="{30510E5F-3E39-47A5-BE78-65353E064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335" y="3540125"/>
            <a:ext cx="2246294" cy="1889949"/>
          </a:xfrm>
          <a:prstGeom prst="rect">
            <a:avLst/>
          </a:prstGeom>
        </p:spPr>
      </p:pic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D537B7B1-28AD-4B35-AA62-5A53487E5F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de-CH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242F374-B82C-4417-A962-6DB034FBDC74}"/>
              </a:ext>
            </a:extLst>
          </p:cNvPr>
          <p:cNvSpPr txBox="1"/>
          <p:nvPr/>
        </p:nvSpPr>
        <p:spPr>
          <a:xfrm>
            <a:off x="3660551" y="5444906"/>
            <a:ext cx="159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Lösungsmuster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4E88FF4-9EA2-4DB2-B215-CF2EEEB87C24}"/>
              </a:ext>
            </a:extLst>
          </p:cNvPr>
          <p:cNvSpPr txBox="1"/>
          <p:nvPr/>
        </p:nvSpPr>
        <p:spPr>
          <a:xfrm>
            <a:off x="1354306" y="5430074"/>
            <a:ext cx="747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Daten</a:t>
            </a:r>
          </a:p>
        </p:txBody>
      </p:sp>
    </p:spTree>
    <p:extLst>
      <p:ext uri="{BB962C8B-B14F-4D97-AF65-F5344CB8AC3E}">
        <p14:creationId xmlns:p14="http://schemas.microsoft.com/office/powerpoint/2010/main" val="2348443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E18BF6-D657-5726-2C4B-9457BC4D70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78EC12-9532-D306-1416-4F6C092E2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4 – Kegel, Pyramide, Zylinder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33C364-BD2A-3E0E-E3DB-2B5B36EA4D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de-CH" dirty="0"/>
              <a:t>Fügen Sie im gelben Platzhalter ein Kegel-Diagramm (vgl. Abbildung) aus den unten abgebildeten Daten ein.</a:t>
            </a:r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3016E433-90C2-2BA8-AB8B-AEB69A1694D8}"/>
              </a:ext>
            </a:extLst>
          </p:cNvPr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370478143"/>
              </p:ext>
            </p:extLst>
          </p:nvPr>
        </p:nvGraphicFramePr>
        <p:xfrm>
          <a:off x="838200" y="3540125"/>
          <a:ext cx="2151888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5944">
                  <a:extLst>
                    <a:ext uri="{9D8B030D-6E8A-4147-A177-3AD203B41FA5}">
                      <a16:colId xmlns:a16="http://schemas.microsoft.com/office/drawing/2014/main" val="1539542717"/>
                    </a:ext>
                  </a:extLst>
                </a:gridCol>
                <a:gridCol w="1075944">
                  <a:extLst>
                    <a:ext uri="{9D8B030D-6E8A-4147-A177-3AD203B41FA5}">
                      <a16:colId xmlns:a16="http://schemas.microsoft.com/office/drawing/2014/main" val="1414229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sz="1400" dirty="0"/>
                        <a:t>Monat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/>
                        <a:t>Einnahmen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988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/>
                        <a:t>Januar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004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/>
                        <a:t>Februar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/>
                        <a:t>1600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354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/>
                        <a:t>März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847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496474"/>
                  </a:ext>
                </a:extLst>
              </a:tr>
            </a:tbl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8DBF4C4C-2912-385E-5677-285EB1BCC431}"/>
              </a:ext>
            </a:extLst>
          </p:cNvPr>
          <p:cNvSpPr txBox="1"/>
          <p:nvPr/>
        </p:nvSpPr>
        <p:spPr>
          <a:xfrm>
            <a:off x="3660551" y="5444906"/>
            <a:ext cx="159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Lösungsmuster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7FFA3D1-D866-F357-4CF6-9F3497135EBC}"/>
              </a:ext>
            </a:extLst>
          </p:cNvPr>
          <p:cNvSpPr txBox="1"/>
          <p:nvPr/>
        </p:nvSpPr>
        <p:spPr>
          <a:xfrm>
            <a:off x="1354306" y="5430074"/>
            <a:ext cx="747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Daten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9E002F6-6945-9A42-1DFA-5870DB2B7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148" y="3540125"/>
            <a:ext cx="1860668" cy="156480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A2B782FB-B325-6CBE-94AA-6848D88A38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6269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E85BB3-C675-4DAE-5816-AA81976A4D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C84C69-7362-CCFB-4996-59DCB1FE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5 – Datenreihen wechseln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9E6D4F-B41E-E5AE-CC4E-6D96A7CB5B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Wechseln Sie die Datenreihen</a:t>
            </a:r>
            <a:br>
              <a:rPr lang="de-CH" dirty="0"/>
            </a:br>
            <a:r>
              <a:rPr lang="de-CH" dirty="0"/>
              <a:t>von Jahreszahlen zu Geschlechtsgruppen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BFC012E-19E2-6F90-F81B-0ABBDD76B6E8}"/>
              </a:ext>
            </a:extLst>
          </p:cNvPr>
          <p:cNvSpPr txBox="1"/>
          <p:nvPr/>
        </p:nvSpPr>
        <p:spPr>
          <a:xfrm>
            <a:off x="2018051" y="5457263"/>
            <a:ext cx="159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Lösungsmuster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F367FF50-8144-B189-3FD2-8FE44E63655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3027138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6" name="Grafik 15">
            <a:extLst>
              <a:ext uri="{FF2B5EF4-FFF2-40B4-BE49-F238E27FC236}">
                <a16:creationId xmlns:a16="http://schemas.microsoft.com/office/drawing/2014/main" id="{014F7BDB-9FE8-2B8D-B81F-4019F502C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029" y="3538539"/>
            <a:ext cx="2201199" cy="184900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7305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06a8f2b-28e4-44c4-ac01-7357a3a2b9e7}" enabled="1" method="Standard" siteId="{5daf41bd-338c-4311-b1b0-e1299889c34b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Breitbild</PresentationFormat>
  <Paragraphs>69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Diagramme in PowerPoint</vt:lpstr>
      <vt:lpstr>Aufgabe 1 – Kombi-Diagramm</vt:lpstr>
      <vt:lpstr>Aufgabe 2 – Diagramm anpassen</vt:lpstr>
      <vt:lpstr>Aufgabe 3 – Prozentzahlen hinzufügen</vt:lpstr>
      <vt:lpstr>Aufgabe 4 – Kegel, Pyramide, Zylinder</vt:lpstr>
      <vt:lpstr>Aufgabe 5 – Datenreihen wechseln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Diagramm in PowerPoint</dc:title>
  <dc:creator>Jürg Lippuner</dc:creator>
  <cp:lastModifiedBy>Lippuner Jürg BZBS</cp:lastModifiedBy>
  <cp:revision>5</cp:revision>
  <dcterms:created xsi:type="dcterms:W3CDTF">2019-03-20T09:11:18Z</dcterms:created>
  <dcterms:modified xsi:type="dcterms:W3CDTF">2025-02-19T10:40:42Z</dcterms:modified>
</cp:coreProperties>
</file>