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3" r:id="rId4"/>
  </p:sldMasterIdLst>
  <p:notesMasterIdLst>
    <p:notesMasterId r:id="rId11"/>
  </p:notesMasterIdLst>
  <p:handoutMasterIdLst>
    <p:handoutMasterId r:id="rId12"/>
  </p:handoutMasterIdLst>
  <p:sldIdLst>
    <p:sldId id="2561" r:id="rId5"/>
    <p:sldId id="2563" r:id="rId6"/>
    <p:sldId id="2574" r:id="rId7"/>
    <p:sldId id="2567" r:id="rId8"/>
    <p:sldId id="2569" r:id="rId9"/>
    <p:sldId id="2571" r:id="rId10"/>
  </p:sldIdLst>
  <p:sldSz cx="13030200" cy="9756775"/>
  <p:notesSz cx="9872663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b="1" kern="1200" baseline="-25000">
        <a:solidFill>
          <a:schemeClr val="tx1"/>
        </a:solidFill>
        <a:latin typeface="Times" pitchFamily="-112" charset="0"/>
        <a:ea typeface="Geneva" pitchFamily="-112" charset="-128"/>
        <a:cs typeface="+mn-cs"/>
      </a:defRPr>
    </a:lvl1pPr>
    <a:lvl2pPr marL="457170" algn="l" rtl="0" eaLnBrk="0" fontAlgn="base" hangingPunct="0">
      <a:spcBef>
        <a:spcPct val="0"/>
      </a:spcBef>
      <a:spcAft>
        <a:spcPct val="0"/>
      </a:spcAft>
      <a:defRPr sz="2400" b="1" kern="1200" baseline="-25000">
        <a:solidFill>
          <a:schemeClr val="tx1"/>
        </a:solidFill>
        <a:latin typeface="Times" pitchFamily="-112" charset="0"/>
        <a:ea typeface="Geneva" pitchFamily="-112" charset="-128"/>
        <a:cs typeface="+mn-cs"/>
      </a:defRPr>
    </a:lvl2pPr>
    <a:lvl3pPr marL="914339" algn="l" rtl="0" eaLnBrk="0" fontAlgn="base" hangingPunct="0">
      <a:spcBef>
        <a:spcPct val="0"/>
      </a:spcBef>
      <a:spcAft>
        <a:spcPct val="0"/>
      </a:spcAft>
      <a:defRPr sz="2400" b="1" kern="1200" baseline="-25000">
        <a:solidFill>
          <a:schemeClr val="tx1"/>
        </a:solidFill>
        <a:latin typeface="Times" pitchFamily="-112" charset="0"/>
        <a:ea typeface="Geneva" pitchFamily="-112" charset="-128"/>
        <a:cs typeface="+mn-cs"/>
      </a:defRPr>
    </a:lvl3pPr>
    <a:lvl4pPr marL="1371509" algn="l" rtl="0" eaLnBrk="0" fontAlgn="base" hangingPunct="0">
      <a:spcBef>
        <a:spcPct val="0"/>
      </a:spcBef>
      <a:spcAft>
        <a:spcPct val="0"/>
      </a:spcAft>
      <a:defRPr sz="2400" b="1" kern="1200" baseline="-25000">
        <a:solidFill>
          <a:schemeClr val="tx1"/>
        </a:solidFill>
        <a:latin typeface="Times" pitchFamily="-112" charset="0"/>
        <a:ea typeface="Geneva" pitchFamily="-112" charset="-128"/>
        <a:cs typeface="+mn-cs"/>
      </a:defRPr>
    </a:lvl4pPr>
    <a:lvl5pPr marL="1828677" algn="l" rtl="0" eaLnBrk="0" fontAlgn="base" hangingPunct="0">
      <a:spcBef>
        <a:spcPct val="0"/>
      </a:spcBef>
      <a:spcAft>
        <a:spcPct val="0"/>
      </a:spcAft>
      <a:defRPr sz="2400" b="1" kern="1200" baseline="-25000">
        <a:solidFill>
          <a:schemeClr val="tx1"/>
        </a:solidFill>
        <a:latin typeface="Times" pitchFamily="-112" charset="0"/>
        <a:ea typeface="Geneva" pitchFamily="-112" charset="-128"/>
        <a:cs typeface="+mn-cs"/>
      </a:defRPr>
    </a:lvl5pPr>
    <a:lvl6pPr marL="2285846" algn="l" defTabSz="914339" rtl="0" eaLnBrk="1" latinLnBrk="0" hangingPunct="1">
      <a:defRPr sz="2400" b="1" kern="1200" baseline="-25000">
        <a:solidFill>
          <a:schemeClr val="tx1"/>
        </a:solidFill>
        <a:latin typeface="Times" pitchFamily="-112" charset="0"/>
        <a:ea typeface="Geneva" pitchFamily="-112" charset="-128"/>
        <a:cs typeface="+mn-cs"/>
      </a:defRPr>
    </a:lvl6pPr>
    <a:lvl7pPr marL="2743016" algn="l" defTabSz="914339" rtl="0" eaLnBrk="1" latinLnBrk="0" hangingPunct="1">
      <a:defRPr sz="2400" b="1" kern="1200" baseline="-25000">
        <a:solidFill>
          <a:schemeClr val="tx1"/>
        </a:solidFill>
        <a:latin typeface="Times" pitchFamily="-112" charset="0"/>
        <a:ea typeface="Geneva" pitchFamily="-112" charset="-128"/>
        <a:cs typeface="+mn-cs"/>
      </a:defRPr>
    </a:lvl7pPr>
    <a:lvl8pPr marL="3200185" algn="l" defTabSz="914339" rtl="0" eaLnBrk="1" latinLnBrk="0" hangingPunct="1">
      <a:defRPr sz="2400" b="1" kern="1200" baseline="-25000">
        <a:solidFill>
          <a:schemeClr val="tx1"/>
        </a:solidFill>
        <a:latin typeface="Times" pitchFamily="-112" charset="0"/>
        <a:ea typeface="Geneva" pitchFamily="-112" charset="-128"/>
        <a:cs typeface="+mn-cs"/>
      </a:defRPr>
    </a:lvl8pPr>
    <a:lvl9pPr marL="3657355" algn="l" defTabSz="914339" rtl="0" eaLnBrk="1" latinLnBrk="0" hangingPunct="1">
      <a:defRPr sz="2400" b="1" kern="1200" baseline="-25000">
        <a:solidFill>
          <a:schemeClr val="tx1"/>
        </a:solidFill>
        <a:latin typeface="Times" pitchFamily="-112" charset="0"/>
        <a:ea typeface="Geneva" pitchFamily="-112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errichtseinheit: KI und Prompting für Kaufleute" id="{5471820E-91F4-454F-AB6C-658B2EF83CC3}">
          <p14:sldIdLst>
            <p14:sldId id="2561"/>
            <p14:sldId id="2563"/>
            <p14:sldId id="2574"/>
          </p14:sldIdLst>
        </p14:section>
        <p14:section name="Praktische Übungen" id="{9580515E-7746-4360-BAE0-00BFD880C740}">
          <p14:sldIdLst>
            <p14:sldId id="2567"/>
            <p14:sldId id="2569"/>
          </p14:sldIdLst>
        </p14:section>
        <p14:section name="Reflexion und Ausblick" id="{C9C2491B-CA8F-4539-B5C8-52DA3749B29F}">
          <p14:sldIdLst>
            <p14:sldId id="25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72">
          <p15:clr>
            <a:srgbClr val="A4A3A4"/>
          </p15:clr>
        </p15:guide>
        <p15:guide id="2" orient="horz" pos="5590">
          <p15:clr>
            <a:srgbClr val="A4A3A4"/>
          </p15:clr>
        </p15:guide>
        <p15:guide id="3" orient="horz" pos="5681">
          <p15:clr>
            <a:srgbClr val="A4A3A4"/>
          </p15:clr>
        </p15:guide>
        <p15:guide id="4" orient="horz" pos="238">
          <p15:clr>
            <a:srgbClr val="A4A3A4"/>
          </p15:clr>
        </p15:guide>
        <p15:guide id="5" orient="horz" pos="5840">
          <p15:clr>
            <a:srgbClr val="A4A3A4"/>
          </p15:clr>
        </p15:guide>
        <p15:guide id="6" pos="7982">
          <p15:clr>
            <a:srgbClr val="A4A3A4"/>
          </p15:clr>
        </p15:guide>
        <p15:guide id="7" pos="4149">
          <p15:clr>
            <a:srgbClr val="A4A3A4"/>
          </p15:clr>
        </p15:guide>
        <p15:guide id="8" pos="4285">
          <p15:clr>
            <a:srgbClr val="A4A3A4"/>
          </p15:clr>
        </p15:guide>
        <p15:guide id="9" pos="453">
          <p15:clr>
            <a:srgbClr val="A4A3A4"/>
          </p15:clr>
        </p15:guide>
        <p15:guide id="10" pos="2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79A6"/>
    <a:srgbClr val="FFDDE8"/>
    <a:srgbClr val="F08500"/>
    <a:srgbClr val="BFC600"/>
    <a:srgbClr val="860F20"/>
    <a:srgbClr val="D3181F"/>
    <a:srgbClr val="073067"/>
    <a:srgbClr val="26A3E4"/>
    <a:srgbClr val="094E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5AA480-5BFE-43F7-8E5A-A5F94C5EF4C1}" v="3" dt="2025-12-11T08:18:03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6" autoAdjust="0"/>
    <p:restoredTop sz="64141" autoAdjust="0"/>
  </p:normalViewPr>
  <p:slideViewPr>
    <p:cSldViewPr>
      <p:cViewPr varScale="1">
        <p:scale>
          <a:sx n="64" d="100"/>
          <a:sy n="64" d="100"/>
        </p:scale>
        <p:origin x="5808" y="288"/>
      </p:cViewPr>
      <p:guideLst>
        <p:guide orient="horz" pos="1372"/>
        <p:guide orient="horz" pos="5590"/>
        <p:guide orient="horz" pos="5681"/>
        <p:guide orient="horz" pos="238"/>
        <p:guide orient="horz" pos="5840"/>
        <p:guide pos="7982"/>
        <p:guide pos="4149"/>
        <p:guide pos="4285"/>
        <p:guide pos="453"/>
        <p:guide pos="226"/>
      </p:guideLst>
    </p:cSldViewPr>
  </p:slideViewPr>
  <p:outlineViewPr>
    <p:cViewPr>
      <p:scale>
        <a:sx n="33" d="100"/>
        <a:sy n="33" d="100"/>
      </p:scale>
      <p:origin x="0" y="-1633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11" d="100"/>
          <a:sy n="111" d="100"/>
        </p:scale>
        <p:origin x="-1686" y="-78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ppuner Jürg BZBS" userId="75363de3-6201-4375-9c70-5ed22fe7678c" providerId="ADAL" clId="{103A8E3C-8578-49C9-927A-BEBC849F640A}"/>
    <pc:docChg chg="undo redo custSel addSld delSld modSld sldOrd modMainMaster">
      <pc:chgData name="Lippuner Jürg BZBS" userId="75363de3-6201-4375-9c70-5ed22fe7678c" providerId="ADAL" clId="{103A8E3C-8578-49C9-927A-BEBC849F640A}" dt="2025-11-23T17:00:07.231" v="1223" actId="20577"/>
      <pc:docMkLst>
        <pc:docMk/>
      </pc:docMkLst>
      <pc:sldChg chg="modSp modNotesTx">
        <pc:chgData name="Lippuner Jürg BZBS" userId="75363de3-6201-4375-9c70-5ed22fe7678c" providerId="ADAL" clId="{103A8E3C-8578-49C9-927A-BEBC849F640A}" dt="2025-11-23T17:00:07.231" v="1223" actId="20577"/>
        <pc:sldMkLst>
          <pc:docMk/>
          <pc:sldMk cId="2105204473" sldId="2569"/>
        </pc:sldMkLst>
        <pc:spChg chg="mod">
          <ac:chgData name="Lippuner Jürg BZBS" userId="75363de3-6201-4375-9c70-5ed22fe7678c" providerId="ADAL" clId="{103A8E3C-8578-49C9-927A-BEBC849F640A}" dt="2025-11-23T16:46:36.508" v="1073" actId="12"/>
          <ac:spMkLst>
            <pc:docMk/>
            <pc:sldMk cId="2105204473" sldId="2569"/>
            <ac:spMk id="5" creationId="{0E193852-2827-9CFF-D5D1-A6C1009E1172}"/>
          </ac:spMkLst>
        </pc:spChg>
      </pc:sldChg>
    </pc:docChg>
  </pc:docChgLst>
  <pc:docChgLst>
    <pc:chgData name="Lippuner Jürg BZBS" userId="75363de3-6201-4375-9c70-5ed22fe7678c" providerId="ADAL" clId="{8F4E5412-AE60-4F0A-9CC8-FC76767BF601}"/>
    <pc:docChg chg="undo custSel addSld delSld modSld sldOrd modMainMaster">
      <pc:chgData name="Lippuner Jürg BZBS" userId="75363de3-6201-4375-9c70-5ed22fe7678c" providerId="ADAL" clId="{8F4E5412-AE60-4F0A-9CC8-FC76767BF601}" dt="2025-12-11T08:19:41.649" v="2238" actId="3062"/>
      <pc:docMkLst>
        <pc:docMk/>
      </pc:docMkLst>
      <pc:sldChg chg="addSp modSp mod">
        <pc:chgData name="Lippuner Jürg BZBS" userId="75363de3-6201-4375-9c70-5ed22fe7678c" providerId="ADAL" clId="{8F4E5412-AE60-4F0A-9CC8-FC76767BF601}" dt="2025-12-11T08:19:41.649" v="2238" actId="3062"/>
        <pc:sldMkLst>
          <pc:docMk/>
          <pc:sldMk cId="815999081" sldId="2567"/>
        </pc:sldMkLst>
        <pc:spChg chg="add mod">
          <ac:chgData name="Lippuner Jürg BZBS" userId="75363de3-6201-4375-9c70-5ed22fe7678c" providerId="ADAL" clId="{8F4E5412-AE60-4F0A-9CC8-FC76767BF601}" dt="2025-12-11T08:19:41.649" v="2238" actId="3062"/>
          <ac:spMkLst>
            <pc:docMk/>
            <pc:sldMk cId="815999081" sldId="2567"/>
            <ac:spMk id="3" creationId="{3405C94D-CD39-A69E-C0B5-3D1FA5E7D0A7}"/>
          </ac:spMkLst>
        </pc:spChg>
      </pc:sldChg>
      <pc:sldMasterChg chg="modSldLayout">
        <pc:chgData name="Lippuner Jürg BZBS" userId="75363de3-6201-4375-9c70-5ed22fe7678c" providerId="ADAL" clId="{8F4E5412-AE60-4F0A-9CC8-FC76767BF601}" dt="2025-11-17T07:42:33.245" v="1330" actId="403"/>
        <pc:sldMasterMkLst>
          <pc:docMk/>
          <pc:sldMasterMk cId="0" sldId="2147483663"/>
        </pc:sldMasterMkLst>
        <pc:sldLayoutChg chg="modSp mod">
          <pc:chgData name="Lippuner Jürg BZBS" userId="75363de3-6201-4375-9c70-5ed22fe7678c" providerId="ADAL" clId="{8F4E5412-AE60-4F0A-9CC8-FC76767BF601}" dt="2025-11-17T07:42:33.245" v="1330" actId="403"/>
          <pc:sldLayoutMkLst>
            <pc:docMk/>
            <pc:sldMasterMk cId="0" sldId="2147483663"/>
            <pc:sldLayoutMk cId="0" sldId="2147483678"/>
          </pc:sldLayoutMkLst>
          <pc:spChg chg="mod">
            <ac:chgData name="Lippuner Jürg BZBS" userId="75363de3-6201-4375-9c70-5ed22fe7678c" providerId="ADAL" clId="{8F4E5412-AE60-4F0A-9CC8-FC76767BF601}" dt="2025-11-17T07:42:33.245" v="1330" actId="403"/>
            <ac:spMkLst>
              <pc:docMk/>
              <pc:sldMasterMk cId="0" sldId="2147483663"/>
              <pc:sldLayoutMk cId="0" sldId="2147483678"/>
              <ac:spMk id="2" creationId="{00000000-0000-0000-0000-000000000000}"/>
            </ac:spMkLst>
          </pc:spChg>
        </pc:sldLayoutChg>
      </pc:sldMasterChg>
    </pc:docChg>
  </pc:docChgLst>
  <pc:docChgLst>
    <pc:chgData name="Lippuner Jürg BZBS" userId="75363de3-6201-4375-9c70-5ed22fe7678c" providerId="ADAL" clId="{6FB2433F-ADE1-4E7B-9CE3-DCA25D19FD08}"/>
    <pc:docChg chg="undo custSel addSld delSld modSld sldOrd">
      <pc:chgData name="Lippuner Jürg BZBS" userId="75363de3-6201-4375-9c70-5ed22fe7678c" providerId="ADAL" clId="{6FB2433F-ADE1-4E7B-9CE3-DCA25D19FD08}" dt="2025-11-14T11:17:15.181" v="115" actId="289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b="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796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CH" b="0" baseline="0" dirty="0">
                <a:latin typeface="Arial" pitchFamily="34" charset="0"/>
                <a:cs typeface="Arial" pitchFamily="34" charset="0"/>
              </a:rPr>
              <a:t>12.05.2011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218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CH" b="0" baseline="0" dirty="0">
                <a:latin typeface="Arial" pitchFamily="34" charset="0"/>
                <a:cs typeface="Arial" pitchFamily="34" charset="0"/>
              </a:rPr>
              <a:t>Fusszeile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796" y="6456218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B8A69-6457-42C8-A017-E1B7C8E65BAA}" type="slidenum">
              <a:rPr lang="de-CH" b="0" baseline="0" smtClean="0">
                <a:latin typeface="Arial" pitchFamily="34" charset="0"/>
                <a:cs typeface="Arial" pitchFamily="34" charset="0"/>
              </a:rPr>
              <a:pPr/>
              <a:t>‹Nr.›</a:t>
            </a:fld>
            <a:endParaRPr lang="de-CH" b="0" baseline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36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154" cy="37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CH" noProof="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4509" y="0"/>
            <a:ext cx="4278154" cy="37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CH" noProof="0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21038" y="528638"/>
            <a:ext cx="3430587" cy="256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355" y="3247778"/>
            <a:ext cx="7239953" cy="302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dirty="0"/>
              <a:t>Mastertextformat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20026"/>
            <a:ext cx="4278154" cy="37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CH" dirty="0"/>
              <a:t>Fusszeile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4509" y="6420026"/>
            <a:ext cx="4278154" cy="37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baseline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B4A3036-DDF1-46DE-8A4A-74790997FAC7}" type="slidenum">
              <a:rPr lang="de-CH" noProof="0" smtClean="0"/>
              <a:pPr>
                <a:defRPr/>
              </a:pPr>
              <a:t>‹Nr.›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621305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Arial" pitchFamily="34" charset="0"/>
        <a:cs typeface="Arial" pitchFamily="34" charset="0"/>
      </a:defRPr>
    </a:lvl1pPr>
    <a:lvl2pPr marL="45717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Arial" pitchFamily="34" charset="0"/>
        <a:cs typeface="Arial" pitchFamily="34" charset="0"/>
      </a:defRPr>
    </a:lvl2pPr>
    <a:lvl3pPr marL="91433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Geneva" pitchFamily="-112" charset="-128"/>
        <a:cs typeface="Arial" pitchFamily="34" charset="0"/>
      </a:defRPr>
    </a:lvl3pPr>
    <a:lvl4pPr marL="137150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Geneva" pitchFamily="-112" charset="-128"/>
        <a:cs typeface="Arial" pitchFamily="34" charset="0"/>
      </a:defRPr>
    </a:lvl4pPr>
    <a:lvl5pPr marL="1828677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Geneva" pitchFamily="-112" charset="-128"/>
        <a:cs typeface="Arial" pitchFamily="34" charset="0"/>
      </a:defRPr>
    </a:lvl5pPr>
    <a:lvl6pPr marL="2285846" algn="l" defTabSz="45717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016" algn="l" defTabSz="45717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185" algn="l" defTabSz="45717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355" algn="l" defTabSz="45717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noProof="0" dirty="0"/>
              <a:t>KI-generierte Inhalte können fehlerhaft sein!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25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noProof="0" dirty="0"/>
              <a:t>Die Lernenden erhalten einen Überblick über wichtige KI-Tools wie ChatGPT, Gemini und Copilot inklusive kostenloser und kostenpflichtiger Versionen.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noProof="0" dirty="0"/>
              <a:t>Die Schüler lernen Risiken und Chancen von KI kennen, insbesondere Datenschutz, Urheberrecht und mögliche Fehlinformationen.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noProof="0" dirty="0"/>
              <a:t>Fokus auf präzise und kontextreiche Prompts, um bessere Ergebnisse bei der KI-Nutzung zu erreichen.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noProof="0" dirty="0"/>
              <a:t>Lernende üben, eigene Prompts zu erstellen und KI für kaufmännische Aufgaben wie E-Mails und Tabellen einzusetzen.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36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noProof="0" dirty="0"/>
              <a:t>Die Festlegung einer Rolle gibt der KI eine spezifische Perspektive, z.</a:t>
            </a:r>
            <a:r>
              <a:rPr lang="de-CH" sz="1100" kern="1200" noProof="0" dirty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 </a:t>
            </a:r>
            <a:r>
              <a:rPr lang="de-CH" noProof="0" dirty="0"/>
              <a:t>B. als Marketingexperte zu agieren.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noProof="0" dirty="0"/>
              <a:t>Ein klar definiertes Ziel wie die Erstellung einer Produktbeschreibung lenkt die KI auf konkrete Aufgaben.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noProof="0" dirty="0"/>
              <a:t>Das Angeben eines Formats, z.</a:t>
            </a:r>
            <a:r>
              <a:rPr lang="de-CH" sz="1100" kern="1200" noProof="0" dirty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 </a:t>
            </a:r>
            <a:r>
              <a:rPr lang="de-CH" noProof="0" dirty="0"/>
              <a:t>B. Tabellenform mit Wortbegrenzung, strukturiert die Antwort der KI.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noProof="0" dirty="0"/>
              <a:t>Beispiele helfen, die KI gezielt zu steuern und verbessern die Qualität der Ergebnisse deutlich.</a:t>
            </a:r>
          </a:p>
          <a:p>
            <a:endParaRPr lang="de-CH" noProof="0" dirty="0"/>
          </a:p>
          <a:p>
            <a:r>
              <a:rPr lang="de-CH" b="1" noProof="0" dirty="0" err="1"/>
              <a:t>Prompting</a:t>
            </a:r>
            <a:r>
              <a:rPr lang="de-CH" b="1" noProof="0" dirty="0"/>
              <a:t> ist die Kunst, KI-Systeme durch präzise Eingaben zu steuern.</a:t>
            </a:r>
            <a:br>
              <a:rPr lang="de-CH" b="1" noProof="0" dirty="0"/>
            </a:br>
            <a:r>
              <a:rPr lang="de-CH" noProof="0" dirty="0"/>
              <a:t>Ein guter Prompt ist klar, spezifisch und enthält den notwendigen Kontext, um die gewünschte Antwort zu erhalten. Die wichtigsten Prinzipien sind:</a:t>
            </a:r>
          </a:p>
          <a:p>
            <a:endParaRPr lang="de-CH" noProof="0" dirty="0"/>
          </a:p>
          <a:p>
            <a:pPr marL="228600" indent="-228600">
              <a:buFont typeface="+mj-lt"/>
              <a:buAutoNum type="arabicPeriod"/>
            </a:pPr>
            <a:r>
              <a:rPr lang="de-CH" noProof="0" dirty="0"/>
              <a:t>Erstens die Definition einer </a:t>
            </a:r>
            <a:r>
              <a:rPr lang="de-CH" b="1" noProof="0" dirty="0"/>
              <a:t>Rolle</a:t>
            </a:r>
            <a:r>
              <a:rPr lang="de-CH" noProof="0" dirty="0"/>
              <a:t>, die der KI eine bestimmte Perspektive gibt, beispielsweise „Du bist ein Marketingexperte“.</a:t>
            </a:r>
          </a:p>
          <a:p>
            <a:pPr marL="228600" indent="-228600">
              <a:buFont typeface="+mj-lt"/>
              <a:buAutoNum type="arabicPeriod"/>
            </a:pPr>
            <a:r>
              <a:rPr lang="de-CH" noProof="0" dirty="0"/>
              <a:t>Zweitens die klare Formulierung des </a:t>
            </a:r>
            <a:r>
              <a:rPr lang="de-CH" b="1" noProof="0" dirty="0"/>
              <a:t>Ziels</a:t>
            </a:r>
            <a:r>
              <a:rPr lang="de-CH" noProof="0" dirty="0"/>
              <a:t>, wie «Erstelle eine Produktbeschreibung für ein neues Smartphone».</a:t>
            </a:r>
          </a:p>
          <a:p>
            <a:pPr marL="228600" indent="-228600">
              <a:buFont typeface="+mj-lt"/>
              <a:buAutoNum type="arabicPeriod"/>
            </a:pPr>
            <a:r>
              <a:rPr lang="de-CH" noProof="0" dirty="0"/>
              <a:t>Drittens die Angabe des gewünschten </a:t>
            </a:r>
            <a:r>
              <a:rPr lang="de-CH" b="1" noProof="0" dirty="0"/>
              <a:t>Formats</a:t>
            </a:r>
            <a:r>
              <a:rPr lang="de-CH" noProof="0" dirty="0"/>
              <a:t>, etwa «In Tabellenform, maximal 100 Wörter».</a:t>
            </a:r>
          </a:p>
          <a:p>
            <a:pPr marL="228600" indent="-228600">
              <a:buFont typeface="+mj-lt"/>
              <a:buAutoNum type="arabicPeriod"/>
            </a:pPr>
            <a:r>
              <a:rPr lang="de-CH" noProof="0" dirty="0"/>
              <a:t>Viertens die Bereitstellung von </a:t>
            </a:r>
            <a:r>
              <a:rPr lang="de-CH" b="1" noProof="0" dirty="0"/>
              <a:t>Beispielen oder Stichpunkten,</a:t>
            </a:r>
            <a:r>
              <a:rPr lang="de-CH" noProof="0" dirty="0"/>
              <a:t> um die KI in die richtige Richtung zu lenken.</a:t>
            </a:r>
          </a:p>
          <a:p>
            <a:r>
              <a:rPr lang="de-CH" noProof="0" dirty="0"/>
              <a:t>Diese Techniken helfen, die Qualität der Ergebnisse erheblich zu verbessern und die KI für spezifische kaufmännische Aufgaben nutzbar zu machen.</a:t>
            </a:r>
          </a:p>
          <a:p>
            <a:endParaRPr lang="de-CH" noProof="0" dirty="0"/>
          </a:p>
          <a:p>
            <a:r>
              <a:rPr lang="de-CH" noProof="0" dirty="0"/>
              <a:t>Ein unspezifischer Prompt wie «Schreib was über Marketing» kaum brauchbare Ergebnisse liefert, während ein präziser Prompt mit klaren Vorgaben eine professionelle und relevante Antwort erzeugt.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81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04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noProof="0" dirty="0"/>
              <a:t>KI ermöglicht Automatisierung, schnelle Texterstellung und unterstützt komplexe Recherchen im Berufsalltag.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noProof="0" dirty="0"/>
              <a:t>Falsche Informationen, Datenschutzprobleme und Abhängigkeit von Technologie sind wesentliche Risiken.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noProof="0" dirty="0"/>
              <a:t>Menschliche Kontrolle bleibt unverzichtbar, um verantwortungsvollen und kritischen KI-Einsatz sicherzustellen.</a:t>
            </a:r>
          </a:p>
          <a:p>
            <a:r>
              <a:rPr lang="de-CH" noProof="0" dirty="0"/>
              <a:t>
Reflektieren, wie KI im kaufmännischen Berufsalltag eingesetzt werden kann.</a:t>
            </a:r>
          </a:p>
          <a:p>
            <a:endParaRPr lang="de-CH" noProof="0" dirty="0"/>
          </a:p>
          <a:p>
            <a:r>
              <a:rPr lang="de-CH" b="1" noProof="0" dirty="0"/>
              <a:t>Chancen </a:t>
            </a:r>
            <a:r>
              <a:rPr lang="de-CH" noProof="0" dirty="0"/>
              <a:t>liegen in der Automatisierung von Routineaufgaben, der schnellen Erstellung von Texten und der Unterstützung bei komplexen Recherchen.</a:t>
            </a:r>
          </a:p>
          <a:p>
            <a:endParaRPr lang="de-CH" noProof="0" dirty="0"/>
          </a:p>
          <a:p>
            <a:r>
              <a:rPr lang="de-CH" b="1" noProof="0" dirty="0"/>
              <a:t>Risiken</a:t>
            </a:r>
            <a:r>
              <a:rPr lang="de-CH" noProof="0" dirty="0"/>
              <a:t> bestehen in der Gefahr von falschen Informationen, Datenschutzproblemen und der Abhängigkeit von Technologie.</a:t>
            </a:r>
          </a:p>
          <a:p>
            <a:endParaRPr lang="de-CH" noProof="0" dirty="0"/>
          </a:p>
          <a:p>
            <a:r>
              <a:rPr lang="de-CH" b="1" noProof="0" dirty="0"/>
              <a:t>Verantwortungsbewusstes und kritisches Verständnis für den Einsatz von KI im Beruf.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8"/>
          <p:cNvSpPr>
            <a:spLocks noChangeArrowheads="1"/>
          </p:cNvSpPr>
          <p:nvPr userDrawn="1"/>
        </p:nvSpPr>
        <p:spPr bwMode="auto">
          <a:xfrm>
            <a:off x="358775" y="2142083"/>
            <a:ext cx="12671425" cy="6696076"/>
          </a:xfrm>
          <a:prstGeom prst="rect">
            <a:avLst/>
          </a:prstGeom>
          <a:solidFill>
            <a:srgbClr val="990033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de-CH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19138" y="2322835"/>
            <a:ext cx="11109325" cy="133141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Titelmasterformat durch Klicken bearbeiten</a:t>
            </a:r>
            <a:endParaRPr lang="de-CH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19139" y="3726259"/>
            <a:ext cx="11124554" cy="2484437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Text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709533" y="305858"/>
            <a:ext cx="544552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aseline="0" dirty="0">
                <a:latin typeface="Arial" pitchFamily="34" charset="0"/>
              </a:rPr>
              <a:t>Kanton </a:t>
            </a:r>
            <a:r>
              <a:rPr lang="de-CH" baseline="0" dirty="0" err="1">
                <a:latin typeface="Arial" pitchFamily="34" charset="0"/>
              </a:rPr>
              <a:t>St.Gallen</a:t>
            </a:r>
            <a:endParaRPr lang="de-CH" baseline="0" dirty="0">
              <a:latin typeface="Arial" pitchFamily="34" charset="0"/>
            </a:endParaRPr>
          </a:p>
          <a:p>
            <a:r>
              <a:rPr lang="de-CH" baseline="0" dirty="0">
                <a:latin typeface="Arial" pitchFamily="34" charset="0"/>
              </a:rPr>
              <a:t>Berufs- und Weiterbildungszentrum</a:t>
            </a:r>
          </a:p>
          <a:p>
            <a:r>
              <a:rPr lang="de-CH" baseline="0" dirty="0">
                <a:latin typeface="Arial" pitchFamily="34" charset="0"/>
              </a:rPr>
              <a:t>Buchs Sargans</a:t>
            </a:r>
            <a:endParaRPr lang="en-US" baseline="0" dirty="0">
              <a:latin typeface="Arial" pitchFamily="34" charset="0"/>
            </a:endParaRPr>
          </a:p>
        </p:txBody>
      </p:sp>
      <p:pic>
        <p:nvPicPr>
          <p:cNvPr id="9" name="Grafik 8" descr="Wappen_neu_sg_farb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099025" y="377825"/>
            <a:ext cx="572400" cy="71946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4282AAD-3829-4A31-9A37-4B6B080965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4702" b="34001"/>
          <a:stretch/>
        </p:blipFill>
        <p:spPr>
          <a:xfrm>
            <a:off x="11477233" y="8976029"/>
            <a:ext cx="1243584" cy="473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breit mit 2 mal Text darü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7" y="241236"/>
            <a:ext cx="11952287" cy="1368152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719139" y="4445000"/>
            <a:ext cx="11952288" cy="442912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719138" y="2178050"/>
            <a:ext cx="5867399" cy="2087563"/>
          </a:xfrm>
        </p:spPr>
        <p:txBody>
          <a:bodyPr/>
          <a:lstStyle>
            <a:lvl1pPr marL="0" indent="0">
              <a:defRPr sz="2400" baseline="0"/>
            </a:lvl1pPr>
            <a:lvl2pPr marL="365125" indent="-365125">
              <a:buFont typeface="Arial" pitchFamily="34" charset="0"/>
              <a:buChar char="–"/>
              <a:defRPr sz="2400"/>
            </a:lvl2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6802437" y="2178050"/>
            <a:ext cx="5868987" cy="2087563"/>
          </a:xfrm>
        </p:spPr>
        <p:txBody>
          <a:bodyPr/>
          <a:lstStyle>
            <a:lvl1pPr marL="0" indent="0">
              <a:defRPr sz="2400" baseline="0"/>
            </a:lvl1pPr>
            <a:lvl2pPr marL="365125" indent="-365125">
              <a:buFont typeface="Arial" pitchFamily="34" charset="0"/>
              <a:buChar char="–"/>
              <a:defRPr sz="2400"/>
            </a:lvl2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al 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7" y="241236"/>
            <a:ext cx="11952287" cy="1368152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719138" y="2178050"/>
            <a:ext cx="5867399" cy="442912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6802438" y="2178050"/>
            <a:ext cx="5868987" cy="442912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719138" y="6823075"/>
            <a:ext cx="5867399" cy="2087563"/>
          </a:xfrm>
        </p:spPr>
        <p:txBody>
          <a:bodyPr/>
          <a:lstStyle>
            <a:lvl1pPr marL="0" indent="0">
              <a:defRPr sz="2400" baseline="0"/>
            </a:lvl1pPr>
            <a:lvl2pPr marL="365125" indent="-365125">
              <a:buFont typeface="Arial" pitchFamily="34" charset="0"/>
              <a:buChar char="–"/>
              <a:defRPr sz="2400"/>
            </a:lvl2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6802437" y="6823075"/>
            <a:ext cx="5868987" cy="2087563"/>
          </a:xfrm>
        </p:spPr>
        <p:txBody>
          <a:bodyPr/>
          <a:lstStyle>
            <a:lvl1pPr marL="0" indent="0">
              <a:defRPr sz="2400" baseline="0"/>
            </a:lvl1pPr>
            <a:lvl2pPr marL="365125" indent="-365125">
              <a:buFont typeface="Arial" pitchFamily="34" charset="0"/>
              <a:buChar char="–"/>
              <a:defRPr sz="2400"/>
            </a:lvl2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7" y="241236"/>
            <a:ext cx="11952287" cy="1368152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802438" y="2178050"/>
            <a:ext cx="5868987" cy="669607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719138" y="2178050"/>
            <a:ext cx="5867399" cy="6696075"/>
          </a:xfrm>
        </p:spPr>
        <p:txBody>
          <a:bodyPr/>
          <a:lstStyle>
            <a:lvl1pPr>
              <a:spcAft>
                <a:spcPts val="300"/>
              </a:spcAft>
              <a:defRPr sz="3200"/>
            </a:lvl1pPr>
            <a:lvl2pPr marL="365125" indent="-365125">
              <a:buFont typeface="Arial" pitchFamily="34" charset="0"/>
              <a:buChar char="–"/>
              <a:tabLst/>
              <a:defRPr/>
            </a:lvl2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breit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7" y="241236"/>
            <a:ext cx="11952287" cy="1368152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58775" y="2178050"/>
            <a:ext cx="12889073" cy="6732588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randabfa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-73632" y="-54162"/>
            <a:ext cx="13175840" cy="9901101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19137" y="241236"/>
            <a:ext cx="11952287" cy="1368152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mit Bi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FE20B57-74C2-7AD8-6E07-D29EE6A6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475" y="6540659"/>
            <a:ext cx="10456732" cy="1394850"/>
          </a:xfrm>
        </p:spPr>
        <p:txBody>
          <a:bodyPr rtlCol="0" anchor="b">
            <a:noAutofit/>
          </a:bodyPr>
          <a:lstStyle>
            <a:lvl1pPr>
              <a:defRPr sz="5130"/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e"/>
              <a:t>BEISPIEL FÜR FUSSZEILENTEXT</a:t>
            </a:r>
            <a:endParaRPr lang="en-US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28025AC-332D-ADB0-3E96-03E4761BBC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89990" y="8065150"/>
            <a:ext cx="10457550" cy="910180"/>
          </a:xfrm>
        </p:spPr>
        <p:txBody>
          <a:bodyPr rtlCol="0">
            <a:normAutofit/>
          </a:bodyPr>
          <a:lstStyle>
            <a:lvl1pPr marL="0" indent="0">
              <a:buNone/>
              <a:defRPr sz="2138"/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3826" y="576186"/>
            <a:ext cx="11302550" cy="5458561"/>
          </a:xfrm>
          <a:blipFill dpi="0" rotWithShape="1">
            <a:blip r:embed="rId2">
              <a:alphaModFix amt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7000" contrast="59000"/>
                      </a14:imgEffect>
                    </a14:imgLayer>
                  </a14:imgProps>
                </a:ext>
              </a:extLst>
            </a:blip>
            <a:srcRect/>
            <a:stretch>
              <a:fillRect t="1" b="-667"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de"/>
              <a:t> 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5400000">
            <a:off x="10112758" y="6044639"/>
            <a:ext cx="4971309" cy="39022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22.09.2025</a:t>
            </a:r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CC057153-B650-4DEB-B370-79DDCFDCE934}" type="slidenum">
              <a:rPr lang="en-US" smtClean="0"/>
              <a:pPr rtl="0"/>
              <a:t>‹Nr.›</a:t>
            </a:fld>
            <a:endParaRPr lang="en-US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F5904286-3DEB-9849-219D-A085C0024794}"/>
              </a:ext>
            </a:extLst>
          </p:cNvPr>
          <p:cNvCxnSpPr>
            <a:cxnSpLocks/>
          </p:cNvCxnSpPr>
          <p:nvPr/>
        </p:nvCxnSpPr>
        <p:spPr>
          <a:xfrm>
            <a:off x="858404" y="6071101"/>
            <a:ext cx="11311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FCF7D0C-5069-E36A-74BE-09B74A8BDF58}"/>
              </a:ext>
            </a:extLst>
          </p:cNvPr>
          <p:cNvGrpSpPr/>
          <p:nvPr/>
        </p:nvGrpSpPr>
        <p:grpSpPr>
          <a:xfrm>
            <a:off x="858405" y="0"/>
            <a:ext cx="11313391" cy="9756775"/>
            <a:chOff x="803185" y="0"/>
            <a:chExt cx="10585629" cy="6858000"/>
          </a:xfrm>
        </p:grpSpPr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23A121A0-9E65-3E8B-DBB2-52D98873A8CC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62B9F357-72AD-336C-0877-A0314E652941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A373381C-AC31-FE63-FC5F-EFE48EAFF6B6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03AEBC41-77CA-7255-DEC2-73C82A6D4ED0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908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halt mit Bild 17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990" y="1118777"/>
            <a:ext cx="8306753" cy="1300903"/>
          </a:xfrm>
        </p:spPr>
        <p:txBody>
          <a:bodyPr rtlCol="0" anchor="b">
            <a:noAutofit/>
          </a:bodyPr>
          <a:lstStyle>
            <a:lvl1pPr>
              <a:defRPr sz="3420">
                <a:solidFill>
                  <a:schemeClr val="tx1"/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510D14-6E1B-BEBD-9ECF-6FD664E6D6C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e"/>
              <a:t>BEISPIEL FÜR FUSSZEILENTEXT</a:t>
            </a:r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89990" y="2601807"/>
            <a:ext cx="8306753" cy="5984155"/>
          </a:xfrm>
        </p:spPr>
        <p:txBody>
          <a:bodyPr rtlCol="0">
            <a:normAutofit/>
          </a:bodyPr>
          <a:lstStyle>
            <a:lvl1pPr marL="305410" indent="-305410">
              <a:buFont typeface="Arial" panose="020B0604020202020204" pitchFamily="34" charset="0"/>
              <a:buChar char="•"/>
              <a:defRPr sz="1496">
                <a:solidFill>
                  <a:schemeClr val="tx1"/>
                </a:solidFill>
              </a:defRPr>
            </a:lvl1pPr>
            <a:lvl2pPr marL="549737" indent="-305410">
              <a:buFont typeface="Arial" panose="020B0604020202020204" pitchFamily="34" charset="0"/>
              <a:buChar char="•"/>
              <a:defRPr sz="1496">
                <a:solidFill>
                  <a:schemeClr val="tx1"/>
                </a:solidFill>
              </a:defRPr>
            </a:lvl2pPr>
            <a:lvl3pPr marL="794065" indent="-305410">
              <a:buFont typeface="Arial" panose="020B0604020202020204" pitchFamily="34" charset="0"/>
              <a:buChar char="•"/>
              <a:defRPr sz="1496">
                <a:solidFill>
                  <a:schemeClr val="tx1"/>
                </a:solidFill>
              </a:defRPr>
            </a:lvl3pPr>
            <a:lvl4pPr marL="1038393" indent="-305410">
              <a:buFont typeface="Arial" panose="020B0604020202020204" pitchFamily="34" charset="0"/>
              <a:buChar char="•"/>
              <a:defRPr sz="1496">
                <a:solidFill>
                  <a:schemeClr val="tx1"/>
                </a:solidFill>
              </a:defRPr>
            </a:lvl4pPr>
            <a:lvl5pPr marL="1282720" indent="-305410">
              <a:buFont typeface="Arial" panose="020B0604020202020204" pitchFamily="34" charset="0"/>
              <a:buChar char="•"/>
              <a:defRPr sz="1496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  <a:endParaRPr lang="en-US" dirty="0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B0662064-5DE4-D3A3-3200-46801CAA7B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25992" y="559526"/>
            <a:ext cx="2227548" cy="8608745"/>
          </a:xfrm>
          <a:blipFill dpi="0" rotWithShape="1">
            <a:blip r:embed="rId2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7000" contrast="59000"/>
                      </a14:imgEffect>
                    </a14:imgLayer>
                  </a14:imgProps>
                </a:ext>
              </a:extLst>
            </a:blip>
            <a:srcRect/>
            <a:stretch>
              <a:fillRect l="192" t="148" r="-748" b="-1"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de"/>
              <a:t>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72CB399-7148-CC45-1784-53BEB832275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22.09.2025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103136-9022-B685-BD72-AA2F8D6F1D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CC057153-B650-4DEB-B370-79DDCFDCE934}" type="slidenum">
              <a:rPr lang="en-US" smtClean="0"/>
              <a:pPr rtl="0"/>
              <a:t>‹Nr.›</a:t>
            </a:fld>
            <a:endParaRPr lang="en-US" dirty="0"/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E8D7FB67-CB66-8B73-E144-D9B0FD1BF4CC}"/>
              </a:ext>
            </a:extLst>
          </p:cNvPr>
          <p:cNvCxnSpPr/>
          <p:nvPr/>
        </p:nvCxnSpPr>
        <p:spPr>
          <a:xfrm>
            <a:off x="9886539" y="572398"/>
            <a:ext cx="0" cy="8611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C050196-5CDD-7D23-C735-405CCFDE0F53}"/>
              </a:ext>
            </a:extLst>
          </p:cNvPr>
          <p:cNvGrpSpPr/>
          <p:nvPr/>
        </p:nvGrpSpPr>
        <p:grpSpPr>
          <a:xfrm>
            <a:off x="858405" y="0"/>
            <a:ext cx="11313391" cy="9756775"/>
            <a:chOff x="803185" y="0"/>
            <a:chExt cx="10585629" cy="6858000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7915F7F2-4F99-DBC2-59AE-D63FDE09B1F3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9337699A-63EB-A2E6-B9B8-E85B7B64F027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40BE2E12-53E7-56D7-104B-F918B8D53724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CCBDF578-3A17-02BF-93ED-AF5F8E7F4A52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2496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hlussbemerkung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990" y="1118778"/>
            <a:ext cx="9010382" cy="3585182"/>
          </a:xfrm>
        </p:spPr>
        <p:txBody>
          <a:bodyPr rtlCol="0" anchor="b">
            <a:noAutofit/>
          </a:bodyPr>
          <a:lstStyle>
            <a:lvl1pPr>
              <a:defRPr sz="6413">
                <a:solidFill>
                  <a:schemeClr val="tx1"/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e"/>
              <a:t>BEISPIEL FÜR FUSSZEILENTEXT</a:t>
            </a:r>
            <a:endParaRPr lang="en-US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89991" y="5153923"/>
            <a:ext cx="9010245" cy="2289590"/>
          </a:xfrm>
        </p:spPr>
        <p:txBody>
          <a:bodyPr rtlCol="0">
            <a:noAutofit/>
          </a:bodyPr>
          <a:lstStyle>
            <a:lvl1pPr marL="0" indent="0">
              <a:buNone/>
              <a:defRPr sz="1924">
                <a:solidFill>
                  <a:schemeClr val="tx1"/>
                </a:solidFill>
              </a:defRPr>
            </a:lvl1pPr>
            <a:lvl2pPr marL="244328" indent="0">
              <a:buNone/>
              <a:defRPr sz="1710">
                <a:solidFill>
                  <a:schemeClr val="tx1"/>
                </a:solidFill>
              </a:defRPr>
            </a:lvl2pPr>
            <a:lvl3pPr marL="488655" indent="0">
              <a:buNone/>
              <a:defRPr sz="1496">
                <a:solidFill>
                  <a:schemeClr val="tx1"/>
                </a:solidFill>
              </a:defRPr>
            </a:lvl3pPr>
            <a:lvl4pPr marL="732983" indent="0">
              <a:buNone/>
              <a:defRPr sz="1496">
                <a:solidFill>
                  <a:schemeClr val="tx1"/>
                </a:solidFill>
              </a:defRPr>
            </a:lvl4pPr>
            <a:lvl5pPr marL="977311" indent="0">
              <a:buNone/>
              <a:defRPr sz="1496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22.09.2025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CC057153-B650-4DEB-B370-79DDCFDCE934}" type="slidenum">
              <a:rPr lang="en-US" smtClean="0"/>
              <a:pPr rtl="0"/>
              <a:t>‹Nr.›</a:t>
            </a:fld>
            <a:endParaRPr lang="en-US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4604B72-3E24-1723-74C9-C1E295269A19}"/>
              </a:ext>
            </a:extLst>
          </p:cNvPr>
          <p:cNvGrpSpPr/>
          <p:nvPr/>
        </p:nvGrpSpPr>
        <p:grpSpPr>
          <a:xfrm>
            <a:off x="858405" y="0"/>
            <a:ext cx="11313391" cy="9756775"/>
            <a:chOff x="803185" y="0"/>
            <a:chExt cx="10585629" cy="6858000"/>
          </a:xfrm>
        </p:grpSpPr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2CEF3A60-0DC4-008A-49C8-C3FD46FA3B85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AA618110-A634-DE8C-5B6D-35477E47ED21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808E21D7-A780-C513-5EB6-4A6C625665CC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932C4757-1CA9-394F-33BF-C5A9D77182F9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2953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halt mit Bild 18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709" y="1118777"/>
            <a:ext cx="4299966" cy="1821265"/>
          </a:xfrm>
        </p:spPr>
        <p:txBody>
          <a:bodyPr rtlCol="0">
            <a:normAutofit/>
          </a:bodyPr>
          <a:lstStyle>
            <a:lvl1pPr>
              <a:defRPr sz="3420">
                <a:solidFill>
                  <a:schemeClr val="tx1"/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e"/>
              <a:t>BEISPIEL FÜR FUSSZEILENTEXT</a:t>
            </a:r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04362" y="3408877"/>
            <a:ext cx="4350782" cy="5175480"/>
          </a:xfrm>
          <a:blipFill dpi="0" rotWithShape="1">
            <a:blip r:embed="rId2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7000" contrast="59000"/>
                      </a14:imgEffect>
                    </a14:imgLayer>
                  </a14:imgProps>
                </a:ext>
              </a:extLst>
            </a:blip>
            <a:srcRect/>
            <a:stretch>
              <a:fillRect t="-1" b="-11100"/>
            </a:stretch>
          </a:blipFill>
          <a:ln w="6350">
            <a:solidFill>
              <a:schemeClr val="tx1"/>
            </a:solidFill>
          </a:ln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de"/>
              <a:t> 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59043" y="1118777"/>
            <a:ext cx="5668137" cy="7545239"/>
          </a:xfrm>
        </p:spPr>
        <p:txBody>
          <a:bodyPr rtlCol="0">
            <a:normAutofit/>
          </a:bodyPr>
          <a:lstStyle>
            <a:lvl1pPr marL="305410" indent="-305410">
              <a:buFont typeface="Arial" panose="020B0604020202020204" pitchFamily="34" charset="0"/>
              <a:buChar char="•"/>
              <a:defRPr sz="1496">
                <a:solidFill>
                  <a:schemeClr val="tx1"/>
                </a:solidFill>
              </a:defRPr>
            </a:lvl1pPr>
            <a:lvl2pPr marL="549737" indent="-305410">
              <a:buFont typeface="Arial" panose="020B0604020202020204" pitchFamily="34" charset="0"/>
              <a:buChar char="•"/>
              <a:defRPr sz="1496">
                <a:solidFill>
                  <a:schemeClr val="tx1"/>
                </a:solidFill>
              </a:defRPr>
            </a:lvl2pPr>
            <a:lvl3pPr marL="794065" indent="-305410">
              <a:buFont typeface="Arial" panose="020B0604020202020204" pitchFamily="34" charset="0"/>
              <a:buChar char="•"/>
              <a:defRPr sz="1496">
                <a:solidFill>
                  <a:schemeClr val="tx1"/>
                </a:solidFill>
              </a:defRPr>
            </a:lvl3pPr>
            <a:lvl4pPr marL="1038393" indent="-305410">
              <a:buFont typeface="Arial" panose="020B0604020202020204" pitchFamily="34" charset="0"/>
              <a:buChar char="•"/>
              <a:defRPr sz="1496">
                <a:solidFill>
                  <a:schemeClr val="tx1"/>
                </a:solidFill>
              </a:defRPr>
            </a:lvl4pPr>
            <a:lvl5pPr marL="1282720" indent="-305410">
              <a:buFont typeface="Arial" panose="020B0604020202020204" pitchFamily="34" charset="0"/>
              <a:buChar char="•"/>
              <a:defRPr sz="1496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  <a:endParaRPr lang="en-US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22.09.2025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CC057153-B650-4DEB-B370-79DDCFDCE934}" type="slidenum">
              <a:rPr lang="en-US" smtClean="0"/>
              <a:pPr rtl="0"/>
              <a:t>‹Nr.›</a:t>
            </a:fld>
            <a:endParaRPr lang="en-US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349E27E-A638-3E50-4392-58116C1AACD3}"/>
              </a:ext>
            </a:extLst>
          </p:cNvPr>
          <p:cNvGrpSpPr/>
          <p:nvPr/>
        </p:nvGrpSpPr>
        <p:grpSpPr>
          <a:xfrm>
            <a:off x="858405" y="0"/>
            <a:ext cx="11313391" cy="9756775"/>
            <a:chOff x="803185" y="0"/>
            <a:chExt cx="10585629" cy="6858000"/>
          </a:xfrm>
        </p:grpSpPr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522E0D86-7613-34C8-CDC4-C77532A2263C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4AB29EB0-E237-1D57-CA8E-EAD308E9C0C6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E86316C5-C89C-53D5-EDF8-06B3752F88A5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F22B727D-16F7-192C-BDC7-987EE4A4BF92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1393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719137" y="2178050"/>
            <a:ext cx="11952287" cy="6696075"/>
          </a:xfrm>
        </p:spPr>
        <p:txBody>
          <a:bodyPr/>
          <a:lstStyle>
            <a:lvl1pPr marL="742950" marR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AutoNum type="arabicPeriod"/>
              <a:tabLst/>
              <a:defRPr/>
            </a:lvl1pPr>
            <a:lvl2pPr marL="792000" marR="0" indent="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lphaLcPeriod"/>
              <a:tabLst/>
              <a:defRPr sz="4000">
                <a:latin typeface="Arial" pitchFamily="34" charset="0"/>
                <a:cs typeface="Arial" pitchFamily="34" charset="0"/>
              </a:defRPr>
            </a:lvl2pPr>
            <a:lvl3pPr marL="792000" marR="0" indent="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Symbol" pitchFamily="18" charset="2"/>
              <a:buChar char="-"/>
              <a:tabLst/>
              <a:defRPr sz="3200"/>
            </a:lvl3pPr>
            <a:lvl4pPr marL="1080000" marR="0" indent="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800"/>
            </a:lvl4pPr>
            <a:lvl5pPr marL="1440000" marR="0" indent="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400"/>
            </a:lvl5pPr>
          </a:lstStyle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de-CH" noProof="0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673020" y="601276"/>
            <a:ext cx="9901566" cy="8927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sz="4000" baseline="0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Inhalt</a:t>
            </a:r>
            <a:endParaRPr lang="en-US" sz="4000" baseline="0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 Inhal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627" y="858596"/>
            <a:ext cx="10749915" cy="161084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e"/>
              <a:t>BEISPIEL FÜR FUSSZEILENTEXT</a:t>
            </a:r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6F508F0-4C97-9A80-2546-BC6EE3D2732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33356" y="2601807"/>
            <a:ext cx="5096708" cy="6190584"/>
          </a:xfrm>
        </p:spPr>
        <p:txBody>
          <a:bodyPr rtlCol="0">
            <a:normAutofit/>
          </a:bodyPr>
          <a:lstStyle>
            <a:lvl1pPr>
              <a:defRPr sz="1496"/>
            </a:lvl1pPr>
            <a:lvl2pPr>
              <a:defRPr sz="1496"/>
            </a:lvl2pPr>
            <a:lvl3pPr>
              <a:defRPr sz="1496"/>
            </a:lvl3pPr>
            <a:lvl4pPr>
              <a:defRPr sz="1496"/>
            </a:lvl4pPr>
            <a:lvl5pPr>
              <a:defRPr sz="1496"/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A9AB0DFB-3813-8899-8844-3F65C902B80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00874" y="2601807"/>
            <a:ext cx="5082667" cy="6190584"/>
          </a:xfrm>
        </p:spPr>
        <p:txBody>
          <a:bodyPr rtlCol="0">
            <a:normAutofit/>
          </a:bodyPr>
          <a:lstStyle>
            <a:lvl1pPr>
              <a:defRPr sz="1496"/>
            </a:lvl1pPr>
            <a:lvl2pPr>
              <a:defRPr sz="1496"/>
            </a:lvl2pPr>
            <a:lvl3pPr>
              <a:defRPr sz="1496"/>
            </a:lvl3pPr>
            <a:lvl4pPr>
              <a:defRPr sz="1496"/>
            </a:lvl4pPr>
            <a:lvl5pPr>
              <a:defRPr sz="1496"/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22.09.2025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CC057153-B650-4DEB-B370-79DDCFDCE934}" type="slidenum">
              <a:rPr lang="en-US" smtClean="0"/>
              <a:pPr rtl="0"/>
              <a:t>‹Nr.›</a:t>
            </a:fld>
            <a:endParaRPr lang="en-US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B83DEFD-C76A-E192-4470-7F7DCE92CBCE}"/>
              </a:ext>
            </a:extLst>
          </p:cNvPr>
          <p:cNvGrpSpPr/>
          <p:nvPr/>
        </p:nvGrpSpPr>
        <p:grpSpPr>
          <a:xfrm>
            <a:off x="858405" y="0"/>
            <a:ext cx="11313391" cy="9756775"/>
            <a:chOff x="803185" y="0"/>
            <a:chExt cx="10585629" cy="6858000"/>
          </a:xfrm>
        </p:grpSpPr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0EBF15C6-51A3-0039-7C8E-9F5BC53301CA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0F2827DB-A570-B094-5067-79A4F7DA7F3C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D4DF52F4-C942-A75F-0F4B-911959D2F300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7944BFA9-C671-8332-EC4C-A56CAAB34AEF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0861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7" y="241236"/>
            <a:ext cx="11952287" cy="1368152"/>
          </a:xfrm>
        </p:spPr>
        <p:txBody>
          <a:bodyPr/>
          <a:lstStyle>
            <a:lvl1pPr marL="742950" indent="-742950">
              <a:buFont typeface="+mj-lt"/>
              <a:buAutoNum type="arabicPeriod"/>
              <a:defRPr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137" y="629915"/>
            <a:ext cx="11952287" cy="1368152"/>
          </a:xfr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de-DE" noProof="0" dirty="0"/>
              <a:t>Titelmasterformat durch Klicken bearbeiten</a:t>
            </a:r>
            <a:endParaRPr lang="de-CH" noProof="0" dirty="0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7" y="2178050"/>
            <a:ext cx="11952287" cy="6696075"/>
          </a:xfrm>
        </p:spPr>
        <p:txBody>
          <a:bodyPr/>
          <a:lstStyle>
            <a:lvl1pPr>
              <a:buFont typeface="Arial" pitchFamily="34" charset="0"/>
              <a:buNone/>
              <a:defRPr>
                <a:latin typeface="+mn-lt"/>
              </a:defRPr>
            </a:lvl1pPr>
            <a:lvl2pPr marL="530225" indent="-530225">
              <a:buClr>
                <a:schemeClr val="accent1"/>
              </a:buClr>
              <a:buFont typeface="Arial" pitchFamily="34" charset="0"/>
              <a:buChar char="•"/>
              <a:defRPr sz="4000">
                <a:latin typeface="+mn-lt"/>
                <a:cs typeface="Arial" pitchFamily="34" charset="0"/>
              </a:defRPr>
            </a:lvl2pPr>
            <a:lvl3pPr marL="540000" indent="360000">
              <a:buClr>
                <a:schemeClr val="accent2"/>
              </a:buClr>
              <a:buFont typeface="Arial" pitchFamily="34" charset="0"/>
              <a:buChar char="•"/>
              <a:defRPr sz="3200">
                <a:latin typeface="+mn-lt"/>
              </a:defRPr>
            </a:lvl3pPr>
            <a:lvl4pPr marL="898525" indent="358775" defTabSz="898525">
              <a:spcBef>
                <a:spcPts val="0"/>
              </a:spcBef>
              <a:spcAft>
                <a:spcPts val="300"/>
              </a:spcAft>
              <a:buClr>
                <a:srgbClr val="2B350A"/>
              </a:buClr>
              <a:buFont typeface="Arial" pitchFamily="34" charset="0"/>
              <a:buChar char="•"/>
              <a:defRPr sz="2800" baseline="0">
                <a:latin typeface="+mn-lt"/>
              </a:defRPr>
            </a:lvl4pPr>
            <a:lvl5pPr marL="1440000" indent="36000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latin typeface="+mn-lt"/>
              </a:defRPr>
            </a:lvl5pPr>
            <a:lvl6pPr marL="1800000" indent="360000"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•"/>
              <a:defRPr sz="2400"/>
            </a:lvl6pPr>
          </a:lstStyle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de-CH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241236"/>
            <a:ext cx="11772900" cy="1368152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719138" y="2178050"/>
            <a:ext cx="5867399" cy="6696075"/>
          </a:xfrm>
        </p:spPr>
        <p:txBody>
          <a:bodyPr/>
          <a:lstStyle>
            <a:lvl1pPr>
              <a:spcAft>
                <a:spcPts val="300"/>
              </a:spcAft>
              <a:defRPr sz="3200"/>
            </a:lvl1pPr>
            <a:lvl2pPr marL="365125" indent="-365125">
              <a:buFont typeface="Arial" pitchFamily="34" charset="0"/>
              <a:buChar char="–"/>
              <a:tabLst/>
              <a:defRPr/>
            </a:lvl2pPr>
            <a:lvl3pPr marL="720000" indent="-358775">
              <a:defRPr sz="2400"/>
            </a:lvl3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6802438" y="2178050"/>
            <a:ext cx="5868987" cy="6696075"/>
          </a:xfrm>
        </p:spPr>
        <p:txBody>
          <a:bodyPr/>
          <a:lstStyle>
            <a:lvl1pPr>
              <a:spcAft>
                <a:spcPts val="300"/>
              </a:spcAft>
              <a:defRPr sz="3200"/>
            </a:lvl1pPr>
            <a:lvl2pPr marL="365125" indent="-365125">
              <a:buFont typeface="Arial" pitchFamily="34" charset="0"/>
              <a:buChar char="–"/>
              <a:tabLst/>
              <a:defRPr/>
            </a:lvl2pPr>
            <a:lvl3pPr marL="720000" indent="-358775">
              <a:defRPr sz="2400"/>
            </a:lvl3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137" y="241236"/>
            <a:ext cx="11952287" cy="1368152"/>
          </a:xfrm>
        </p:spPr>
        <p:txBody>
          <a:bodyPr anchor="ctr"/>
          <a:lstStyle/>
          <a:p>
            <a:r>
              <a:rPr lang="de-DE" noProof="0" dirty="0"/>
              <a:t>Titelmasterformat durch Klicken bearbeiten</a:t>
            </a:r>
            <a:endParaRPr lang="de-CH" noProof="0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719139" y="2178050"/>
            <a:ext cx="11952286" cy="6696075"/>
          </a:xfrm>
        </p:spPr>
        <p:txBody>
          <a:bodyPr/>
          <a:lstStyle>
            <a:lvl1pPr marL="360000" indent="-360000">
              <a:buClr>
                <a:schemeClr val="accent1"/>
              </a:buClr>
              <a:buFont typeface="Arial" pitchFamily="34" charset="0"/>
              <a:buChar char="•"/>
              <a:defRPr sz="4000" b="0"/>
            </a:lvl1pPr>
            <a:lvl2pPr marL="360000" indent="360000">
              <a:buClr>
                <a:schemeClr val="accent2"/>
              </a:buClr>
              <a:buFont typeface="Arial" pitchFamily="34" charset="0"/>
              <a:buChar char="•"/>
              <a:defRPr lang="de-DE" sz="3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080000" indent="-358775">
              <a:buClr>
                <a:schemeClr val="accent3"/>
              </a:buClr>
              <a:buFont typeface="Arial" pitchFamily="34" charset="0"/>
              <a:buChar char="•"/>
              <a:defRPr/>
            </a:lvl3pPr>
            <a:lvl4pPr marL="1080000" indent="36000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/>
            </a:lvl4pPr>
            <a:lvl5pPr marL="1440000" indent="3600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400"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7" y="241236"/>
            <a:ext cx="11952287" cy="1368152"/>
          </a:xfrm>
        </p:spPr>
        <p:txBody>
          <a:bodyPr/>
          <a:lstStyle/>
          <a:p>
            <a:r>
              <a:rPr lang="de-DE" noProof="0" dirty="0"/>
              <a:t>Titelmasterformat durch Klicken bearbeiten</a:t>
            </a:r>
            <a:endParaRPr lang="de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2178050"/>
            <a:ext cx="5867399" cy="6537325"/>
          </a:xfrm>
        </p:spPr>
        <p:txBody>
          <a:bodyPr/>
          <a:lstStyle>
            <a:lvl1pPr marL="0" indent="0"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02438" y="2178050"/>
            <a:ext cx="5868987" cy="6537325"/>
          </a:xfrm>
        </p:spPr>
        <p:txBody>
          <a:bodyPr/>
          <a:lstStyle>
            <a:lvl1pPr marL="0" indent="0">
              <a:defRPr sz="3200"/>
            </a:lvl1pPr>
            <a:lvl2pPr>
              <a:buFont typeface="Symbol" pitchFamily="18" charset="2"/>
              <a:buChar char="-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7" y="241236"/>
            <a:ext cx="11952287" cy="1368152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9138" y="2184399"/>
            <a:ext cx="5867399" cy="1037804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3200" b="0" baseline="0"/>
            </a:lvl1pPr>
            <a:lvl2pPr marL="360000" indent="-360000">
              <a:buFont typeface="Arial" pitchFamily="34" charset="0"/>
              <a:buChar char="–"/>
              <a:defRPr sz="3200" b="0"/>
            </a:lvl2pPr>
            <a:lvl3pPr marL="0" indent="0">
              <a:buNone/>
              <a:defRPr sz="2400" b="0"/>
            </a:lvl3pPr>
            <a:lvl4pPr marL="720000" indent="-358775">
              <a:buFont typeface="Arial" pitchFamily="34" charset="0"/>
              <a:buChar char="–"/>
              <a:defRPr sz="2400" b="0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19138" y="3402223"/>
            <a:ext cx="5867400" cy="5471902"/>
          </a:xfrm>
        </p:spPr>
        <p:txBody>
          <a:bodyPr/>
          <a:lstStyle>
            <a:lvl1pPr>
              <a:defRPr sz="2400"/>
            </a:lvl1pPr>
            <a:lvl2pPr marL="360000" indent="-360000">
              <a:buFont typeface="Arial" pitchFamily="34" charset="0"/>
              <a:buChar char="–"/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802437" y="3381354"/>
            <a:ext cx="5868987" cy="5476950"/>
          </a:xfrm>
        </p:spPr>
        <p:txBody>
          <a:bodyPr/>
          <a:lstStyle>
            <a:lvl1pPr>
              <a:defRPr sz="2400"/>
            </a:lvl1pPr>
            <a:lvl2pPr marL="360000" indent="-360000">
              <a:buFont typeface="Arial" pitchFamily="34" charset="0"/>
              <a:buChar char="–"/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6767512" y="2178050"/>
            <a:ext cx="5903913" cy="1037804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3200" b="0" baseline="0"/>
            </a:lvl1pPr>
            <a:lvl2pPr marL="360000" indent="-360000">
              <a:buFont typeface="Arial" pitchFamily="34" charset="0"/>
              <a:buChar char="–"/>
              <a:defRPr sz="3200" b="0"/>
            </a:lvl2pPr>
            <a:lvl3pPr marL="0" indent="0">
              <a:buNone/>
              <a:defRPr sz="2400" b="0"/>
            </a:lvl3pPr>
            <a:lvl4pPr marL="720000" indent="-358775">
              <a:buFont typeface="Arial" pitchFamily="34" charset="0"/>
              <a:buChar char="–"/>
              <a:defRPr sz="2400" b="0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7" y="241236"/>
            <a:ext cx="11952287" cy="1368152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19137" y="241236"/>
            <a:ext cx="11952287" cy="13681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9137" y="2178050"/>
            <a:ext cx="11952287" cy="66960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CH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Textmasterformate durch Klicken bearbeiten</a:t>
            </a:r>
          </a:p>
          <a:p>
            <a:pPr marL="0" marR="0" lvl="1" indent="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de-CH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Zweite Ebene</a:t>
            </a:r>
          </a:p>
          <a:p>
            <a:pPr marL="360000" marR="0" lvl="2" indent="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de-C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720000" marR="0" lvl="3" indent="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de-C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1080000" marR="0" lvl="4" indent="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</a:p>
        </p:txBody>
      </p:sp>
      <p:pic>
        <p:nvPicPr>
          <p:cNvPr id="9" name="Grafik 8" descr="sg_sw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2225025" y="9055100"/>
            <a:ext cx="446400" cy="5610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FB51208-FE52-8A5C-3177-BCAC66E74FA8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719137" y="9131574"/>
            <a:ext cx="1094996" cy="3695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3" r:id="rId2"/>
    <p:sldLayoutId id="2147483683" r:id="rId3"/>
    <p:sldLayoutId id="2147483678" r:id="rId4"/>
    <p:sldLayoutId id="2147483681" r:id="rId5"/>
    <p:sldLayoutId id="2147483680" r:id="rId6"/>
    <p:sldLayoutId id="2147483667" r:id="rId7"/>
    <p:sldLayoutId id="2147483668" r:id="rId8"/>
    <p:sldLayoutId id="2147483669" r:id="rId9"/>
    <p:sldLayoutId id="2147483670" r:id="rId10"/>
    <p:sldLayoutId id="2147483675" r:id="rId11"/>
    <p:sldLayoutId id="2147483684" r:id="rId12"/>
    <p:sldLayoutId id="2147483682" r:id="rId13"/>
    <p:sldLayoutId id="2147483677" r:id="rId14"/>
    <p:sldLayoutId id="2147483674" r:id="rId15"/>
    <p:sldLayoutId id="2147483685" r:id="rId16"/>
    <p:sldLayoutId id="2147483687" r:id="rId17"/>
    <p:sldLayoutId id="2147483688" r:id="rId18"/>
    <p:sldLayoutId id="2147483689" r:id="rId19"/>
    <p:sldLayoutId id="2147483690" r:id="rId2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 baseline="0">
          <a:solidFill>
            <a:srgbClr val="990033"/>
          </a:solidFill>
          <a:latin typeface="+mj-lt"/>
          <a:ea typeface="+mj-ea"/>
          <a:cs typeface="Arial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itchFamily="34" charset="0"/>
        <a:buNone/>
        <a:tabLst/>
        <a:defRPr sz="400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0" marR="0" indent="360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Tx/>
        <a:buFont typeface="Symbol" pitchFamily="18" charset="2"/>
        <a:buChar char="-"/>
        <a:tabLst/>
        <a:defRPr sz="3200" b="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360000" marR="0" indent="360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Tx/>
        <a:buFont typeface="Symbol" pitchFamily="18" charset="2"/>
        <a:buChar char="-"/>
        <a:tabLst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20000" marR="0" indent="360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Symbol" pitchFamily="18" charset="2"/>
        <a:buChar char="-"/>
        <a:tabLst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80000" marR="0" indent="360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Symbol" pitchFamily="18" charset="2"/>
        <a:buChar char="-"/>
        <a:tabLst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32D8F-FF57-5A82-9F0A-30A0F6BB6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38" y="2322835"/>
            <a:ext cx="11109325" cy="1331416"/>
          </a:xfrm>
        </p:spPr>
        <p:txBody>
          <a:bodyPr anchor="ctr">
            <a:normAutofit/>
          </a:bodyPr>
          <a:lstStyle/>
          <a:p>
            <a:r>
              <a:rPr lang="de-CH" noProof="0" dirty="0"/>
              <a:t>KI und </a:t>
            </a:r>
            <a:r>
              <a:rPr lang="de-CH" noProof="0" dirty="0" err="1"/>
              <a:t>Prompting</a:t>
            </a:r>
            <a:r>
              <a:rPr lang="de-CH" noProof="0" dirty="0"/>
              <a:t> für Kaufleute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61FC7-CF7D-0021-D6D7-FEB35F7D7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139" y="3726259"/>
            <a:ext cx="11124554" cy="2484437"/>
          </a:xfrm>
        </p:spPr>
        <p:txBody>
          <a:bodyPr>
            <a:normAutofit/>
          </a:bodyPr>
          <a:lstStyle/>
          <a:p>
            <a:r>
              <a:rPr lang="de-CH" noProof="0" dirty="0"/>
              <a:t>Effiziente Anwendungen von Künstlicher Intelligenz im Handel</a:t>
            </a:r>
          </a:p>
        </p:txBody>
      </p:sp>
      <p:pic>
        <p:nvPicPr>
          <p:cNvPr id="6" name="Picture 5" descr="KI: Künstliche Intelligenz, Zukunft, Technologie, Lernen, Innovation, Internet der Dinge, Big Data">
            <a:extLst>
              <a:ext uri="{FF2B5EF4-FFF2-40B4-BE49-F238E27FC236}">
                <a16:creationId xmlns:a16="http://schemas.microsoft.com/office/drawing/2014/main" id="{687B2F8D-0824-4FEB-9B4C-30F921BB3B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2897" r="1" b="12752"/>
          <a:stretch>
            <a:fillRect/>
          </a:stretch>
        </p:blipFill>
        <p:spPr>
          <a:xfrm>
            <a:off x="360040" y="4289086"/>
            <a:ext cx="12635780" cy="4584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1685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387DF1B-9DDB-AC90-0BC3-383F9ACD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Lernziele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B22B9E-339C-A06C-8237-5915FF2A43B4}"/>
              </a:ext>
            </a:extLst>
          </p:cNvPr>
          <p:cNvSpPr>
            <a:spLocks noGrp="1"/>
          </p:cNvSpPr>
          <p:nvPr>
            <p:ph type="body"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de-CH" noProof="0" dirty="0"/>
              <a:t>Überblick über KI-Tools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CH" noProof="0" dirty="0" err="1"/>
              <a:t>Prompting</a:t>
            </a:r>
            <a:r>
              <a:rPr lang="de-CH" noProof="0" dirty="0"/>
              <a:t>-Techniken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CH" noProof="0" dirty="0"/>
              <a:t>Praktische Anwendungen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CH" noProof="0" dirty="0"/>
              <a:t>Reflexion</a:t>
            </a:r>
            <a:br>
              <a:rPr lang="de-CH" noProof="0" dirty="0"/>
            </a:br>
            <a:r>
              <a:rPr lang="de-CH" noProof="0" dirty="0"/>
              <a:t>Chancen und Risiken der KI</a:t>
            </a:r>
          </a:p>
        </p:txBody>
      </p:sp>
      <p:pic>
        <p:nvPicPr>
          <p:cNvPr id="7" name="Content Placeholder 6" descr="Aufnahme einer Gruppe von Geschäftsleuten, die sich nachts während der Arbeit im Büro mit einer Benutzeroberfläche verbinden">
            <a:extLst>
              <a:ext uri="{FF2B5EF4-FFF2-40B4-BE49-F238E27FC236}">
                <a16:creationId xmlns:a16="http://schemas.microsoft.com/office/drawing/2014/main" id="{A43BE8C0-51D5-47F3-B9E8-C3E8289B769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41172" r="35837" b="-1"/>
          <a:stretch>
            <a:fillRect/>
          </a:stretch>
        </p:blipFill>
        <p:spPr>
          <a:xfrm>
            <a:off x="10802938" y="2008444"/>
            <a:ext cx="2227262" cy="6467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16119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BA0D46-33CE-0117-1164-68BE331E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460" y="125859"/>
            <a:ext cx="11952287" cy="1368152"/>
          </a:xfrm>
        </p:spPr>
        <p:txBody>
          <a:bodyPr anchor="ctr"/>
          <a:lstStyle/>
          <a:p>
            <a:pPr marL="0" indent="0">
              <a:buNone/>
            </a:pPr>
            <a:r>
              <a:rPr lang="de-CH" dirty="0"/>
              <a:t>Überblick KI-Tools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4649FD4E-09CF-A9DF-CE2B-221838FCA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740" y="917947"/>
            <a:ext cx="8506916" cy="850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32BE841-5518-92A2-8F93-021710509581}"/>
              </a:ext>
            </a:extLst>
          </p:cNvPr>
          <p:cNvGrpSpPr/>
          <p:nvPr/>
        </p:nvGrpSpPr>
        <p:grpSpPr>
          <a:xfrm>
            <a:off x="222277" y="516821"/>
            <a:ext cx="12642187" cy="8878404"/>
            <a:chOff x="222277" y="516821"/>
            <a:chExt cx="12642187" cy="8878404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DD9F4C7E-1758-B0A8-131D-DABA8BCF2C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5" t="21511" r="7169" b="5688"/>
            <a:stretch>
              <a:fillRect/>
            </a:stretch>
          </p:blipFill>
          <p:spPr bwMode="auto">
            <a:xfrm rot="910616">
              <a:off x="6290823" y="516821"/>
              <a:ext cx="6573641" cy="3563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hatgpt Vs Microsoft Copilot Vs Google Gemini">
              <a:extLst>
                <a:ext uri="{FF2B5EF4-FFF2-40B4-BE49-F238E27FC236}">
                  <a16:creationId xmlns:a16="http://schemas.microsoft.com/office/drawing/2014/main" id="{2F3D9956-2DBE-BD2C-1A40-009BCEED2A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06193">
              <a:off x="222277" y="2516618"/>
              <a:ext cx="6878376" cy="36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0AC95F5B-9826-A25C-EDDD-8D4F8EAE55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0" t="21531" r="6688" b="29440"/>
            <a:stretch>
              <a:fillRect/>
            </a:stretch>
          </p:blipFill>
          <p:spPr bwMode="auto">
            <a:xfrm>
              <a:off x="5362972" y="7162977"/>
              <a:ext cx="6480720" cy="223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445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C6183-7142-78E1-83C0-43BB8CC6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7" y="241236"/>
            <a:ext cx="11952287" cy="1368152"/>
          </a:xfrm>
        </p:spPr>
        <p:txBody>
          <a:bodyPr anchor="b">
            <a:normAutofit/>
          </a:bodyPr>
          <a:lstStyle/>
          <a:p>
            <a:r>
              <a:rPr lang="de-CH" noProof="0" dirty="0"/>
              <a:t>Grundprinzipien für effektives </a:t>
            </a:r>
            <a:r>
              <a:rPr lang="de-CH" noProof="0" dirty="0" err="1"/>
              <a:t>Prompting</a:t>
            </a:r>
            <a:endParaRPr lang="de-CH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4EE8CF-7244-C015-5FD9-CE090350823A}"/>
              </a:ext>
            </a:extLst>
          </p:cNvPr>
          <p:cNvSpPr>
            <a:spLocks noGrp="1"/>
          </p:cNvSpPr>
          <p:nvPr>
            <p:ph type="body"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19139" y="2178050"/>
            <a:ext cx="11952286" cy="6696075"/>
          </a:xfrm>
        </p:spPr>
        <p:txBody>
          <a:bodyPr>
            <a:normAutofit/>
          </a:bodyPr>
          <a:lstStyle/>
          <a:p>
            <a:r>
              <a:rPr lang="de-CH" noProof="0" dirty="0"/>
              <a:t>Definition einer </a:t>
            </a:r>
            <a:r>
              <a:rPr lang="de-CH" b="1" noProof="0" dirty="0"/>
              <a:t>Rolle</a:t>
            </a:r>
          </a:p>
          <a:p>
            <a:r>
              <a:rPr lang="de-CH" noProof="0" dirty="0"/>
              <a:t>Klares </a:t>
            </a:r>
            <a:r>
              <a:rPr lang="de-CH" b="1" noProof="0" dirty="0"/>
              <a:t>Ziel</a:t>
            </a:r>
            <a:r>
              <a:rPr lang="de-CH" noProof="0" dirty="0"/>
              <a:t> formulieren</a:t>
            </a:r>
          </a:p>
          <a:p>
            <a:r>
              <a:rPr lang="de-CH" noProof="0" dirty="0"/>
              <a:t>Gewünschtes </a:t>
            </a:r>
            <a:r>
              <a:rPr lang="de-CH" b="1" noProof="0" dirty="0"/>
              <a:t>Format</a:t>
            </a:r>
            <a:r>
              <a:rPr lang="de-CH" noProof="0" dirty="0"/>
              <a:t> angeben</a:t>
            </a:r>
          </a:p>
          <a:p>
            <a:r>
              <a:rPr lang="de-CH" b="1" noProof="0" dirty="0"/>
              <a:t>Beispiele</a:t>
            </a:r>
            <a:r>
              <a:rPr lang="de-CH" noProof="0" dirty="0"/>
              <a:t> und Stichpunkte</a:t>
            </a:r>
          </a:p>
        </p:txBody>
      </p:sp>
      <p:pic>
        <p:nvPicPr>
          <p:cNvPr id="7" name="Content Placeholder 6" descr="KI: Künstliche Intelligenz, abstrakte neuronale Netzwerke, zukünftige Technologie, Internet der Dinge, Big Data">
            <a:extLst>
              <a:ext uri="{FF2B5EF4-FFF2-40B4-BE49-F238E27FC236}">
                <a16:creationId xmlns:a16="http://schemas.microsoft.com/office/drawing/2014/main" id="{8FAECF4B-5935-4CE3-A3F3-BC7E1BB50C3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36611" r="37555" b="-1"/>
          <a:stretch>
            <a:fillRect/>
          </a:stretch>
        </p:blipFill>
        <p:spPr>
          <a:xfrm>
            <a:off x="10414375" y="2070075"/>
            <a:ext cx="2227262" cy="6467475"/>
          </a:xfrm>
          <a:prstGeom prst="rect">
            <a:avLst/>
          </a:prstGeom>
          <a:noFill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405C94D-CD39-A69E-C0B5-3D1FA5E7D0A7}"/>
              </a:ext>
            </a:extLst>
          </p:cNvPr>
          <p:cNvSpPr txBox="1"/>
          <p:nvPr/>
        </p:nvSpPr>
        <p:spPr>
          <a:xfrm rot="20361612">
            <a:off x="299201" y="5315930"/>
            <a:ext cx="9969524" cy="1477328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de-CH" sz="54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PROMPTING ist die Kunst,</a:t>
            </a:r>
          </a:p>
          <a:p>
            <a:r>
              <a:rPr lang="de-CH" sz="54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KI-Systeme durch präzise Eingaben zu steuern.</a:t>
            </a:r>
            <a:endParaRPr lang="de-CH" sz="5400" b="0" baseline="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99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1768E-3965-5ABA-753B-0793281BC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7" y="911333"/>
            <a:ext cx="11952287" cy="1368425"/>
          </a:xfrm>
        </p:spPr>
        <p:txBody>
          <a:bodyPr anchor="ctr">
            <a:normAutofit/>
          </a:bodyPr>
          <a:lstStyle/>
          <a:p>
            <a:r>
              <a:rPr lang="de-CH" noProof="0" dirty="0"/>
              <a:t>Anwendung von KI und</a:t>
            </a:r>
            <a:br>
              <a:rPr lang="de-CH" noProof="0" dirty="0"/>
            </a:br>
            <a:r>
              <a:rPr lang="de-CH" noProof="0" dirty="0"/>
              <a:t>Verbesserung von Prompts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193852-2827-9CFF-D5D1-A6C1009E1172}"/>
              </a:ext>
            </a:extLst>
          </p:cNvPr>
          <p:cNvSpPr>
            <a:spLocks noGrp="1"/>
          </p:cNvSpPr>
          <p:nvPr>
            <p:ph type="body"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19138" y="3438227"/>
            <a:ext cx="11952287" cy="5435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b="1" dirty="0"/>
              <a:t>Übungsblatt_KI_Prompting.docx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de-CH" noProof="0" dirty="0"/>
              <a:t>Erstellung konkreter Prompts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noProof="0" dirty="0"/>
              <a:t>Verbesserung von </a:t>
            </a:r>
            <a:r>
              <a:rPr lang="de-CH" noProof="0" dirty="0" err="1"/>
              <a:t>Promptqualität</a:t>
            </a:r>
            <a:endParaRPr lang="de-CH" noProof="0" dirty="0"/>
          </a:p>
          <a:p>
            <a:pPr>
              <a:buFont typeface="Wingdings" panose="05000000000000000000" pitchFamily="2" charset="2"/>
              <a:buChar char="§"/>
            </a:pPr>
            <a:r>
              <a:rPr lang="de-CH" noProof="0" dirty="0"/>
              <a:t>Praktischer Einsatz von Microsoft Copilot</a:t>
            </a:r>
          </a:p>
        </p:txBody>
      </p:sp>
      <p:pic>
        <p:nvPicPr>
          <p:cNvPr id="7" name="Content Placeholder 6" descr="Menschen saßen auf gestuften Stühlen im Hörsaal, schauten auf Laptops und Notizen">
            <a:extLst>
              <a:ext uri="{FF2B5EF4-FFF2-40B4-BE49-F238E27FC236}">
                <a16:creationId xmlns:a16="http://schemas.microsoft.com/office/drawing/2014/main" id="{ECC8A467-8827-4D66-BBEA-F0C5EB7814C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8424" r="16880" b="1"/>
          <a:stretch>
            <a:fillRect/>
          </a:stretch>
        </p:blipFill>
        <p:spPr>
          <a:xfrm>
            <a:off x="8680450" y="0"/>
            <a:ext cx="4349750" cy="3887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52044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BD7B-25B9-832A-7636-053768AD8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7" y="241236"/>
            <a:ext cx="11952287" cy="1368152"/>
          </a:xfrm>
        </p:spPr>
        <p:txBody>
          <a:bodyPr anchor="ctr">
            <a:normAutofit/>
          </a:bodyPr>
          <a:lstStyle/>
          <a:p>
            <a:r>
              <a:rPr lang="de-CH" noProof="0" dirty="0"/>
              <a:t>Chancen und Risiken im Berufsalltag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CCC7B2-83AC-2F86-2EE5-5647724CEBFB}"/>
              </a:ext>
            </a:extLst>
          </p:cNvPr>
          <p:cNvSpPr>
            <a:spLocks noGrp="1"/>
          </p:cNvSpPr>
          <p:nvPr>
            <p:ph type="body"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19139" y="2178050"/>
            <a:ext cx="11952286" cy="6696075"/>
          </a:xfrm>
        </p:spPr>
        <p:txBody>
          <a:bodyPr>
            <a:normAutofit/>
          </a:bodyPr>
          <a:lstStyle/>
          <a:p>
            <a:r>
              <a:rPr lang="de-DE" dirty="0"/>
              <a:t>Chancen der KI</a:t>
            </a:r>
          </a:p>
          <a:p>
            <a:pPr lvl="1"/>
            <a:r>
              <a:rPr lang="de-DE" dirty="0"/>
              <a:t>Automatisierung</a:t>
            </a:r>
          </a:p>
          <a:p>
            <a:pPr lvl="1"/>
            <a:r>
              <a:rPr lang="de-DE" dirty="0"/>
              <a:t>schnelle Texterstellung</a:t>
            </a:r>
          </a:p>
          <a:p>
            <a:pPr lvl="1"/>
            <a:r>
              <a:rPr lang="de-DE" dirty="0"/>
              <a:t>unterstützt komplexe Recherchen im Berufsalltag</a:t>
            </a:r>
          </a:p>
          <a:p>
            <a:r>
              <a:rPr lang="de-DE" dirty="0"/>
              <a:t>Risiken der KI</a:t>
            </a:r>
          </a:p>
          <a:p>
            <a:pPr lvl="1"/>
            <a:r>
              <a:rPr lang="de-DE" dirty="0"/>
              <a:t>Falsche Informationen</a:t>
            </a:r>
          </a:p>
          <a:p>
            <a:pPr lvl="1"/>
            <a:r>
              <a:rPr lang="de-DE" dirty="0"/>
              <a:t>Datenschutzprobleme und Abhängigkeit von Technologie</a:t>
            </a:r>
          </a:p>
          <a:p>
            <a:r>
              <a:rPr lang="de-DE" dirty="0"/>
              <a:t>Menschliche Kontrolle</a:t>
            </a:r>
          </a:p>
          <a:p>
            <a:pPr lvl="1" indent="0">
              <a:buNone/>
            </a:pPr>
            <a:r>
              <a:rPr lang="de-DE" dirty="0"/>
              <a:t>Menschliche Kontrolle bleibt unverzichtbar, um verantwortungsvollen und kritischen KI-Einsatz sicherzustellen.</a:t>
            </a:r>
          </a:p>
        </p:txBody>
      </p:sp>
      <p:pic>
        <p:nvPicPr>
          <p:cNvPr id="7" name="Content Placeholder 6" descr="KI: Künstliche Intelligenz, zukünftige Technologie, Innovation, Internet,">
            <a:extLst>
              <a:ext uri="{FF2B5EF4-FFF2-40B4-BE49-F238E27FC236}">
                <a16:creationId xmlns:a16="http://schemas.microsoft.com/office/drawing/2014/main" id="{739FC508-F09B-41A8-A5A8-B0C197A20A63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 l="14238" r="12607" b="-1"/>
          <a:stretch>
            <a:fillRect/>
          </a:stretch>
        </p:blipFill>
        <p:spPr>
          <a:xfrm>
            <a:off x="13211844" y="2553493"/>
            <a:ext cx="5095875" cy="4649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31289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Powerpoint_Vorlage bzb">
  <a:themeElements>
    <a:clrScheme name="SG">
      <a:dk1>
        <a:srgbClr val="000000"/>
      </a:dk1>
      <a:lt1>
        <a:srgbClr val="FFFFFF"/>
      </a:lt1>
      <a:dk2>
        <a:srgbClr val="008000"/>
      </a:dk2>
      <a:lt2>
        <a:srgbClr val="FFFFFF"/>
      </a:lt2>
      <a:accent1>
        <a:srgbClr val="008A2B"/>
      </a:accent1>
      <a:accent2>
        <a:srgbClr val="BFC600"/>
      </a:accent2>
      <a:accent3>
        <a:srgbClr val="2B350A"/>
      </a:accent3>
      <a:accent4>
        <a:srgbClr val="26A3E4"/>
      </a:accent4>
      <a:accent5>
        <a:srgbClr val="094E97"/>
      </a:accent5>
      <a:accent6>
        <a:srgbClr val="073067"/>
      </a:accent6>
      <a:hlink>
        <a:srgbClr val="D3181F"/>
      </a:hlink>
      <a:folHlink>
        <a:srgbClr val="F08500"/>
      </a:folHlink>
    </a:clrScheme>
    <a:fontScheme name="Aptos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b="0" baseline="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2A5F0AD0-E14C-41CF-8571-F8B4A5C345A6}" vid="{1574A9A9-2670-4E87-BF65-4D211180E325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G">
    <a:dk1>
      <a:srgbClr val="000000"/>
    </a:dk1>
    <a:lt1>
      <a:srgbClr val="FFFFFF"/>
    </a:lt1>
    <a:dk2>
      <a:srgbClr val="008000"/>
    </a:dk2>
    <a:lt2>
      <a:srgbClr val="FFFFFF"/>
    </a:lt2>
    <a:accent1>
      <a:srgbClr val="008A2B"/>
    </a:accent1>
    <a:accent2>
      <a:srgbClr val="BFC600"/>
    </a:accent2>
    <a:accent3>
      <a:srgbClr val="2B350A"/>
    </a:accent3>
    <a:accent4>
      <a:srgbClr val="26A3E4"/>
    </a:accent4>
    <a:accent5>
      <a:srgbClr val="094E97"/>
    </a:accent5>
    <a:accent6>
      <a:srgbClr val="073067"/>
    </a:accent6>
    <a:hlink>
      <a:srgbClr val="D3181F"/>
    </a:hlink>
    <a:folHlink>
      <a:srgbClr val="F085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B76CA83ED047C44A51DD650CED24ACE" ma:contentTypeVersion="15" ma:contentTypeDescription="Ein neues Dokument erstellen." ma:contentTypeScope="" ma:versionID="5163dca91d1158d6fe1ad3c2cc479abb">
  <xsd:schema xmlns:xsd="http://www.w3.org/2001/XMLSchema" xmlns:xs="http://www.w3.org/2001/XMLSchema" xmlns:p="http://schemas.microsoft.com/office/2006/metadata/properties" xmlns:ns2="e337c33a-4dbd-49f7-8486-25d32bfe55cb" xmlns:ns3="6cbda368-0838-49ca-9399-3975e6dee022" targetNamespace="http://schemas.microsoft.com/office/2006/metadata/properties" ma:root="true" ma:fieldsID="6fc005d5b8fcca838d026fb04edd84c1" ns2:_="" ns3:_="">
    <xsd:import namespace="e337c33a-4dbd-49f7-8486-25d32bfe55cb"/>
    <xsd:import namespace="6cbda368-0838-49ca-9399-3975e6dee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37c33a-4dbd-49f7-8486-25d32bfe55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0feb01f8-e923-45a1-aeb4-2d22cab5de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bda368-0838-49ca-9399-3975e6dee02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e2e5747-c66e-4c84-bc31-a05c6437ed06}" ma:internalName="TaxCatchAll" ma:showField="CatchAllData" ma:web="6cbda368-0838-49ca-9399-3975e6dee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bda368-0838-49ca-9399-3975e6dee022" xsi:nil="true"/>
    <lcf76f155ced4ddcb4097134ff3c332f xmlns="e337c33a-4dbd-49f7-8486-25d32bfe55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E93E6D-0E1E-4D79-996B-28389C8E47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E47300-5587-48BC-80E1-95C04CB44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37c33a-4dbd-49f7-8486-25d32bfe55cb"/>
    <ds:schemaRef ds:uri="6cbda368-0838-49ca-9399-3975e6dee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27AC93-6FE7-4A1A-B6AE-12DF34D82948}">
  <ds:schemaRefs>
    <ds:schemaRef ds:uri="http://www.w3.org/XML/1998/namespace"/>
    <ds:schemaRef ds:uri="http://purl.org/dc/dcmitype/"/>
    <ds:schemaRef ds:uri="e337c33a-4dbd-49f7-8486-25d32bfe55cb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6cbda368-0838-49ca-9399-3975e6dee022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806a8f2b-28e4-44c4-ac01-7357a3a2b9e7}" enabled="1" method="Standard" siteId="{5daf41bd-338c-4311-b1b0-e1299889c34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536</Words>
  <Application>Microsoft Office PowerPoint</Application>
  <PresentationFormat>Benutzerdefiniert</PresentationFormat>
  <Paragraphs>65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Aptos</vt:lpstr>
      <vt:lpstr>Arial</vt:lpstr>
      <vt:lpstr>Symbol</vt:lpstr>
      <vt:lpstr>Times</vt:lpstr>
      <vt:lpstr>Wingdings</vt:lpstr>
      <vt:lpstr>Powerpoint_Vorlage bzb</vt:lpstr>
      <vt:lpstr>KI und Prompting für Kaufleute</vt:lpstr>
      <vt:lpstr>Lernziele</vt:lpstr>
      <vt:lpstr>Überblick KI-Tools</vt:lpstr>
      <vt:lpstr>Grundprinzipien für effektives Prompting</vt:lpstr>
      <vt:lpstr>Anwendung von KI und Verbesserung von Prompts</vt:lpstr>
      <vt:lpstr>Chancen und Risiken im Berufsalltag</vt:lpstr>
    </vt:vector>
  </TitlesOfParts>
  <Company>Cluster VI BLD SG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Titel</dc:title>
  <dc:creator>Häubi-Bärtsch Heidi BZB</dc:creator>
  <cp:lastModifiedBy>Lippuner Jürg BZBS</cp:lastModifiedBy>
  <cp:revision>38</cp:revision>
  <cp:lastPrinted>2018-04-10T11:18:14Z</cp:lastPrinted>
  <dcterms:created xsi:type="dcterms:W3CDTF">2018-04-10T11:13:07Z</dcterms:created>
  <dcterms:modified xsi:type="dcterms:W3CDTF">2026-01-05T06:43:37Z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0x0101004B76CA83ED047C44A51DD650CED24ACE</vt:lpwstr>
  </property>
  <property fmtid="{D5CDD505-2E9C-101B-9397-08002B2CF9AE}" pid="3" name="Typ">
    <vt:lpwstr>PowerPoint Vorlage</vt:lpwstr>
  </property>
  <property fmtid="{D5CDD505-2E9C-101B-9397-08002B2CF9AE}" pid="4" name="MSIP_Label_806a8f2b-28e4-44c4-ac01-7357a3a2b9e7_Enabled">
    <vt:lpwstr>true</vt:lpwstr>
  </property>
  <property fmtid="{D5CDD505-2E9C-101B-9397-08002B2CF9AE}" pid="5" name="MSIP_Label_806a8f2b-28e4-44c4-ac01-7357a3a2b9e7_SetDate">
    <vt:lpwstr>2025-11-05T15:42:46Z</vt:lpwstr>
  </property>
  <property fmtid="{D5CDD505-2E9C-101B-9397-08002B2CF9AE}" pid="6" name="MSIP_Label_806a8f2b-28e4-44c4-ac01-7357a3a2b9e7_Method">
    <vt:lpwstr>Standard</vt:lpwstr>
  </property>
  <property fmtid="{D5CDD505-2E9C-101B-9397-08002B2CF9AE}" pid="7" name="MSIP_Label_806a8f2b-28e4-44c4-ac01-7357a3a2b9e7_Name">
    <vt:lpwstr>intern</vt:lpwstr>
  </property>
  <property fmtid="{D5CDD505-2E9C-101B-9397-08002B2CF9AE}" pid="8" name="MSIP_Label_806a8f2b-28e4-44c4-ac01-7357a3a2b9e7_SiteId">
    <vt:lpwstr>5daf41bd-338c-4311-b1b0-e1299889c34b</vt:lpwstr>
  </property>
  <property fmtid="{D5CDD505-2E9C-101B-9397-08002B2CF9AE}" pid="9" name="MSIP_Label_806a8f2b-28e4-44c4-ac01-7357a3a2b9e7_ActionId">
    <vt:lpwstr>8e8c84e4-73a9-4182-8980-c89651f81e1b</vt:lpwstr>
  </property>
  <property fmtid="{D5CDD505-2E9C-101B-9397-08002B2CF9AE}" pid="10" name="MSIP_Label_806a8f2b-28e4-44c4-ac01-7357a3a2b9e7_ContentBits">
    <vt:lpwstr>0</vt:lpwstr>
  </property>
  <property fmtid="{D5CDD505-2E9C-101B-9397-08002B2CF9AE}" pid="11" name="MSIP_Label_806a8f2b-28e4-44c4-ac01-7357a3a2b9e7_Tag">
    <vt:lpwstr>10, 3, 0, 1</vt:lpwstr>
  </property>
  <property fmtid="{D5CDD505-2E9C-101B-9397-08002B2CF9AE}" pid="12" name="MediaServiceImageTags">
    <vt:lpwstr/>
  </property>
</Properties>
</file>