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3" r:id="rId8"/>
    <p:sldId id="262" r:id="rId9"/>
    <p:sldId id="264" r:id="rId10"/>
    <p:sldId id="266" r:id="rId11"/>
  </p:sldIdLst>
  <p:sldSz cx="9144000" cy="6858000" type="screen4x3"/>
  <p:notesSz cx="6858000" cy="9144000"/>
  <p:defaultTextStyle>
    <a:defPPr>
      <a:defRPr lang="de-CH"/>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59" d="100"/>
          <a:sy n="59" d="100"/>
        </p:scale>
        <p:origin x="706"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2">
        <a:schemeClr val="bg2"/>
      </p:bgRef>
    </p:bg>
    <p:spTree>
      <p:nvGrpSpPr>
        <p:cNvPr id="1" name=""/>
        <p:cNvGrpSpPr/>
        <p:nvPr/>
      </p:nvGrpSpPr>
      <p:grpSpPr>
        <a:xfrm>
          <a:off x="0" y="0"/>
          <a:ext cx="0" cy="0"/>
          <a:chOff x="0" y="0"/>
          <a:chExt cx="0" cy="0"/>
        </a:xfrm>
      </p:grpSpPr>
      <p:sp>
        <p:nvSpPr>
          <p:cNvPr id="9" name="Rechtec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ctrTitle"/>
          </p:nvPr>
        </p:nvSpPr>
        <p:spPr>
          <a:xfrm>
            <a:off x="685800" y="1908048"/>
            <a:ext cx="8077200" cy="1673352"/>
          </a:xfrm>
        </p:spPr>
        <p:txBody>
          <a:bodyPr vert="horz" lIns="91440" tIns="0" rIns="45720" bIns="0" rtlCol="0" anchor="b">
            <a:normAutofit/>
            <a:scene3d>
              <a:camera prst="orthographicFront"/>
              <a:lightRig rig="threePt" dir="t">
                <a:rot lat="0" lon="0" rev="4800000"/>
              </a:lightRig>
            </a:scene3d>
            <a:sp3d prstMaterial="matte">
              <a:bevelT w="50800" h="10160"/>
            </a:sp3d>
          </a:bodyPr>
          <a:lstStyle>
            <a:lvl1pPr algn="l">
              <a:defRPr sz="4700" b="1"/>
            </a:lvl1pPr>
            <a:extLst/>
          </a:lstStyle>
          <a:p>
            <a:r>
              <a:rPr kumimoji="0" lang="de-DE" dirty="0"/>
              <a:t>Titelmasterformat durch Klicken bearbeiten</a:t>
            </a:r>
            <a:endParaRPr kumimoji="0" lang="en-US" dirty="0"/>
          </a:p>
        </p:txBody>
      </p:sp>
      <p:sp>
        <p:nvSpPr>
          <p:cNvPr id="3" name="Untertitel 2"/>
          <p:cNvSpPr>
            <a:spLocks noGrp="1"/>
          </p:cNvSpPr>
          <p:nvPr>
            <p:ph type="subTitle" idx="1"/>
          </p:nvPr>
        </p:nvSpPr>
        <p:spPr>
          <a:xfrm>
            <a:off x="685800" y="3605784"/>
            <a:ext cx="8077200" cy="1499616"/>
          </a:xfrm>
        </p:spPr>
        <p:txBody>
          <a:bodyPr lIns="118872" tIns="0" rIns="45720" bIns="0" anchor="t"/>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de-DE"/>
              <a:t>Formatvorlage des Untertitelmasters durch Klicken bearbeiten</a:t>
            </a:r>
            <a:endParaRPr kumimoji="0" lang="en-US"/>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4ADB8FFB-A041-488D-85EC-F5C1BB647ED5}" type="slidenum">
              <a:rPr lang="de-CH" smtClean="0"/>
              <a:pPr>
                <a:defRPr/>
              </a:pPr>
              <a:t>‹Nr.›</a:t>
            </a:fld>
            <a:endParaRPr lang="de-CH"/>
          </a:p>
        </p:txBody>
      </p:sp>
      <p:sp>
        <p:nvSpPr>
          <p:cNvPr id="10" name="Rechtec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pic>
        <p:nvPicPr>
          <p:cNvPr id="11" name="Grafik 10">
            <a:extLst>
              <a:ext uri="{FF2B5EF4-FFF2-40B4-BE49-F238E27FC236}">
                <a16:creationId xmlns:a16="http://schemas.microsoft.com/office/drawing/2014/main" id="{CA6676AC-65B0-4726-8FB2-E6540AC2F1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4396" y="5638800"/>
            <a:ext cx="627942" cy="57307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de-DE"/>
              <a:t>Titelmasterformat durch Klicken bearbeiten</a:t>
            </a:r>
            <a:endParaRPr kumimoji="0" lang="en-US"/>
          </a:p>
        </p:txBody>
      </p:sp>
      <p:sp>
        <p:nvSpPr>
          <p:cNvPr id="3" name="Bildplatzhalt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de-DE"/>
              <a:t>Bild durch Klicken auf Symbol hinzufügen</a:t>
            </a:r>
            <a:endParaRPr kumimoji="0" lang="en-US" dirty="0"/>
          </a:p>
        </p:txBody>
      </p:sp>
      <p:sp>
        <p:nvSpPr>
          <p:cNvPr id="4" name="Textplatzhalt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de-DE"/>
              <a:t>Textmasterformate durch Klicken bearbeiten</a:t>
            </a:r>
          </a:p>
        </p:txBody>
      </p:sp>
      <p:sp>
        <p:nvSpPr>
          <p:cNvPr id="5" name="Datumsplatzhalter 4"/>
          <p:cNvSpPr>
            <a:spLocks noGrp="1"/>
          </p:cNvSpPr>
          <p:nvPr>
            <p:ph type="dt" sz="half" idx="10"/>
          </p:nvPr>
        </p:nvSpPr>
        <p:spPr>
          <a:xfrm>
            <a:off x="164592" y="1170432"/>
            <a:ext cx="2523744" cy="201168"/>
          </a:xfrm>
        </p:spPr>
        <p:txBody>
          <a:bodyPr/>
          <a:lstStyle/>
          <a:p>
            <a:pPr>
              <a:defRPr/>
            </a:pPr>
            <a:endParaRPr lang="de-CH"/>
          </a:p>
        </p:txBody>
      </p:sp>
      <p:sp>
        <p:nvSpPr>
          <p:cNvPr id="11" name="Rechtec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ußzeilenplatzhalt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de-CH"/>
          </a:p>
        </p:txBody>
      </p:sp>
      <p:sp>
        <p:nvSpPr>
          <p:cNvPr id="7" name="Foliennummernplatzhalter 6"/>
          <p:cNvSpPr>
            <a:spLocks noGrp="1"/>
          </p:cNvSpPr>
          <p:nvPr>
            <p:ph type="sldNum" sz="quarter" idx="12"/>
          </p:nvPr>
        </p:nvSpPr>
        <p:spPr>
          <a:xfrm>
            <a:off x="8339328" y="1170432"/>
            <a:ext cx="733864" cy="201168"/>
          </a:xfrm>
        </p:spPr>
        <p:txBody>
          <a:bodyPr/>
          <a:lstStyle/>
          <a:p>
            <a:pPr>
              <a:defRPr/>
            </a:pPr>
            <a:fld id="{1D8D9DD8-CA4E-4938-BA40-E94FA6A29304}" type="slidenum">
              <a:rPr lang="de-CH" smtClean="0"/>
              <a:pPr>
                <a:defRPr/>
              </a:pPr>
              <a:t>‹Nr.›</a:t>
            </a:fld>
            <a:endParaRPr lang="de-CH"/>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F04FA9AD-E4A1-4837-AC4A-4A4E4608D707}" type="slidenum">
              <a:rPr lang="de-CH" smtClean="0"/>
              <a:pPr>
                <a:defRPr/>
              </a:pPr>
              <a:t>‹Nr.›</a:t>
            </a:fld>
            <a:endParaRPr lang="de-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9" name="Rechtec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ec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kaler Titel 1"/>
          <p:cNvSpPr>
            <a:spLocks noGrp="1"/>
          </p:cNvSpPr>
          <p:nvPr>
            <p:ph type="title" orient="vert"/>
          </p:nvPr>
        </p:nvSpPr>
        <p:spPr>
          <a:xfrm>
            <a:off x="6781800" y="274640"/>
            <a:ext cx="1905000" cy="5851525"/>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304800"/>
            <a:ext cx="6019800" cy="5851525"/>
          </a:xfrm>
        </p:spPr>
        <p:txBody>
          <a:bodyPr vert="eaVer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a:xfrm>
            <a:off x="2640597" y="6377459"/>
            <a:ext cx="3836404" cy="365125"/>
          </a:xfrm>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BA10639B-962C-4261-8059-8B4CACEBE2B2}" type="slidenum">
              <a:rPr lang="de-CH" smtClean="0"/>
              <a:pPr>
                <a:defRPr/>
              </a:pPr>
              <a:t>‹Nr.›</a:t>
            </a:fld>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155448"/>
            <a:ext cx="8229600" cy="1252728"/>
          </a:xfrm>
        </p:spPr>
        <p:txBody>
          <a:bodyPr/>
          <a:lstStyle/>
          <a:p>
            <a:r>
              <a:rPr kumimoji="0" lang="de-DE"/>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dirty="0"/>
              <a:t>Textmasterformate durch Klicken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36320E73-B57E-4703-B63A-8D7B4B87382E}" type="slidenum">
              <a:rPr lang="de-CH" smtClean="0"/>
              <a:pPr>
                <a:defRPr/>
              </a:pPr>
              <a:t>‹Nr.›</a:t>
            </a:fld>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Lösung_schwarz">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155448"/>
            <a:ext cx="8229600" cy="1252728"/>
          </a:xfrm>
        </p:spPr>
        <p:txBody>
          <a:bodyPr/>
          <a:lstStyle>
            <a:lvl1pPr>
              <a:defRPr>
                <a:solidFill>
                  <a:schemeClr val="tx1"/>
                </a:solidFill>
              </a:defRPr>
            </a:lvl1pPr>
            <a:extLst/>
          </a:lstStyle>
          <a:p>
            <a:r>
              <a:rPr kumimoji="0" lang="de-DE"/>
              <a:t>Titelmasterformat durch Klicken bearbeiten</a:t>
            </a:r>
            <a:endParaRPr kumimoji="0" lang="en-US"/>
          </a:p>
        </p:txBody>
      </p:sp>
      <p:sp>
        <p:nvSpPr>
          <p:cNvPr id="3" name="Inhaltsplatzhalter 2"/>
          <p:cNvSpPr>
            <a:spLocks noGrp="1"/>
          </p:cNvSpPr>
          <p:nvPr>
            <p:ph idx="1"/>
          </p:nvPr>
        </p:nvSpPr>
        <p:spPr/>
        <p:txBody>
          <a:bodyPr/>
          <a:lstStyle>
            <a:lvl1pPr>
              <a:buFontTx/>
              <a:buNone/>
              <a:defRPr/>
            </a:lvl1pPr>
            <a:lvl2pPr>
              <a:buFontTx/>
              <a:buNone/>
              <a:defRPr/>
            </a:lvl2pPr>
            <a:lvl3pPr>
              <a:buFontTx/>
              <a:buNone/>
              <a:defRPr/>
            </a:lvl3pPr>
            <a:lvl4pPr>
              <a:buFontTx/>
              <a:buNone/>
              <a:defRPr/>
            </a:lvl4pPr>
            <a:lvl5pPr>
              <a:buFontTx/>
              <a:buNone/>
              <a:defRPr/>
            </a:lvl5pPr>
            <a:extLst/>
          </a:lstStyle>
          <a:p>
            <a:pPr lvl="0" eaLnBrk="1" latinLnBrk="0" hangingPunct="1"/>
            <a:r>
              <a:rPr lang="de-DE" dirty="0"/>
              <a:t>Textmasterformate durch Klicken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36320E73-B57E-4703-B63A-8D7B4B87382E}" type="slidenum">
              <a:rPr lang="de-CH" smtClean="0"/>
              <a:pPr>
                <a:defRPr/>
              </a:pPr>
              <a:t>‹Nr.›</a:t>
            </a:fld>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2">
        <a:schemeClr val="bg2"/>
      </p:bgRef>
    </p:bg>
    <p:spTree>
      <p:nvGrpSpPr>
        <p:cNvPr id="1" name=""/>
        <p:cNvGrpSpPr/>
        <p:nvPr/>
      </p:nvGrpSpPr>
      <p:grpSpPr>
        <a:xfrm>
          <a:off x="0" y="0"/>
          <a:ext cx="0" cy="0"/>
          <a:chOff x="0" y="0"/>
          <a:chExt cx="0" cy="0"/>
        </a:xfrm>
      </p:grpSpPr>
      <p:sp>
        <p:nvSpPr>
          <p:cNvPr id="9" name="Rechtec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ec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de-DE"/>
              <a:t>Textmasterformate durch Klicken bearbeiten</a:t>
            </a:r>
          </a:p>
        </p:txBody>
      </p:sp>
      <p:sp>
        <p:nvSpPr>
          <p:cNvPr id="4" name="Datumsplatzhalter 3"/>
          <p:cNvSpPr>
            <a:spLocks noGrp="1"/>
          </p:cNvSpPr>
          <p:nvPr>
            <p:ph type="dt" sz="half" idx="10"/>
          </p:nvPr>
        </p:nvSpPr>
        <p:spPr/>
        <p:txBody>
          <a:bodyPr/>
          <a:lstStyle/>
          <a:p>
            <a:pPr>
              <a:defRPr/>
            </a:pPr>
            <a:endParaRPr lang="de-CH"/>
          </a:p>
        </p:txBody>
      </p:sp>
      <p:sp>
        <p:nvSpPr>
          <p:cNvPr id="5" name="Fußzeilenplatzhalter 4"/>
          <p:cNvSpPr>
            <a:spLocks noGrp="1"/>
          </p:cNvSpPr>
          <p:nvPr>
            <p:ph type="ftr" sz="quarter" idx="11"/>
          </p:nvPr>
        </p:nvSpPr>
        <p:spPr/>
        <p:txBody>
          <a:bodyPr/>
          <a:lstStyle/>
          <a:p>
            <a:pPr>
              <a:defRPr/>
            </a:pPr>
            <a:endParaRPr lang="de-CH"/>
          </a:p>
        </p:txBody>
      </p:sp>
      <p:sp>
        <p:nvSpPr>
          <p:cNvPr id="6" name="Foliennummernplatzhalter 5"/>
          <p:cNvSpPr>
            <a:spLocks noGrp="1"/>
          </p:cNvSpPr>
          <p:nvPr>
            <p:ph type="sldNum" sz="quarter" idx="12"/>
          </p:nvPr>
        </p:nvSpPr>
        <p:spPr/>
        <p:txBody>
          <a:bodyPr/>
          <a:lstStyle/>
          <a:p>
            <a:pPr>
              <a:defRPr/>
            </a:pPr>
            <a:fld id="{0A90ADD2-5641-4FAF-8F08-8335CC9DB02E}" type="slidenum">
              <a:rPr lang="de-CH" smtClean="0"/>
              <a:pPr>
                <a:defRPr/>
              </a:pPr>
              <a:t>‹Nr.›</a:t>
            </a:fld>
            <a:endParaRPr lang="de-CH"/>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Inhaltsplatzhalt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Inhaltsplatzhalt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umsplatzhalter 4"/>
          <p:cNvSpPr>
            <a:spLocks noGrp="1"/>
          </p:cNvSpPr>
          <p:nvPr>
            <p:ph type="dt" sz="half" idx="10"/>
          </p:nvPr>
        </p:nvSpPr>
        <p:spPr/>
        <p:txBody>
          <a:bodyPr/>
          <a:lstStyle/>
          <a:p>
            <a:pPr>
              <a:defRPr/>
            </a:pPr>
            <a:endParaRPr lang="de-CH"/>
          </a:p>
        </p:txBody>
      </p:sp>
      <p:sp>
        <p:nvSpPr>
          <p:cNvPr id="6" name="Fußzeilenplatzhalter 5"/>
          <p:cNvSpPr>
            <a:spLocks noGrp="1"/>
          </p:cNvSpPr>
          <p:nvPr>
            <p:ph type="ftr" sz="quarter" idx="11"/>
          </p:nvPr>
        </p:nvSpPr>
        <p:spPr/>
        <p:txBody>
          <a:bodyPr/>
          <a:lstStyle/>
          <a:p>
            <a:pPr>
              <a:defRPr/>
            </a:pPr>
            <a:endParaRPr lang="de-CH"/>
          </a:p>
        </p:txBody>
      </p:sp>
      <p:sp>
        <p:nvSpPr>
          <p:cNvPr id="7" name="Foliennummernplatzhalter 6"/>
          <p:cNvSpPr>
            <a:spLocks noGrp="1"/>
          </p:cNvSpPr>
          <p:nvPr>
            <p:ph type="sldNum" sz="quarter" idx="12"/>
          </p:nvPr>
        </p:nvSpPr>
        <p:spPr/>
        <p:txBody>
          <a:bodyPr/>
          <a:lstStyle/>
          <a:p>
            <a:pPr>
              <a:defRPr/>
            </a:pPr>
            <a:fld id="{51258D3B-1ABD-4107-925C-98A9D02E648B}" type="slidenum">
              <a:rPr lang="de-CH" smtClean="0"/>
              <a:pPr>
                <a:defRPr/>
              </a:pPr>
              <a:t>‹Nr.›</a:t>
            </a:fld>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de-DE"/>
              <a:t>Textmasterformate durch Klicken bearbeiten</a:t>
            </a:r>
          </a:p>
        </p:txBody>
      </p:sp>
      <p:sp>
        <p:nvSpPr>
          <p:cNvPr id="4" name="Inhaltsplatzhalt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Textplatzhalt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de-DE"/>
              <a:t>Textmasterformate durch Klicken bearbeiten</a:t>
            </a:r>
          </a:p>
        </p:txBody>
      </p:sp>
      <p:sp>
        <p:nvSpPr>
          <p:cNvPr id="6" name="Inhaltsplatzhalt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7" name="Datumsplatzhalter 6"/>
          <p:cNvSpPr>
            <a:spLocks noGrp="1"/>
          </p:cNvSpPr>
          <p:nvPr>
            <p:ph type="dt" sz="half" idx="10"/>
          </p:nvPr>
        </p:nvSpPr>
        <p:spPr/>
        <p:txBody>
          <a:bodyPr/>
          <a:lstStyle/>
          <a:p>
            <a:pPr>
              <a:defRPr/>
            </a:pPr>
            <a:endParaRPr lang="de-CH"/>
          </a:p>
        </p:txBody>
      </p:sp>
      <p:sp>
        <p:nvSpPr>
          <p:cNvPr id="8" name="Fußzeilenplatzhalter 7"/>
          <p:cNvSpPr>
            <a:spLocks noGrp="1"/>
          </p:cNvSpPr>
          <p:nvPr>
            <p:ph type="ftr" sz="quarter" idx="11"/>
          </p:nvPr>
        </p:nvSpPr>
        <p:spPr/>
        <p:txBody>
          <a:bodyPr/>
          <a:lstStyle/>
          <a:p>
            <a:pPr>
              <a:defRPr/>
            </a:pPr>
            <a:endParaRPr lang="de-CH"/>
          </a:p>
        </p:txBody>
      </p:sp>
      <p:sp>
        <p:nvSpPr>
          <p:cNvPr id="9" name="Foliennummernplatzhalter 8"/>
          <p:cNvSpPr>
            <a:spLocks noGrp="1"/>
          </p:cNvSpPr>
          <p:nvPr>
            <p:ph type="sldNum" sz="quarter" idx="12"/>
          </p:nvPr>
        </p:nvSpPr>
        <p:spPr/>
        <p:txBody>
          <a:bodyPr/>
          <a:lstStyle/>
          <a:p>
            <a:pPr>
              <a:defRPr/>
            </a:pPr>
            <a:fld id="{9C33CC15-5FC5-4ECB-861F-D835118A5D7A}" type="slidenum">
              <a:rPr lang="de-CH" smtClean="0"/>
              <a:pPr>
                <a:defRPr/>
              </a:pPr>
              <a:t>‹Nr.›</a:t>
            </a:fld>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pPr>
              <a:defRPr/>
            </a:pPr>
            <a:endParaRPr lang="de-CH"/>
          </a:p>
        </p:txBody>
      </p:sp>
      <p:sp>
        <p:nvSpPr>
          <p:cNvPr id="4" name="Fußzeilenplatzhalter 3"/>
          <p:cNvSpPr>
            <a:spLocks noGrp="1"/>
          </p:cNvSpPr>
          <p:nvPr>
            <p:ph type="ftr" sz="quarter" idx="11"/>
          </p:nvPr>
        </p:nvSpPr>
        <p:spPr/>
        <p:txBody>
          <a:bodyPr/>
          <a:lstStyle/>
          <a:p>
            <a:pPr>
              <a:defRPr/>
            </a:pPr>
            <a:endParaRPr lang="de-CH"/>
          </a:p>
        </p:txBody>
      </p:sp>
      <p:sp>
        <p:nvSpPr>
          <p:cNvPr id="5" name="Foliennummernplatzhalter 4"/>
          <p:cNvSpPr>
            <a:spLocks noGrp="1"/>
          </p:cNvSpPr>
          <p:nvPr>
            <p:ph type="sldNum" sz="quarter" idx="12"/>
          </p:nvPr>
        </p:nvSpPr>
        <p:spPr/>
        <p:txBody>
          <a:bodyPr/>
          <a:lstStyle/>
          <a:p>
            <a:pPr>
              <a:defRPr/>
            </a:pPr>
            <a:fld id="{1F51BB20-7114-4F4A-8922-35F520CADB8A}" type="slidenum">
              <a:rPr lang="de-CH" smtClean="0"/>
              <a:pPr>
                <a:defRPr/>
              </a:pPr>
              <a:t>‹Nr.›</a:t>
            </a:fld>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endParaRPr lang="de-CH"/>
          </a:p>
        </p:txBody>
      </p:sp>
      <p:sp>
        <p:nvSpPr>
          <p:cNvPr id="3" name="Fußzeilenplatzhalter 2"/>
          <p:cNvSpPr>
            <a:spLocks noGrp="1"/>
          </p:cNvSpPr>
          <p:nvPr>
            <p:ph type="ftr" sz="quarter" idx="11"/>
          </p:nvPr>
        </p:nvSpPr>
        <p:spPr/>
        <p:txBody>
          <a:bodyPr/>
          <a:lstStyle/>
          <a:p>
            <a:pPr>
              <a:defRPr/>
            </a:pPr>
            <a:endParaRPr lang="de-CH"/>
          </a:p>
        </p:txBody>
      </p:sp>
      <p:sp>
        <p:nvSpPr>
          <p:cNvPr id="4" name="Foliennummernplatzhalter 3"/>
          <p:cNvSpPr>
            <a:spLocks noGrp="1"/>
          </p:cNvSpPr>
          <p:nvPr>
            <p:ph type="sldNum" sz="quarter" idx="12"/>
          </p:nvPr>
        </p:nvSpPr>
        <p:spPr/>
        <p:txBody>
          <a:bodyPr/>
          <a:lstStyle/>
          <a:p>
            <a:pPr>
              <a:defRPr/>
            </a:pPr>
            <a:fld id="{C9D9CC53-97E4-4AA7-99BC-DC4655FAEAB0}" type="slidenum">
              <a:rPr lang="de-CH" smtClean="0"/>
              <a:pPr>
                <a:defRPr/>
              </a:pPr>
              <a:t>‹Nr.›</a:t>
            </a:fld>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de-DE"/>
              <a:t>Titelmasterformat durch Klicken bearbeiten</a:t>
            </a:r>
            <a:endParaRPr kumimoji="0" lang="en-US"/>
          </a:p>
        </p:txBody>
      </p:sp>
      <p:sp>
        <p:nvSpPr>
          <p:cNvPr id="3" name="Inhaltsplatzhalt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de-DE"/>
              <a:t>Textmasterformate durch Klicken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Textplatzhalt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de-DE"/>
              <a:t>Textmasterformate durch Klicken bearbeiten</a:t>
            </a:r>
          </a:p>
        </p:txBody>
      </p:sp>
      <p:sp>
        <p:nvSpPr>
          <p:cNvPr id="5" name="Datumsplatzhalter 4"/>
          <p:cNvSpPr>
            <a:spLocks noGrp="1"/>
          </p:cNvSpPr>
          <p:nvPr>
            <p:ph type="dt" sz="half" idx="10"/>
          </p:nvPr>
        </p:nvSpPr>
        <p:spPr/>
        <p:txBody>
          <a:bodyPr/>
          <a:lstStyle/>
          <a:p>
            <a:pPr>
              <a:defRPr/>
            </a:pPr>
            <a:endParaRPr lang="de-CH"/>
          </a:p>
        </p:txBody>
      </p:sp>
      <p:sp>
        <p:nvSpPr>
          <p:cNvPr id="6" name="Fußzeilenplatzhalter 5"/>
          <p:cNvSpPr>
            <a:spLocks noGrp="1"/>
          </p:cNvSpPr>
          <p:nvPr>
            <p:ph type="ftr" sz="quarter" idx="11"/>
          </p:nvPr>
        </p:nvSpPr>
        <p:spPr/>
        <p:txBody>
          <a:bodyPr/>
          <a:lstStyle/>
          <a:p>
            <a:pPr>
              <a:defRPr/>
            </a:pPr>
            <a:endParaRPr lang="de-CH"/>
          </a:p>
        </p:txBody>
      </p:sp>
      <p:sp>
        <p:nvSpPr>
          <p:cNvPr id="7" name="Foliennummernplatzhalter 6"/>
          <p:cNvSpPr>
            <a:spLocks noGrp="1"/>
          </p:cNvSpPr>
          <p:nvPr>
            <p:ph type="sldNum" sz="quarter" idx="12"/>
          </p:nvPr>
        </p:nvSpPr>
        <p:spPr/>
        <p:txBody>
          <a:bodyPr/>
          <a:lstStyle/>
          <a:p>
            <a:pPr>
              <a:defRPr/>
            </a:pPr>
            <a:fld id="{3EFB1FE7-867B-4AE9-9472-9603898FCA4C}" type="slidenum">
              <a:rPr lang="de-CH" smtClean="0"/>
              <a:pPr>
                <a:defRPr/>
              </a:pPr>
              <a:t>‹Nr.›</a:t>
            </a:fld>
            <a:endParaRPr lang="de-CH"/>
          </a:p>
        </p:txBody>
      </p:sp>
      <p:sp>
        <p:nvSpPr>
          <p:cNvPr id="12" name="Rechtec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htec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hteck 6"/>
          <p:cNvSpPr/>
          <p:nvPr/>
        </p:nvSpPr>
        <p:spPr bwMode="ltGray">
          <a:xfrm>
            <a:off x="1" y="0"/>
            <a:ext cx="8229600"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platzhalt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de-DE" dirty="0"/>
              <a:t>Titelmasterformat durch Klicken bearbeiten</a:t>
            </a:r>
            <a:endParaRPr kumimoji="0" lang="en-US" dirty="0"/>
          </a:p>
        </p:txBody>
      </p:sp>
      <p:sp>
        <p:nvSpPr>
          <p:cNvPr id="3" name="Textplatzhalt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de-DE"/>
              <a:t>Textmasterformate durch Klicken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4" name="Datumsplatzhalt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de-CH"/>
          </a:p>
        </p:txBody>
      </p:sp>
      <p:sp>
        <p:nvSpPr>
          <p:cNvPr id="11" name="Rechteck 10">
            <a:extLst>
              <a:ext uri="{FF2B5EF4-FFF2-40B4-BE49-F238E27FC236}">
                <a16:creationId xmlns:a16="http://schemas.microsoft.com/office/drawing/2014/main" id="{90843BB0-BBE1-4598-9161-7A05B87AC109}"/>
              </a:ext>
            </a:extLst>
          </p:cNvPr>
          <p:cNvSpPr/>
          <p:nvPr userDrawn="1"/>
        </p:nvSpPr>
        <p:spPr bwMode="ltGray">
          <a:xfrm>
            <a:off x="8204396" y="0"/>
            <a:ext cx="939603" cy="1433733"/>
          </a:xfrm>
          <a:prstGeom prst="rect">
            <a:avLst/>
          </a:prstGeom>
          <a:gradFill flip="none" rotWithShape="1">
            <a:gsLst>
              <a:gs pos="100000">
                <a:schemeClr val="tx1">
                  <a:lumMod val="65000"/>
                  <a:lumOff val="35000"/>
                </a:schemeClr>
              </a:gs>
              <a:gs pos="0">
                <a:schemeClr val="bg1">
                  <a:lumMod val="75000"/>
                </a:schemeClr>
              </a:gs>
            </a:gsLst>
            <a:path path="circle">
              <a:fillToRect l="100000" b="100000"/>
            </a:path>
            <a:tileRect t="-100000" r="-100000"/>
          </a:gra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5" name="Fußzeilenplatzhalt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de-CH"/>
          </a:p>
        </p:txBody>
      </p:sp>
      <p:sp>
        <p:nvSpPr>
          <p:cNvPr id="6" name="Foliennummernplatzhalt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32B0BC10-9A65-44B6-BA35-2FC15D3E1171}" type="slidenum">
              <a:rPr lang="de-CH" smtClean="0"/>
              <a:pPr>
                <a:defRPr/>
              </a:pPr>
              <a:t>‹Nr.›</a:t>
            </a:fld>
            <a:endParaRPr lang="de-CH"/>
          </a:p>
        </p:txBody>
      </p:sp>
      <p:pic>
        <p:nvPicPr>
          <p:cNvPr id="9" name="Grafik 8">
            <a:extLst>
              <a:ext uri="{FF2B5EF4-FFF2-40B4-BE49-F238E27FC236}">
                <a16:creationId xmlns:a16="http://schemas.microsoft.com/office/drawing/2014/main" id="{E0B81637-04B9-4C82-8EFE-74D640945D2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372829" y="491394"/>
            <a:ext cx="627942" cy="573074"/>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7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500" b="1" kern="1200">
          <a:solidFill>
            <a:srgbClr val="FFFF00"/>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de-CH"/>
              <a:t>Lieferverzug</a:t>
            </a:r>
          </a:p>
        </p:txBody>
      </p:sp>
      <p:sp>
        <p:nvSpPr>
          <p:cNvPr id="2051" name="Rectangle 3"/>
          <p:cNvSpPr>
            <a:spLocks noGrp="1" noChangeArrowheads="1"/>
          </p:cNvSpPr>
          <p:nvPr>
            <p:ph type="subTitle" idx="1"/>
          </p:nvPr>
        </p:nvSpPr>
        <p:spPr/>
        <p:txBody>
          <a:bodyPr/>
          <a:lstStyle/>
          <a:p>
            <a:pPr eaLnBrk="1" hangingPunct="1"/>
            <a:r>
              <a:rPr lang="de-DE" dirty="0"/>
              <a:t>Erklärungen und Aufgaben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Lösungen</a:t>
            </a:r>
          </a:p>
        </p:txBody>
      </p:sp>
      <p:sp>
        <p:nvSpPr>
          <p:cNvPr id="3" name="Inhaltsplatzhalter 2"/>
          <p:cNvSpPr>
            <a:spLocks noGrp="1"/>
          </p:cNvSpPr>
          <p:nvPr>
            <p:ph idx="1"/>
          </p:nvPr>
        </p:nvSpPr>
        <p:spPr/>
        <p:txBody>
          <a:bodyPr>
            <a:normAutofit fontScale="55000" lnSpcReduction="20000"/>
          </a:bodyPr>
          <a:lstStyle/>
          <a:p>
            <a:pPr>
              <a:lnSpc>
                <a:spcPct val="120000"/>
              </a:lnSpc>
            </a:pPr>
            <a:r>
              <a:rPr lang="de-CH" dirty="0"/>
              <a:t>Aufgabe 1</a:t>
            </a:r>
          </a:p>
          <a:p>
            <a:pPr lvl="1">
              <a:lnSpc>
                <a:spcPct val="120000"/>
              </a:lnSpc>
            </a:pPr>
            <a:r>
              <a:rPr lang="de-CH" dirty="0"/>
              <a:t>Fixgeschäft (da genauer Endtermin) </a:t>
            </a:r>
          </a:p>
          <a:p>
            <a:pPr lvl="1">
              <a:lnSpc>
                <a:spcPct val="120000"/>
              </a:lnSpc>
            </a:pPr>
            <a:r>
              <a:rPr lang="de-CH" dirty="0"/>
              <a:t>Mahngeschäft (kein genauer Termin, auf den es ankommt) </a:t>
            </a:r>
          </a:p>
          <a:p>
            <a:pPr lvl="1">
              <a:lnSpc>
                <a:spcPct val="120000"/>
              </a:lnSpc>
            </a:pPr>
            <a:r>
              <a:rPr lang="de-CH" dirty="0"/>
              <a:t>Mahngeschäft (kein exakter Termin)</a:t>
            </a:r>
            <a:br>
              <a:rPr lang="de-CH" dirty="0"/>
            </a:br>
            <a:r>
              <a:rPr lang="de-CH" dirty="0"/>
              <a:t> </a:t>
            </a:r>
          </a:p>
          <a:p>
            <a:pPr>
              <a:lnSpc>
                <a:spcPct val="120000"/>
              </a:lnSpc>
            </a:pPr>
            <a:r>
              <a:rPr lang="de-CH" dirty="0"/>
              <a:t>Aufgabe 2</a:t>
            </a:r>
          </a:p>
          <a:p>
            <a:pPr lvl="1">
              <a:lnSpc>
                <a:spcPct val="120000"/>
              </a:lnSpc>
            </a:pPr>
            <a:r>
              <a:rPr lang="de-CH" dirty="0"/>
              <a:t>Mahngeschäft, da kein bestimmter Liefertermin vereinbart wurde. </a:t>
            </a:r>
          </a:p>
          <a:p>
            <a:pPr lvl="1">
              <a:lnSpc>
                <a:spcPct val="120000"/>
              </a:lnSpc>
            </a:pPr>
            <a:r>
              <a:rPr lang="de-CH" dirty="0"/>
              <a:t>Ja, sie ist an den Vertrag gebunden. </a:t>
            </a:r>
          </a:p>
          <a:p>
            <a:pPr lvl="1">
              <a:lnSpc>
                <a:spcPct val="120000"/>
              </a:lnSpc>
            </a:pPr>
            <a:r>
              <a:rPr lang="de-CH" dirty="0"/>
              <a:t>Er hätte der IMPORTEX eine Nachfrist ansetzen sollen. Erst nach Ablauf der Nachfrist hätte die TISSAG rechtsgültig vom Vertrag mit der IMPORTEX zurücktreten können. </a:t>
            </a:r>
            <a:br>
              <a:rPr lang="de-CH" dirty="0"/>
            </a:br>
            <a:endParaRPr lang="de-CH" dirty="0"/>
          </a:p>
          <a:p>
            <a:pPr>
              <a:lnSpc>
                <a:spcPct val="120000"/>
              </a:lnSpc>
            </a:pPr>
            <a:r>
              <a:rPr lang="de-CH" dirty="0"/>
              <a:t>Aufgabe 3</a:t>
            </a:r>
          </a:p>
          <a:p>
            <a:pPr marL="457200" lvl="1" indent="0">
              <a:lnSpc>
                <a:spcPct val="120000"/>
              </a:lnSpc>
              <a:buNone/>
            </a:pPr>
            <a:r>
              <a:rPr lang="de-CH" dirty="0"/>
              <a:t>Beim Mahngeschäft ist im Falle einer Lieferverspätung das Ansetzen einer Nachfrist nötig, beim Fixgeschäft nicht. Warum? Weil der Käufer nur zurücktreten darf, wenn der Verkäufer eine klar gesetzte Frist überschreitet. Eine blosse Mahnung ohne Ansetzung einer Nachfrist genügt also nicht für einen Rücktritt, selbst wenn sie mehrmals (z. B. telefonisch) erfolgt. </a:t>
            </a:r>
          </a:p>
        </p:txBody>
      </p:sp>
      <p:sp>
        <p:nvSpPr>
          <p:cNvPr id="4" name="Textfeld 3"/>
          <p:cNvSpPr txBox="1"/>
          <p:nvPr/>
        </p:nvSpPr>
        <p:spPr>
          <a:xfrm>
            <a:off x="457200" y="1524000"/>
            <a:ext cx="7248844" cy="307777"/>
          </a:xfrm>
          <a:prstGeom prst="rect">
            <a:avLst/>
          </a:prstGeom>
          <a:noFill/>
        </p:spPr>
        <p:txBody>
          <a:bodyPr wrap="none" rtlCol="0">
            <a:spAutoFit/>
          </a:bodyPr>
          <a:lstStyle/>
          <a:p>
            <a:r>
              <a:rPr lang="de-CH" sz="1400" dirty="0">
                <a:solidFill>
                  <a:schemeClr val="bg1"/>
                </a:solidFill>
              </a:rPr>
              <a:t>Um die Lösungen einzublenden, ändern sie das Layout dieser Folie auf «Titel und Inhalt»</a:t>
            </a:r>
          </a:p>
        </p:txBody>
      </p:sp>
    </p:spTree>
    <p:extLst>
      <p:ext uri="{BB962C8B-B14F-4D97-AF65-F5344CB8AC3E}">
        <p14:creationId xmlns:p14="http://schemas.microsoft.com/office/powerpoint/2010/main" val="395995928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r>
              <a:rPr lang="de-CH" dirty="0"/>
              <a:t>Arten des Lieferverzugs</a:t>
            </a:r>
          </a:p>
        </p:txBody>
      </p:sp>
      <p:sp>
        <p:nvSpPr>
          <p:cNvPr id="3075" name="Rectangle 3"/>
          <p:cNvSpPr>
            <a:spLocks noGrp="1" noChangeArrowheads="1"/>
          </p:cNvSpPr>
          <p:nvPr>
            <p:ph idx="1"/>
          </p:nvPr>
        </p:nvSpPr>
        <p:spPr>
          <a:xfrm>
            <a:off x="457200" y="1775191"/>
            <a:ext cx="8229600" cy="4927361"/>
          </a:xfrm>
        </p:spPr>
        <p:txBody>
          <a:bodyPr>
            <a:normAutofit fontScale="77500" lnSpcReduction="20000"/>
          </a:bodyPr>
          <a:lstStyle/>
          <a:p>
            <a:r>
              <a:rPr lang="de-CH" dirty="0"/>
              <a:t>Festgelegt durch Vereinbarung der Vertragsparteien</a:t>
            </a:r>
          </a:p>
          <a:p>
            <a:pPr lvl="1"/>
            <a:r>
              <a:rPr lang="de-CH" dirty="0"/>
              <a:t>Mahngeschäft</a:t>
            </a:r>
          </a:p>
          <a:p>
            <a:pPr lvl="2"/>
            <a:r>
              <a:rPr lang="de-CH" dirty="0"/>
              <a:t>Lieferfrist vage vereinbart</a:t>
            </a:r>
          </a:p>
          <a:p>
            <a:pPr lvl="3"/>
            <a:r>
              <a:rPr lang="de-CH" dirty="0"/>
              <a:t>bis Ende Dezember</a:t>
            </a:r>
          </a:p>
          <a:p>
            <a:pPr lvl="3"/>
            <a:r>
              <a:rPr lang="de-CH" dirty="0"/>
              <a:t>in drei Wochen</a:t>
            </a:r>
          </a:p>
          <a:p>
            <a:pPr lvl="3"/>
            <a:r>
              <a:rPr lang="de-CH" dirty="0"/>
              <a:t>bis Mitte Januar</a:t>
            </a:r>
          </a:p>
          <a:p>
            <a:pPr lvl="1"/>
            <a:r>
              <a:rPr lang="de-CH" dirty="0"/>
              <a:t>Fixgeschäft</a:t>
            </a:r>
          </a:p>
          <a:p>
            <a:pPr lvl="2"/>
            <a:r>
              <a:rPr lang="de-CH" dirty="0"/>
              <a:t>Lieferung am Stichtag</a:t>
            </a:r>
            <a:br>
              <a:rPr lang="de-CH" dirty="0"/>
            </a:br>
            <a:r>
              <a:rPr lang="de-CH" dirty="0"/>
              <a:t>(und evtl. Zeit)</a:t>
            </a:r>
          </a:p>
          <a:p>
            <a:pPr lvl="3"/>
            <a:r>
              <a:rPr lang="de-CH" dirty="0"/>
              <a:t>Hochzeitstorte für das Hochzeitsfest am 26. Januar</a:t>
            </a:r>
          </a:p>
          <a:p>
            <a:pPr lvl="3"/>
            <a:r>
              <a:rPr lang="de-CH" dirty="0"/>
              <a:t>Bierlieferung für ein grosses Fest</a:t>
            </a:r>
          </a:p>
          <a:p>
            <a:pPr lvl="1"/>
            <a:endParaRPr lang="de-CH" dirty="0"/>
          </a:p>
          <a:p>
            <a:r>
              <a:rPr lang="de-CH" dirty="0"/>
              <a:t>Unterscheidung erkennbar aus</a:t>
            </a:r>
          </a:p>
          <a:p>
            <a:pPr lvl="1"/>
            <a:r>
              <a:rPr lang="de-CH" dirty="0"/>
              <a:t>Bestellung</a:t>
            </a:r>
          </a:p>
          <a:p>
            <a:pPr lvl="1"/>
            <a:r>
              <a:rPr lang="de-CH" dirty="0"/>
              <a:t>besondere Umstände im konkreten Fall</a:t>
            </a:r>
          </a:p>
        </p:txBody>
      </p:sp>
      <p:sp>
        <p:nvSpPr>
          <p:cNvPr id="4" name="Rechteck 3"/>
          <p:cNvSpPr/>
          <p:nvPr/>
        </p:nvSpPr>
        <p:spPr>
          <a:xfrm>
            <a:off x="5334000" y="2514600"/>
            <a:ext cx="22098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CH" b="1" dirty="0"/>
              <a:t>Lieferfrist</a:t>
            </a:r>
          </a:p>
        </p:txBody>
      </p:sp>
      <p:cxnSp>
        <p:nvCxnSpPr>
          <p:cNvPr id="6" name="Gerade Verbindung mit Pfeil 5"/>
          <p:cNvCxnSpPr/>
          <p:nvPr/>
        </p:nvCxnSpPr>
        <p:spPr>
          <a:xfrm>
            <a:off x="5334000" y="2362200"/>
            <a:ext cx="2209800" cy="45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 name="Gerade Verbindung mit Pfeil 8"/>
          <p:cNvCxnSpPr/>
          <p:nvPr/>
        </p:nvCxnSpPr>
        <p:spPr>
          <a:xfrm rot="5400000">
            <a:off x="7280562" y="3198812"/>
            <a:ext cx="45878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3" name="Gerade Verbindung mit Pfeil 12"/>
          <p:cNvCxnSpPr/>
          <p:nvPr/>
        </p:nvCxnSpPr>
        <p:spPr>
          <a:xfrm>
            <a:off x="7543800" y="2362200"/>
            <a:ext cx="1008000" cy="1588"/>
          </a:xfrm>
          <a:prstGeom prst="straightConnector1">
            <a:avLst/>
          </a:prstGeom>
          <a:ln w="28575">
            <a:prstDash val="sysDash"/>
            <a:tailEnd type="arrow"/>
          </a:ln>
        </p:spPr>
        <p:style>
          <a:lnRef idx="1">
            <a:schemeClr val="dk1"/>
          </a:lnRef>
          <a:fillRef idx="0">
            <a:schemeClr val="dk1"/>
          </a:fillRef>
          <a:effectRef idx="0">
            <a:schemeClr val="dk1"/>
          </a:effectRef>
          <a:fontRef idx="minor">
            <a:schemeClr val="tx1"/>
          </a:fontRef>
        </p:style>
      </p:cxnSp>
      <p:cxnSp>
        <p:nvCxnSpPr>
          <p:cNvPr id="18" name="Gerade Verbindung mit Pfeil 17"/>
          <p:cNvCxnSpPr/>
          <p:nvPr/>
        </p:nvCxnSpPr>
        <p:spPr>
          <a:xfrm rot="5400000">
            <a:off x="8305800" y="2133600"/>
            <a:ext cx="45878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Rechteck 21"/>
          <p:cNvSpPr/>
          <p:nvPr/>
        </p:nvSpPr>
        <p:spPr>
          <a:xfrm>
            <a:off x="5334000" y="3505200"/>
            <a:ext cx="22098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de-CH" b="1" dirty="0"/>
          </a:p>
        </p:txBody>
      </p:sp>
      <p:sp>
        <p:nvSpPr>
          <p:cNvPr id="23" name="Rechteck 22"/>
          <p:cNvSpPr/>
          <p:nvPr/>
        </p:nvSpPr>
        <p:spPr>
          <a:xfrm>
            <a:off x="7543800" y="2514600"/>
            <a:ext cx="990600" cy="304800"/>
          </a:xfrm>
          <a:prstGeom prst="rect">
            <a:avLst/>
          </a:prstGeom>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t>Nachfrist</a:t>
            </a:r>
          </a:p>
        </p:txBody>
      </p:sp>
      <p:sp>
        <p:nvSpPr>
          <p:cNvPr id="25" name="Rechteck 24"/>
          <p:cNvSpPr/>
          <p:nvPr/>
        </p:nvSpPr>
        <p:spPr>
          <a:xfrm>
            <a:off x="7543800" y="3505200"/>
            <a:ext cx="1066800" cy="304800"/>
          </a:xfrm>
          <a:prstGeom prst="rect">
            <a:avLst/>
          </a:prstGeom>
          <a:noFill/>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solidFill>
                  <a:schemeClr val="tx1"/>
                </a:solidFill>
              </a:rPr>
              <a:t>Schaden!</a:t>
            </a:r>
          </a:p>
        </p:txBody>
      </p:sp>
      <p:sp>
        <p:nvSpPr>
          <p:cNvPr id="26" name="Rechteck 25"/>
          <p:cNvSpPr/>
          <p:nvPr/>
        </p:nvSpPr>
        <p:spPr>
          <a:xfrm>
            <a:off x="6477000" y="3048000"/>
            <a:ext cx="990600" cy="304800"/>
          </a:xfrm>
          <a:prstGeom prst="rect">
            <a:avLst/>
          </a:prstGeom>
          <a:noFill/>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solidFill>
                  <a:schemeClr val="tx1"/>
                </a:solidFill>
              </a:rPr>
              <a:t>Liefertag</a:t>
            </a:r>
          </a:p>
        </p:txBody>
      </p:sp>
      <p:sp>
        <p:nvSpPr>
          <p:cNvPr id="27" name="Rechteck 26"/>
          <p:cNvSpPr/>
          <p:nvPr/>
        </p:nvSpPr>
        <p:spPr>
          <a:xfrm>
            <a:off x="7467600" y="3505200"/>
            <a:ext cx="76200" cy="304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de-CH"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de-CH" dirty="0"/>
              <a:t>Mahngeschäft</a:t>
            </a:r>
            <a:br>
              <a:rPr lang="de-CH" dirty="0"/>
            </a:br>
            <a:r>
              <a:rPr lang="de-CH" sz="2400" dirty="0"/>
              <a:t>OR Art. 102 Abs. 1 und Art. 107 Abs. 1</a:t>
            </a:r>
          </a:p>
        </p:txBody>
      </p:sp>
      <p:sp>
        <p:nvSpPr>
          <p:cNvPr id="4099" name="Rectangle 3"/>
          <p:cNvSpPr>
            <a:spLocks noGrp="1" noChangeArrowheads="1"/>
          </p:cNvSpPr>
          <p:nvPr>
            <p:ph idx="1"/>
          </p:nvPr>
        </p:nvSpPr>
        <p:spPr/>
        <p:txBody>
          <a:bodyPr>
            <a:normAutofit fontScale="85000" lnSpcReduction="20000"/>
          </a:bodyPr>
          <a:lstStyle/>
          <a:p>
            <a:r>
              <a:rPr lang="de-CH" dirty="0"/>
              <a:t>Lieferant muss Lieferfrist einhalten</a:t>
            </a:r>
            <a:br>
              <a:rPr lang="de-CH" dirty="0"/>
            </a:br>
            <a:endParaRPr lang="de-CH" dirty="0"/>
          </a:p>
          <a:p>
            <a:r>
              <a:rPr lang="de-CH" b="1" dirty="0"/>
              <a:t>Erst bei </a:t>
            </a:r>
            <a:r>
              <a:rPr lang="de-CH" b="1" cap="small" dirty="0"/>
              <a:t>Liefermahnung</a:t>
            </a:r>
            <a:r>
              <a:rPr lang="de-CH" b="1" dirty="0"/>
              <a:t> </a:t>
            </a:r>
            <a:r>
              <a:rPr lang="de-CH" dirty="0"/>
              <a:t>gerät Lieferant in Verzug</a:t>
            </a:r>
          </a:p>
          <a:p>
            <a:pPr lvl="1"/>
            <a:r>
              <a:rPr lang="de-CH" dirty="0"/>
              <a:t>Kunde muss Lieferanten nochmals zur Lieferung auffordern und eine (vernünftige) Nachfrist für die Lieferung ansetzen</a:t>
            </a:r>
            <a:br>
              <a:rPr lang="de-CH" dirty="0"/>
            </a:br>
            <a:endParaRPr lang="de-CH" dirty="0"/>
          </a:p>
          <a:p>
            <a:r>
              <a:rPr lang="de-CH" b="1" dirty="0"/>
              <a:t>Typisch:</a:t>
            </a:r>
            <a:r>
              <a:rPr lang="de-CH" dirty="0"/>
              <a:t> Zulässigkeit einer verspäteten Lieferung</a:t>
            </a:r>
          </a:p>
          <a:p>
            <a:pPr lvl="1"/>
            <a:r>
              <a:rPr lang="de-CH" dirty="0"/>
              <a:t>Kunde kann Ware immer noch gebrauchen, nicht nutzlos</a:t>
            </a:r>
          </a:p>
          <a:p>
            <a:pPr lvl="1"/>
            <a:r>
              <a:rPr lang="de-CH" dirty="0"/>
              <a:t>d. h. Kunde ist verpflichtet, verspätete Lieferung anzunehmen</a:t>
            </a:r>
          </a:p>
          <a:p>
            <a:pPr lvl="1"/>
            <a:r>
              <a:rPr lang="de-CH" dirty="0"/>
              <a:t>allerdings bei Schaden </a:t>
            </a:r>
            <a:r>
              <a:rPr lang="de-CH" dirty="0">
                <a:sym typeface="Wingdings" pitchFamily="2" charset="2"/>
              </a:rPr>
              <a:t></a:t>
            </a:r>
            <a:r>
              <a:rPr lang="de-CH" dirty="0"/>
              <a:t> Ersatzansprüche</a:t>
            </a:r>
          </a:p>
        </p:txBody>
      </p:sp>
      <p:sp>
        <p:nvSpPr>
          <p:cNvPr id="9" name="Rechteck 8"/>
          <p:cNvSpPr/>
          <p:nvPr/>
        </p:nvSpPr>
        <p:spPr>
          <a:xfrm>
            <a:off x="5562600" y="6324600"/>
            <a:ext cx="22098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CH" b="1" dirty="0"/>
              <a:t>Lieferfrist</a:t>
            </a:r>
          </a:p>
        </p:txBody>
      </p:sp>
      <p:cxnSp>
        <p:nvCxnSpPr>
          <p:cNvPr id="10" name="Gerade Verbindung mit Pfeil 9"/>
          <p:cNvCxnSpPr/>
          <p:nvPr/>
        </p:nvCxnSpPr>
        <p:spPr>
          <a:xfrm>
            <a:off x="5562600" y="6172200"/>
            <a:ext cx="2209800" cy="45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Gerade Verbindung mit Pfeil 10"/>
          <p:cNvCxnSpPr/>
          <p:nvPr/>
        </p:nvCxnSpPr>
        <p:spPr>
          <a:xfrm>
            <a:off x="7772400" y="6172200"/>
            <a:ext cx="1008000" cy="1588"/>
          </a:xfrm>
          <a:prstGeom prst="straightConnector1">
            <a:avLst/>
          </a:prstGeom>
          <a:ln w="28575">
            <a:prstDash val="sysDash"/>
            <a:tailEnd type="arrow"/>
          </a:ln>
        </p:spPr>
        <p:style>
          <a:lnRef idx="1">
            <a:schemeClr val="dk1"/>
          </a:lnRef>
          <a:fillRef idx="0">
            <a:schemeClr val="dk1"/>
          </a:fillRef>
          <a:effectRef idx="0">
            <a:schemeClr val="dk1"/>
          </a:effectRef>
          <a:fontRef idx="minor">
            <a:schemeClr val="tx1"/>
          </a:fontRef>
        </p:style>
      </p:cxnSp>
      <p:cxnSp>
        <p:nvCxnSpPr>
          <p:cNvPr id="12" name="Gerade Verbindung mit Pfeil 11"/>
          <p:cNvCxnSpPr/>
          <p:nvPr/>
        </p:nvCxnSpPr>
        <p:spPr>
          <a:xfrm rot="5400000">
            <a:off x="8534400" y="5943600"/>
            <a:ext cx="45878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3" name="Rechteck 12"/>
          <p:cNvSpPr/>
          <p:nvPr/>
        </p:nvSpPr>
        <p:spPr>
          <a:xfrm>
            <a:off x="7772400" y="6324600"/>
            <a:ext cx="990600" cy="304800"/>
          </a:xfrm>
          <a:prstGeom prst="rect">
            <a:avLst/>
          </a:prstGeom>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t>Nachfrist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de-CH" dirty="0"/>
              <a:t>auch Nachfrist ungenutzt</a:t>
            </a:r>
            <a:br>
              <a:rPr lang="de-CH" dirty="0"/>
            </a:br>
            <a:r>
              <a:rPr lang="de-CH" sz="2700" dirty="0"/>
              <a:t>OR Art. 107 Abs. 2</a:t>
            </a:r>
          </a:p>
        </p:txBody>
      </p:sp>
      <p:sp>
        <p:nvSpPr>
          <p:cNvPr id="5123" name="Rectangle 3"/>
          <p:cNvSpPr>
            <a:spLocks noGrp="1" noChangeArrowheads="1"/>
          </p:cNvSpPr>
          <p:nvPr>
            <p:ph idx="1"/>
          </p:nvPr>
        </p:nvSpPr>
        <p:spPr/>
        <p:txBody>
          <a:bodyPr>
            <a:normAutofit fontScale="92500"/>
          </a:bodyPr>
          <a:lstStyle/>
          <a:p>
            <a:r>
              <a:rPr lang="de-CH" dirty="0"/>
              <a:t>Kunde muss Lieferung nicht mehr annehmen</a:t>
            </a:r>
          </a:p>
          <a:p>
            <a:r>
              <a:rPr lang="de-CH" dirty="0"/>
              <a:t>Kunde kann</a:t>
            </a:r>
          </a:p>
          <a:p>
            <a:pPr marL="719138" lvl="2" indent="-274638"/>
            <a:r>
              <a:rPr lang="de-CH" dirty="0"/>
              <a:t>vom Vertrag zurücktreten</a:t>
            </a:r>
          </a:p>
          <a:p>
            <a:pPr marL="719138" lvl="2" indent="-274638"/>
            <a:r>
              <a:rPr lang="de-CH" dirty="0"/>
              <a:t>seine Bestellung anderswo aufgeben und</a:t>
            </a:r>
          </a:p>
          <a:p>
            <a:pPr marL="719138" lvl="2" indent="-274638"/>
            <a:r>
              <a:rPr lang="de-CH" dirty="0"/>
              <a:t>weiteren Schadenersatz verlangen</a:t>
            </a:r>
          </a:p>
          <a:p>
            <a:r>
              <a:rPr lang="de-CH" dirty="0"/>
              <a:t>Kunde kann aber auch</a:t>
            </a:r>
          </a:p>
          <a:p>
            <a:pPr marL="719138" lvl="2" indent="-274638"/>
            <a:r>
              <a:rPr lang="de-CH" dirty="0"/>
              <a:t>weiterhin auf Erfüllung des Vertrages beharren und</a:t>
            </a:r>
          </a:p>
          <a:p>
            <a:pPr marL="719138" lvl="2" indent="-274638"/>
            <a:r>
              <a:rPr lang="de-CH" dirty="0"/>
              <a:t>gleichzeitig Schadenersatz für Verspätung verlangen</a:t>
            </a:r>
          </a:p>
          <a:p>
            <a:r>
              <a:rPr lang="de-CH" dirty="0"/>
              <a:t>Kunde hat sog. «Wahlrecht» für den Rechtsbehelf, der ihm am besten passt</a:t>
            </a:r>
          </a:p>
        </p:txBody>
      </p:sp>
      <p:sp>
        <p:nvSpPr>
          <p:cNvPr id="4" name="Rechteck 3"/>
          <p:cNvSpPr/>
          <p:nvPr/>
        </p:nvSpPr>
        <p:spPr>
          <a:xfrm>
            <a:off x="5562600" y="6324600"/>
            <a:ext cx="22098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de-CH" b="1" dirty="0"/>
              <a:t>Lieferfrist</a:t>
            </a:r>
          </a:p>
        </p:txBody>
      </p:sp>
      <p:cxnSp>
        <p:nvCxnSpPr>
          <p:cNvPr id="5" name="Gerade Verbindung mit Pfeil 4"/>
          <p:cNvCxnSpPr/>
          <p:nvPr/>
        </p:nvCxnSpPr>
        <p:spPr>
          <a:xfrm>
            <a:off x="5562600" y="6172200"/>
            <a:ext cx="2209800" cy="45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 name="Gerade Verbindung mit Pfeil 5"/>
          <p:cNvCxnSpPr/>
          <p:nvPr/>
        </p:nvCxnSpPr>
        <p:spPr>
          <a:xfrm>
            <a:off x="7772400" y="6172200"/>
            <a:ext cx="1008000" cy="1588"/>
          </a:xfrm>
          <a:prstGeom prst="straightConnector1">
            <a:avLst/>
          </a:prstGeom>
          <a:ln w="28575">
            <a:prstDash val="sysDash"/>
            <a:tailEnd type="arrow"/>
          </a:ln>
        </p:spPr>
        <p:style>
          <a:lnRef idx="1">
            <a:schemeClr val="dk1"/>
          </a:lnRef>
          <a:fillRef idx="0">
            <a:schemeClr val="dk1"/>
          </a:fillRef>
          <a:effectRef idx="0">
            <a:schemeClr val="dk1"/>
          </a:effectRef>
          <a:fontRef idx="minor">
            <a:schemeClr val="tx1"/>
          </a:fontRef>
        </p:style>
      </p:cxnSp>
      <p:cxnSp>
        <p:nvCxnSpPr>
          <p:cNvPr id="7" name="Gerade Verbindung mit Pfeil 6"/>
          <p:cNvCxnSpPr/>
          <p:nvPr/>
        </p:nvCxnSpPr>
        <p:spPr>
          <a:xfrm rot="5400000">
            <a:off x="8534400" y="5943600"/>
            <a:ext cx="45878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8" name="Rechteck 7"/>
          <p:cNvSpPr/>
          <p:nvPr/>
        </p:nvSpPr>
        <p:spPr>
          <a:xfrm>
            <a:off x="7772400" y="6324600"/>
            <a:ext cx="990600" cy="304800"/>
          </a:xfrm>
          <a:prstGeom prst="rect">
            <a:avLst/>
          </a:prstGeom>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t>Nachfrist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52400"/>
            <a:ext cx="8229600" cy="1252728"/>
          </a:xfrm>
        </p:spPr>
        <p:txBody>
          <a:bodyPr>
            <a:normAutofit/>
          </a:bodyPr>
          <a:lstStyle/>
          <a:p>
            <a:r>
              <a:rPr lang="de-CH" dirty="0"/>
              <a:t>Fixgeschäft</a:t>
            </a:r>
            <a:br>
              <a:rPr lang="de-CH" dirty="0"/>
            </a:br>
            <a:r>
              <a:rPr lang="de-CH" sz="2700" dirty="0"/>
              <a:t>OR </a:t>
            </a:r>
            <a:r>
              <a:rPr lang="de-CH" sz="2400" dirty="0"/>
              <a:t>Art. 108 Abs. 2 und 3</a:t>
            </a:r>
          </a:p>
        </p:txBody>
      </p:sp>
      <p:sp>
        <p:nvSpPr>
          <p:cNvPr id="6147" name="Rectangle 3"/>
          <p:cNvSpPr>
            <a:spLocks noGrp="1" noChangeArrowheads="1"/>
          </p:cNvSpPr>
          <p:nvPr>
            <p:ph idx="1"/>
          </p:nvPr>
        </p:nvSpPr>
        <p:spPr/>
        <p:txBody>
          <a:bodyPr>
            <a:normAutofit fontScale="85000" lnSpcReduction="10000"/>
          </a:bodyPr>
          <a:lstStyle/>
          <a:p>
            <a:r>
              <a:rPr lang="de-CH" dirty="0"/>
              <a:t>Termin nicht eingehalten</a:t>
            </a:r>
          </a:p>
          <a:p>
            <a:pPr lvl="1"/>
            <a:r>
              <a:rPr lang="de-CH" dirty="0"/>
              <a:t>Lieferung für Kunden nutzlos</a:t>
            </a:r>
          </a:p>
          <a:p>
            <a:pPr lvl="1"/>
            <a:r>
              <a:rPr lang="de-CH" dirty="0"/>
              <a:t>Ansetzung einer Nachfrist erübrigt sich</a:t>
            </a:r>
            <a:br>
              <a:rPr lang="de-CH" dirty="0"/>
            </a:br>
            <a:endParaRPr lang="de-CH" dirty="0"/>
          </a:p>
          <a:p>
            <a:r>
              <a:rPr lang="de-CH" dirty="0"/>
              <a:t>Mahnung nicht nötig</a:t>
            </a:r>
          </a:p>
          <a:p>
            <a:pPr lvl="1"/>
            <a:r>
              <a:rPr lang="de-CH" dirty="0"/>
              <a:t>rechtlich gerät Lieferant automatisch in Lieferverzug</a:t>
            </a:r>
          </a:p>
          <a:p>
            <a:pPr lvl="1"/>
            <a:r>
              <a:rPr lang="de-CH" dirty="0"/>
              <a:t>Kunde muss </a:t>
            </a:r>
            <a:r>
              <a:rPr lang="de-CH" b="1" dirty="0"/>
              <a:t>Lieferant</a:t>
            </a:r>
            <a:r>
              <a:rPr lang="de-CH" dirty="0"/>
              <a:t> unverzüglich auf Versäumnis </a:t>
            </a:r>
            <a:r>
              <a:rPr lang="de-CH" b="1" dirty="0"/>
              <a:t>aufmerksam machen </a:t>
            </a:r>
            <a:r>
              <a:rPr lang="de-CH" dirty="0"/>
              <a:t>und sofortige Lieferung verlangen</a:t>
            </a:r>
            <a:br>
              <a:rPr lang="de-CH" dirty="0"/>
            </a:br>
            <a:r>
              <a:rPr lang="de-CH" dirty="0"/>
              <a:t>(sofern der Termin noch nicht ganz überschritten ist)</a:t>
            </a:r>
          </a:p>
          <a:p>
            <a:pPr lvl="1"/>
            <a:r>
              <a:rPr lang="de-CH" dirty="0"/>
              <a:t>Allfälligen Schaden hat Lieferant zu ersetzen</a:t>
            </a:r>
          </a:p>
        </p:txBody>
      </p:sp>
      <p:cxnSp>
        <p:nvCxnSpPr>
          <p:cNvPr id="4" name="Gerade Verbindung mit Pfeil 3"/>
          <p:cNvCxnSpPr/>
          <p:nvPr/>
        </p:nvCxnSpPr>
        <p:spPr>
          <a:xfrm rot="5400000">
            <a:off x="7509162" y="1903412"/>
            <a:ext cx="458788"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 name="Rechteck 4"/>
          <p:cNvSpPr/>
          <p:nvPr/>
        </p:nvSpPr>
        <p:spPr>
          <a:xfrm>
            <a:off x="5562600" y="2209800"/>
            <a:ext cx="2209800" cy="304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de-CH" b="1" dirty="0"/>
          </a:p>
        </p:txBody>
      </p:sp>
      <p:sp>
        <p:nvSpPr>
          <p:cNvPr id="6" name="Rechteck 5"/>
          <p:cNvSpPr/>
          <p:nvPr/>
        </p:nvSpPr>
        <p:spPr>
          <a:xfrm>
            <a:off x="7772400" y="2209800"/>
            <a:ext cx="1066800" cy="304800"/>
          </a:xfrm>
          <a:prstGeom prst="rect">
            <a:avLst/>
          </a:prstGeom>
          <a:noFill/>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solidFill>
                  <a:schemeClr val="tx1"/>
                </a:solidFill>
              </a:rPr>
              <a:t>Schaden!</a:t>
            </a:r>
          </a:p>
        </p:txBody>
      </p:sp>
      <p:sp>
        <p:nvSpPr>
          <p:cNvPr id="7" name="Rechteck 6"/>
          <p:cNvSpPr/>
          <p:nvPr/>
        </p:nvSpPr>
        <p:spPr>
          <a:xfrm>
            <a:off x="6705600" y="1752600"/>
            <a:ext cx="990600" cy="304800"/>
          </a:xfrm>
          <a:prstGeom prst="rect">
            <a:avLst/>
          </a:prstGeom>
          <a:noFill/>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de-CH" b="1" dirty="0">
                <a:solidFill>
                  <a:schemeClr val="tx1"/>
                </a:solidFill>
              </a:rPr>
              <a:t>Liefertag</a:t>
            </a:r>
          </a:p>
        </p:txBody>
      </p:sp>
      <p:sp>
        <p:nvSpPr>
          <p:cNvPr id="8" name="Rechteck 7"/>
          <p:cNvSpPr/>
          <p:nvPr/>
        </p:nvSpPr>
        <p:spPr>
          <a:xfrm>
            <a:off x="7696200" y="2209800"/>
            <a:ext cx="76200" cy="304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de-CH"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CH" dirty="0"/>
              <a:t>Rechtsgrundlagen Liefermahnung</a:t>
            </a:r>
          </a:p>
        </p:txBody>
      </p:sp>
      <p:pic>
        <p:nvPicPr>
          <p:cNvPr id="5" name="Inhaltsplatzhalter 4" descr="Bild1.jpg"/>
          <p:cNvPicPr>
            <a:picLocks noGrp="1" noChangeAspect="1"/>
          </p:cNvPicPr>
          <p:nvPr>
            <p:ph idx="1"/>
          </p:nvPr>
        </p:nvPicPr>
        <p:blipFill>
          <a:blip r:embed="rId2" cstate="print"/>
          <a:stretch>
            <a:fillRect/>
          </a:stretch>
        </p:blipFill>
        <p:spPr>
          <a:xfrm>
            <a:off x="304800" y="1464229"/>
            <a:ext cx="8534400" cy="524716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Aufgabe 1</a:t>
            </a:r>
          </a:p>
        </p:txBody>
      </p:sp>
      <p:sp>
        <p:nvSpPr>
          <p:cNvPr id="3" name="Inhaltsplatzhalter 2"/>
          <p:cNvSpPr>
            <a:spLocks noGrp="1"/>
          </p:cNvSpPr>
          <p:nvPr>
            <p:ph idx="1"/>
          </p:nvPr>
        </p:nvSpPr>
        <p:spPr/>
        <p:txBody>
          <a:bodyPr>
            <a:normAutofit fontScale="92500" lnSpcReduction="10000"/>
          </a:bodyPr>
          <a:lstStyle/>
          <a:p>
            <a:pPr marL="182563" indent="0">
              <a:buNone/>
            </a:pPr>
            <a:r>
              <a:rPr lang="de-CH" sz="2600" b="1" dirty="0"/>
              <a:t>Entscheiden Sie, ob ein Fix- oder ein Mahngeschäft vorliegt: </a:t>
            </a:r>
          </a:p>
          <a:p>
            <a:pPr marL="444500" lvl="1" indent="-261938"/>
            <a:r>
              <a:rPr lang="de-CH" dirty="0"/>
              <a:t>Ein Grossist bestellt bei einer Fabrik Waren.</a:t>
            </a:r>
            <a:br>
              <a:rPr lang="de-CH" dirty="0"/>
            </a:br>
            <a:r>
              <a:rPr lang="de-CH" dirty="0"/>
              <a:t>Angabe: Lieferung am 1. April 20xx</a:t>
            </a:r>
          </a:p>
          <a:p>
            <a:pPr marL="444500" lvl="2" indent="0">
              <a:buNone/>
            </a:pPr>
            <a:r>
              <a:rPr lang="de-CH" b="1" dirty="0">
                <a:solidFill>
                  <a:schemeClr val="accent2">
                    <a:lumMod val="50000"/>
                  </a:schemeClr>
                </a:solidFill>
              </a:rPr>
              <a:t>Ihre Antwort: </a:t>
            </a:r>
          </a:p>
          <a:p>
            <a:pPr marL="444500" lvl="1" indent="-261938"/>
            <a:r>
              <a:rPr lang="de-CH" dirty="0"/>
              <a:t>Ein Privatmann bestellt bei einer Möbelhandlung einen Fauteuil. Angabe: lieferbar in 6 Wochen</a:t>
            </a:r>
          </a:p>
          <a:p>
            <a:pPr marL="444500" lvl="2" indent="0">
              <a:buNone/>
            </a:pPr>
            <a:r>
              <a:rPr lang="de-CH" b="1" dirty="0">
                <a:solidFill>
                  <a:schemeClr val="accent2">
                    <a:lumMod val="50000"/>
                  </a:schemeClr>
                </a:solidFill>
              </a:rPr>
              <a:t>Ihre Antwort: </a:t>
            </a:r>
            <a:endParaRPr lang="de-CH" dirty="0"/>
          </a:p>
          <a:p>
            <a:pPr marL="444500" lvl="1" indent="-261938"/>
            <a:r>
              <a:rPr lang="de-CH" dirty="0"/>
              <a:t>Ein Detaillist bestellt bei einer Teigwarenfabrik 300 kg Spaghetti und verlangt «sofortige Lieferung».</a:t>
            </a:r>
          </a:p>
          <a:p>
            <a:pPr marL="444500" lvl="2" indent="0">
              <a:buNone/>
            </a:pPr>
            <a:r>
              <a:rPr lang="de-CH" b="1" dirty="0">
                <a:solidFill>
                  <a:schemeClr val="accent2">
                    <a:lumMod val="50000"/>
                  </a:schemeClr>
                </a:solidFill>
              </a:rPr>
              <a:t>Ihre Antwort: </a:t>
            </a:r>
          </a:p>
        </p:txBody>
      </p:sp>
      <p:sp>
        <p:nvSpPr>
          <p:cNvPr id="4" name="Textfeld 3"/>
          <p:cNvSpPr txBox="1"/>
          <p:nvPr/>
        </p:nvSpPr>
        <p:spPr>
          <a:xfrm>
            <a:off x="914400" y="6350913"/>
            <a:ext cx="7848600" cy="430887"/>
          </a:xfrm>
          <a:prstGeom prst="rect">
            <a:avLst/>
          </a:prstGeom>
          <a:noFill/>
        </p:spPr>
        <p:txBody>
          <a:bodyPr wrap="square" rtlCol="0">
            <a:spAutoFit/>
          </a:bodyPr>
          <a:lstStyle/>
          <a:p>
            <a:pPr marL="1527175" indent="-1527175"/>
            <a:r>
              <a:rPr lang="de-CH" sz="1100" i="1" dirty="0">
                <a:latin typeface="+mn-lt"/>
              </a:rPr>
              <a:t>Quelle für alle Aufgaben: 	</a:t>
            </a:r>
            <a:r>
              <a:rPr lang="de-CH" sz="1100" i="1" dirty="0" err="1">
                <a:latin typeface="+mn-lt"/>
              </a:rPr>
              <a:t>Lucidi</a:t>
            </a:r>
            <a:r>
              <a:rPr lang="de-CH" sz="1100" i="1" dirty="0">
                <a:latin typeface="+mn-lt"/>
              </a:rPr>
              <a:t> L, </a:t>
            </a:r>
            <a:r>
              <a:rPr lang="de-CH" sz="1100" i="1" dirty="0" err="1">
                <a:latin typeface="+mn-lt"/>
              </a:rPr>
              <a:t>Spörri</a:t>
            </a:r>
            <a:r>
              <a:rPr lang="de-CH" sz="1100" i="1" dirty="0">
                <a:latin typeface="+mn-lt"/>
              </a:rPr>
              <a:t> R.: Kontrollfragen Kaufvertrag. &lt; http://www.edubs.ch/lehrpersonen/Szenarien/Kaufvertrag/ Lernplattform/5_kaufvertrag/53_kaufvertrag.html &gt;. 20.12.2009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Aufgabe 2 </a:t>
            </a:r>
          </a:p>
        </p:txBody>
      </p:sp>
      <p:sp>
        <p:nvSpPr>
          <p:cNvPr id="3" name="Inhaltsplatzhalter 2"/>
          <p:cNvSpPr>
            <a:spLocks noGrp="1"/>
          </p:cNvSpPr>
          <p:nvPr>
            <p:ph idx="1"/>
          </p:nvPr>
        </p:nvSpPr>
        <p:spPr/>
        <p:txBody>
          <a:bodyPr>
            <a:normAutofit fontScale="47500" lnSpcReduction="20000"/>
          </a:bodyPr>
          <a:lstStyle/>
          <a:p>
            <a:pPr marL="92075" indent="0">
              <a:lnSpc>
                <a:spcPct val="120000"/>
              </a:lnSpc>
              <a:buNone/>
            </a:pPr>
            <a:r>
              <a:rPr lang="de-CH" dirty="0"/>
              <a:t>Die TISSAG bestellte am 15. Januar bei der IMPORTEX 600 Damenblusen zum Preis 27 Franken je Stück.</a:t>
            </a:r>
          </a:p>
          <a:p>
            <a:pPr marL="92075" indent="0">
              <a:lnSpc>
                <a:spcPct val="120000"/>
              </a:lnSpc>
              <a:buNone/>
            </a:pPr>
            <a:r>
              <a:rPr lang="de-CH" dirty="0"/>
              <a:t>In der Auftragsbestätigung nannte die IMPORTEX eine Lieferfrist von «ungefähr 6 Wochen». Da die Ware Mitte März noch nicht eingetroffen war und sich zufällig die Gelegenheit bot, die gleichen Blusen andernorts zu 22 Franken je Stück einzukaufen, teilte die TISSAG per Fax mit, dass sie auf die Lieferung der 600 Blusen verzichte. Damit wollte sich die IMPORTEX nicht abfinden und bot die Lieferung sofort an.</a:t>
            </a:r>
            <a:br>
              <a:rPr lang="de-CH" dirty="0"/>
            </a:br>
            <a:endParaRPr lang="de-CH" dirty="0"/>
          </a:p>
          <a:p>
            <a:pPr marL="360000" indent="-288000">
              <a:lnSpc>
                <a:spcPct val="120000"/>
              </a:lnSpc>
            </a:pPr>
            <a:r>
              <a:rPr lang="de-CH" dirty="0"/>
              <a:t>Handelt es sich um ein Mahngeschäft oder um ein Fixgeschäft? Warum?</a:t>
            </a:r>
          </a:p>
          <a:p>
            <a:pPr marL="360000" lvl="1" indent="0">
              <a:lnSpc>
                <a:spcPct val="120000"/>
              </a:lnSpc>
              <a:buNone/>
            </a:pPr>
            <a:r>
              <a:rPr lang="de-CH" b="1" dirty="0">
                <a:solidFill>
                  <a:schemeClr val="accent2">
                    <a:lumMod val="50000"/>
                  </a:schemeClr>
                </a:solidFill>
              </a:rPr>
              <a:t>Ihre Antwort:</a:t>
            </a:r>
            <a:br>
              <a:rPr lang="de-CH" b="1" dirty="0">
                <a:solidFill>
                  <a:schemeClr val="accent2">
                    <a:lumMod val="50000"/>
                  </a:schemeClr>
                </a:solidFill>
              </a:rPr>
            </a:br>
            <a:endParaRPr lang="de-CH" dirty="0"/>
          </a:p>
          <a:p>
            <a:pPr marL="360000" indent="-288000">
              <a:lnSpc>
                <a:spcPct val="120000"/>
              </a:lnSpc>
            </a:pPr>
            <a:r>
              <a:rPr lang="de-CH" dirty="0"/>
              <a:t>Muss die TISSAG die teuren Blusen noch annehmen, obwohl sie sich inzwischen andernorts billiger eindecken konnte?</a:t>
            </a:r>
          </a:p>
          <a:p>
            <a:pPr marL="360000" lvl="1" indent="0">
              <a:lnSpc>
                <a:spcPct val="120000"/>
              </a:lnSpc>
              <a:buNone/>
            </a:pPr>
            <a:r>
              <a:rPr lang="de-CH" b="1" dirty="0">
                <a:solidFill>
                  <a:schemeClr val="accent2">
                    <a:lumMod val="50000"/>
                  </a:schemeClr>
                </a:solidFill>
              </a:rPr>
              <a:t>Ihre Antwort:</a:t>
            </a:r>
            <a:br>
              <a:rPr lang="de-CH" b="1" dirty="0">
                <a:solidFill>
                  <a:schemeClr val="accent2">
                    <a:lumMod val="50000"/>
                  </a:schemeClr>
                </a:solidFill>
              </a:rPr>
            </a:br>
            <a:endParaRPr lang="de-CH" dirty="0"/>
          </a:p>
          <a:p>
            <a:pPr marL="360000" indent="-288000">
              <a:lnSpc>
                <a:spcPct val="120000"/>
              </a:lnSpc>
            </a:pPr>
            <a:r>
              <a:rPr lang="de-CH" dirty="0"/>
              <a:t>Welchen Fehler hat der Sachbearbeiter der TISSAG gemacht? </a:t>
            </a:r>
          </a:p>
          <a:p>
            <a:pPr marL="360000" lvl="1" indent="0">
              <a:lnSpc>
                <a:spcPct val="120000"/>
              </a:lnSpc>
              <a:buNone/>
            </a:pPr>
            <a:r>
              <a:rPr lang="de-CH" b="1" dirty="0">
                <a:solidFill>
                  <a:schemeClr val="accent2">
                    <a:lumMod val="50000"/>
                  </a:schemeClr>
                </a:solidFill>
              </a:rPr>
              <a:t>Ihre Antwort:</a:t>
            </a:r>
            <a:endParaRPr lang="de-C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Aufgabe 3</a:t>
            </a:r>
          </a:p>
        </p:txBody>
      </p:sp>
      <p:sp>
        <p:nvSpPr>
          <p:cNvPr id="3" name="Inhaltsplatzhalter 2"/>
          <p:cNvSpPr>
            <a:spLocks noGrp="1"/>
          </p:cNvSpPr>
          <p:nvPr>
            <p:ph idx="1"/>
          </p:nvPr>
        </p:nvSpPr>
        <p:spPr/>
        <p:txBody>
          <a:bodyPr/>
          <a:lstStyle/>
          <a:p>
            <a:pPr marL="0" indent="0">
              <a:buNone/>
            </a:pPr>
            <a:r>
              <a:rPr lang="de-CH" dirty="0"/>
              <a:t>Welches ist die rechtlich wichtigste Konsequenz bei einem Mahn- gegenüber einem Fixgeschäft?</a:t>
            </a:r>
          </a:p>
          <a:p>
            <a:pPr marL="0" indent="0">
              <a:buNone/>
            </a:pPr>
            <a:r>
              <a:rPr lang="de-CH" b="1" dirty="0">
                <a:solidFill>
                  <a:schemeClr val="accent2">
                    <a:lumMod val="50000"/>
                  </a:schemeClr>
                </a:solidFill>
              </a:rPr>
              <a:t>Ihre Antwort: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amper">
      <a:majorFont>
        <a:latin typeface="Segoe UI"/>
        <a:ea typeface=""/>
        <a:cs typeface=""/>
      </a:majorFont>
      <a:minorFont>
        <a:latin typeface="Segoe UI"/>
        <a:ea typeface=""/>
        <a:cs typeface=""/>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0</TotalTime>
  <Words>704</Words>
  <Application>Microsoft Office PowerPoint</Application>
  <PresentationFormat>Bildschirmpräsentation (4:3)</PresentationFormat>
  <Paragraphs>87</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Segoe UI</vt:lpstr>
      <vt:lpstr>Wingdings</vt:lpstr>
      <vt:lpstr>Wingdings 2</vt:lpstr>
      <vt:lpstr>Wingdings 3</vt:lpstr>
      <vt:lpstr>Modul</vt:lpstr>
      <vt:lpstr>Lieferverzug</vt:lpstr>
      <vt:lpstr>Arten des Lieferverzugs</vt:lpstr>
      <vt:lpstr>Mahngeschäft OR Art. 102 Abs. 1 und Art. 107 Abs. 1</vt:lpstr>
      <vt:lpstr>auch Nachfrist ungenutzt OR Art. 107 Abs. 2</vt:lpstr>
      <vt:lpstr>Fixgeschäft OR Art. 108 Abs. 2 und 3</vt:lpstr>
      <vt:lpstr>Rechtsgrundlagen Liefermahnung</vt:lpstr>
      <vt:lpstr>Aufgabe 1</vt:lpstr>
      <vt:lpstr>Aufgabe 2 </vt:lpstr>
      <vt:lpstr>Aufgabe 3</vt:lpstr>
      <vt:lpstr>Lösungen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lasti</dc:creator>
  <cp:lastModifiedBy>Lippuner Jürg BZSL</cp:lastModifiedBy>
  <cp:revision>33</cp:revision>
  <cp:lastPrinted>1601-01-01T00:00:00Z</cp:lastPrinted>
  <dcterms:created xsi:type="dcterms:W3CDTF">1601-01-01T00:00:00Z</dcterms:created>
  <dcterms:modified xsi:type="dcterms:W3CDTF">2021-02-06T09:37:21Z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