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1" r:id="rId6"/>
    <p:sldId id="260" r:id="rId7"/>
    <p:sldId id="262" r:id="rId8"/>
    <p:sldId id="263" r:id="rId9"/>
    <p:sldId id="264" r:id="rId10"/>
    <p:sldId id="265" r:id="rId11"/>
    <p:sldId id="266" r:id="rId12"/>
    <p:sldId id="267" r:id="rId13"/>
    <p:sldId id="270" r:id="rId14"/>
    <p:sldId id="269" r:id="rId15"/>
    <p:sldId id="272" r:id="rId16"/>
    <p:sldId id="273" r:id="rId17"/>
    <p:sldId id="268" r:id="rId18"/>
    <p:sldId id="271" r:id="rId19"/>
  </p:sldIdLst>
  <p:sldSz cx="9144000" cy="6858000" type="screen4x3"/>
  <p:notesSz cx="6858000" cy="9144000"/>
  <p:defaultTextStyle>
    <a:defPPr>
      <a:defRPr lang="de-AT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66"/>
    <a:srgbClr val="CC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6578" autoAdjust="0"/>
    <p:restoredTop sz="90878" autoAdjust="0"/>
  </p:normalViewPr>
  <p:slideViewPr>
    <p:cSldViewPr>
      <p:cViewPr varScale="1">
        <p:scale>
          <a:sx n="83" d="100"/>
          <a:sy n="83" d="100"/>
        </p:scale>
        <p:origin x="384" y="39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36724565756823824"/>
          <c:y val="8.5308056872037921E-2"/>
          <c:w val="0.43672456575682383"/>
          <c:h val="0.83412322274881512"/>
        </c:manualLayout>
      </c:layout>
      <c:pieChart>
        <c:varyColors val="1"/>
        <c:ser>
          <c:idx val="0"/>
          <c:order val="0"/>
          <c:tx>
            <c:strRef>
              <c:f>Sheet1!$A$2</c:f>
              <c:strCache>
                <c:ptCount val="1"/>
                <c:pt idx="0">
                  <c:v>Ost</c:v>
                </c:pt>
              </c:strCache>
            </c:strRef>
          </c:tx>
          <c:spPr>
            <a:solidFill>
              <a:schemeClr val="accent1"/>
            </a:solidFill>
            <a:ln w="12700">
              <a:solidFill>
                <a:schemeClr val="tx1"/>
              </a:solidFill>
              <a:prstDash val="solid"/>
            </a:ln>
          </c:spPr>
          <c:dPt>
            <c:idx val="0"/>
            <c:bubble3D val="0"/>
            <c:extLst>
              <c:ext xmlns:c16="http://schemas.microsoft.com/office/drawing/2014/chart" uri="{C3380CC4-5D6E-409C-BE32-E72D297353CC}">
                <c16:uniqueId val="{00000000-7CC2-407B-87A5-79800DF73AE8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2700">
                <a:solidFill>
                  <a:schemeClr val="tx1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1-7CC2-407B-87A5-79800DF73AE8}"/>
              </c:ext>
            </c:extLst>
          </c:dPt>
          <c:cat>
            <c:strRef>
              <c:f>Sheet1!$B$1:$C$1</c:f>
              <c:strCache>
                <c:ptCount val="2"/>
                <c:pt idx="0">
                  <c:v>Mädchen</c:v>
                </c:pt>
                <c:pt idx="1">
                  <c:v>Knaben</c:v>
                </c:pt>
              </c:strCache>
            </c:strRef>
          </c:cat>
          <c:val>
            <c:numRef>
              <c:f>Sheet1!$B$2:$C$2</c:f>
              <c:numCache>
                <c:formatCode>General</c:formatCode>
                <c:ptCount val="2"/>
                <c:pt idx="0">
                  <c:v>12</c:v>
                </c:pt>
                <c:pt idx="1">
                  <c:v>13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7CC2-407B-87A5-79800DF73AE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 w="25400">
          <a:noFill/>
        </a:ln>
      </c:spPr>
    </c:plotArea>
    <c:legend>
      <c:legendPos val="l"/>
      <c:layout>
        <c:manualLayout>
          <c:xMode val="edge"/>
          <c:yMode val="edge"/>
          <c:x val="3.7220843672456576E-3"/>
          <c:y val="0.4218009478672986"/>
          <c:w val="0.16377171215880892"/>
          <c:h val="0.15876777251184834"/>
        </c:manualLayout>
      </c:layout>
      <c:overlay val="0"/>
      <c:spPr>
        <a:noFill/>
        <a:ln w="3175">
          <a:solidFill>
            <a:schemeClr val="tx1"/>
          </a:solidFill>
          <a:prstDash val="solid"/>
        </a:ln>
      </c:spPr>
      <c:txPr>
        <a:bodyPr/>
        <a:lstStyle/>
        <a:p>
          <a:pPr>
            <a:defRPr sz="1655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de-DE"/>
        </a:p>
      </c:txPr>
    </c:legend>
    <c:plotVisOnly val="1"/>
    <c:dispBlanksAs val="zero"/>
    <c:showDLblsOverMax val="0"/>
  </c:chart>
  <c:spPr>
    <a:noFill/>
    <a:ln>
      <a:noFill/>
    </a:ln>
  </c:spPr>
  <c:txPr>
    <a:bodyPr/>
    <a:lstStyle/>
    <a:p>
      <a:pPr>
        <a:defRPr sz="1800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de-DE"/>
    </a:p>
  </c:txPr>
  <c:externalData r:id="rId1">
    <c:autoUpdate val="0"/>
  </c:externalData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99FC60E-6F6A-4010-BBAB-7FC2AC324C1F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/>
      <dgm:spPr/>
    </dgm:pt>
    <dgm:pt modelId="{CB8A7D09-276F-4F88-8BFF-332B580E2951}">
      <dgm:prSet/>
      <dgm:spPr/>
      <dgm:t>
        <a:bodyPr/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de-AT" altLang="de-DE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Arial" panose="020B0604020202020204" pitchFamily="34" charset="0"/>
              <a:cs typeface="Arial" panose="020B0604020202020204" pitchFamily="34" charset="0"/>
            </a:rPr>
            <a:t>Hauptschule Golling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de-AT" altLang="de-DE" b="0" i="0" u="none" strike="noStrike" cap="none" normalizeH="0" baseline="0">
              <a:ln>
                <a:noFill/>
              </a:ln>
              <a:solidFill>
                <a:srgbClr val="000000"/>
              </a:solidFill>
              <a:effectLst/>
              <a:latin typeface="Arial" panose="020B0604020202020204" pitchFamily="34" charset="0"/>
              <a:cs typeface="Arial" panose="020B0604020202020204" pitchFamily="34" charset="0"/>
            </a:rPr>
            <a:t>2. Klassen</a:t>
          </a:r>
          <a:endParaRPr kumimoji="0" lang="de-AT" altLang="de-DE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  <a:cs typeface="Arial" panose="020B0604020202020204" pitchFamily="34" charset="0"/>
          </a:endParaRPr>
        </a:p>
      </dgm:t>
    </dgm:pt>
    <dgm:pt modelId="{D6BB4F92-93A7-4E26-911C-2CF287485DF9}" type="parTrans" cxnId="{4615C974-DDE2-417D-A757-52C5A8D297D1}">
      <dgm:prSet/>
      <dgm:spPr/>
    </dgm:pt>
    <dgm:pt modelId="{43377014-48DD-4E87-BC9C-3F290A5DD6ED}" type="sibTrans" cxnId="{4615C974-DDE2-417D-A757-52C5A8D297D1}">
      <dgm:prSet/>
      <dgm:spPr/>
    </dgm:pt>
    <dgm:pt modelId="{EF4B26CE-2FFE-4628-AD22-B7BC7DD19C01}" type="pres">
      <dgm:prSet presAssocID="{599FC60E-6F6A-4010-BBAB-7FC2AC324C1F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8A6D14AB-8217-4278-96A7-DE4B7F9AA40E}" type="pres">
      <dgm:prSet presAssocID="{CB8A7D09-276F-4F88-8BFF-332B580E2951}" presName="hierRoot1" presStyleCnt="0">
        <dgm:presLayoutVars>
          <dgm:hierBranch/>
        </dgm:presLayoutVars>
      </dgm:prSet>
      <dgm:spPr/>
    </dgm:pt>
    <dgm:pt modelId="{B3208079-8579-4317-A15C-F684FEDDA764}" type="pres">
      <dgm:prSet presAssocID="{CB8A7D09-276F-4F88-8BFF-332B580E2951}" presName="rootComposite1" presStyleCnt="0"/>
      <dgm:spPr/>
    </dgm:pt>
    <dgm:pt modelId="{2F399345-073E-4E40-AE6F-8BBDCC59EB61}" type="pres">
      <dgm:prSet presAssocID="{CB8A7D09-276F-4F88-8BFF-332B580E2951}" presName="rootText1" presStyleLbl="node0" presStyleIdx="0" presStyleCnt="1">
        <dgm:presLayoutVars>
          <dgm:chPref val="3"/>
        </dgm:presLayoutVars>
      </dgm:prSet>
      <dgm:spPr/>
    </dgm:pt>
    <dgm:pt modelId="{CE800B9B-FB4C-4672-8A26-0DE414AB6951}" type="pres">
      <dgm:prSet presAssocID="{CB8A7D09-276F-4F88-8BFF-332B580E2951}" presName="rootConnector1" presStyleLbl="node1" presStyleIdx="0" presStyleCnt="0"/>
      <dgm:spPr/>
    </dgm:pt>
    <dgm:pt modelId="{D70887ED-F37F-4771-AEC5-2A05B73073BD}" type="pres">
      <dgm:prSet presAssocID="{CB8A7D09-276F-4F88-8BFF-332B580E2951}" presName="hierChild2" presStyleCnt="0"/>
      <dgm:spPr/>
    </dgm:pt>
    <dgm:pt modelId="{DACA0E57-C27E-45CF-AC72-CE432C981CB4}" type="pres">
      <dgm:prSet presAssocID="{CB8A7D09-276F-4F88-8BFF-332B580E2951}" presName="hierChild3" presStyleCnt="0"/>
      <dgm:spPr/>
    </dgm:pt>
  </dgm:ptLst>
  <dgm:cxnLst>
    <dgm:cxn modelId="{CB573A8C-41B2-499C-9680-A87670C60A68}" type="presOf" srcId="{CB8A7D09-276F-4F88-8BFF-332B580E2951}" destId="{2F399345-073E-4E40-AE6F-8BBDCC59EB61}" srcOrd="0" destOrd="0" presId="urn:microsoft.com/office/officeart/2005/8/layout/orgChart1"/>
    <dgm:cxn modelId="{4615C974-DDE2-417D-A757-52C5A8D297D1}" srcId="{599FC60E-6F6A-4010-BBAB-7FC2AC324C1F}" destId="{CB8A7D09-276F-4F88-8BFF-332B580E2951}" srcOrd="0" destOrd="0" parTransId="{D6BB4F92-93A7-4E26-911C-2CF287485DF9}" sibTransId="{43377014-48DD-4E87-BC9C-3F290A5DD6ED}"/>
    <dgm:cxn modelId="{86F31DEC-4C1C-4452-B405-1958415A80BF}" type="presOf" srcId="{599FC60E-6F6A-4010-BBAB-7FC2AC324C1F}" destId="{EF4B26CE-2FFE-4628-AD22-B7BC7DD19C01}" srcOrd="0" destOrd="0" presId="urn:microsoft.com/office/officeart/2005/8/layout/orgChart1"/>
    <dgm:cxn modelId="{83A0D6BE-A779-4585-8FCB-788774991E7B}" type="presOf" srcId="{CB8A7D09-276F-4F88-8BFF-332B580E2951}" destId="{CE800B9B-FB4C-4672-8A26-0DE414AB6951}" srcOrd="1" destOrd="0" presId="urn:microsoft.com/office/officeart/2005/8/layout/orgChart1"/>
    <dgm:cxn modelId="{BF813EAC-8DE5-47F4-AA2C-709EF772A02B}" type="presParOf" srcId="{EF4B26CE-2FFE-4628-AD22-B7BC7DD19C01}" destId="{8A6D14AB-8217-4278-96A7-DE4B7F9AA40E}" srcOrd="0" destOrd="0" presId="urn:microsoft.com/office/officeart/2005/8/layout/orgChart1"/>
    <dgm:cxn modelId="{A1C93AF5-5FF5-4085-A744-913436008014}" type="presParOf" srcId="{8A6D14AB-8217-4278-96A7-DE4B7F9AA40E}" destId="{B3208079-8579-4317-A15C-F684FEDDA764}" srcOrd="0" destOrd="0" presId="urn:microsoft.com/office/officeart/2005/8/layout/orgChart1"/>
    <dgm:cxn modelId="{7AB1BE7E-9891-43DF-8FBF-99600EA269F6}" type="presParOf" srcId="{B3208079-8579-4317-A15C-F684FEDDA764}" destId="{2F399345-073E-4E40-AE6F-8BBDCC59EB61}" srcOrd="0" destOrd="0" presId="urn:microsoft.com/office/officeart/2005/8/layout/orgChart1"/>
    <dgm:cxn modelId="{A0059F59-E337-42D9-A354-AA1177F342A9}" type="presParOf" srcId="{B3208079-8579-4317-A15C-F684FEDDA764}" destId="{CE800B9B-FB4C-4672-8A26-0DE414AB6951}" srcOrd="1" destOrd="0" presId="urn:microsoft.com/office/officeart/2005/8/layout/orgChart1"/>
    <dgm:cxn modelId="{53E5E83E-15DB-4CFC-B108-078C0F125ED1}" type="presParOf" srcId="{8A6D14AB-8217-4278-96A7-DE4B7F9AA40E}" destId="{D70887ED-F37F-4771-AEC5-2A05B73073BD}" srcOrd="1" destOrd="0" presId="urn:microsoft.com/office/officeart/2005/8/layout/orgChart1"/>
    <dgm:cxn modelId="{CCE4412D-D5D8-4C0C-90BD-76BAF9FDD54D}" type="presParOf" srcId="{8A6D14AB-8217-4278-96A7-DE4B7F9AA40E}" destId="{DACA0E57-C27E-45CF-AC72-CE432C981CB4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F399345-073E-4E40-AE6F-8BBDCC59EB61}">
      <dsp:nvSpPr>
        <dsp:cNvPr id="0" name=""/>
        <dsp:cNvSpPr/>
      </dsp:nvSpPr>
      <dsp:spPr>
        <a:xfrm>
          <a:off x="1359885" y="889"/>
          <a:ext cx="4984365" cy="249218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4925" tIns="34925" rIns="34925" bIns="34925" numCol="1" spcCol="1270" anchor="ctr" anchorCtr="0">
          <a:noAutofit/>
        </a:bodyPr>
        <a:lstStyle/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de-AT" altLang="de-DE" sz="5500" b="0" i="0" u="none" strike="noStrike" kern="1200" cap="none" normalizeH="0" baseline="0">
              <a:ln>
                <a:noFill/>
              </a:ln>
              <a:solidFill>
                <a:srgbClr val="000000"/>
              </a:solidFill>
              <a:effectLst/>
              <a:latin typeface="Arial" panose="020B0604020202020204" pitchFamily="34" charset="0"/>
              <a:cs typeface="Arial" panose="020B0604020202020204" pitchFamily="34" charset="0"/>
            </a:rPr>
            <a:t>Hauptschule Golling</a:t>
          </a:r>
        </a:p>
        <a:p>
          <a:pPr marL="0" marR="0" lvl="0" indent="0" algn="ctr" defTabSz="914400" rtl="0" eaLnBrk="1" fontAlgn="base" latinLnBrk="0" hangingPunct="1">
            <a:lnSpc>
              <a:spcPct val="100000"/>
            </a:lnSpc>
            <a:spcBef>
              <a:spcPct val="0"/>
            </a:spcBef>
            <a:spcAft>
              <a:spcPct val="0"/>
            </a:spcAft>
            <a:buClrTx/>
            <a:buSzTx/>
            <a:buFontTx/>
            <a:buNone/>
            <a:tabLst/>
          </a:pPr>
          <a:r>
            <a:rPr kumimoji="0" lang="de-AT" altLang="de-DE" sz="5500" b="0" i="0" u="none" strike="noStrike" kern="1200" cap="none" normalizeH="0" baseline="0">
              <a:ln>
                <a:noFill/>
              </a:ln>
              <a:solidFill>
                <a:srgbClr val="000000"/>
              </a:solidFill>
              <a:effectLst/>
              <a:latin typeface="Arial" panose="020B0604020202020204" pitchFamily="34" charset="0"/>
              <a:cs typeface="Arial" panose="020B0604020202020204" pitchFamily="34" charset="0"/>
            </a:rPr>
            <a:t>2. Klassen</a:t>
          </a:r>
          <a:endParaRPr kumimoji="0" lang="de-AT" altLang="de-DE" sz="5500" b="0" i="0" u="none" strike="noStrike" kern="1200" cap="none" normalizeH="0" baseline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  <a:cs typeface="Arial" panose="020B0604020202020204" pitchFamily="34" charset="0"/>
          </a:endParaRPr>
        </a:p>
      </dsp:txBody>
      <dsp:txXfrm>
        <a:off x="1359885" y="889"/>
        <a:ext cx="4984365" cy="249218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/>
              <a:t>Formatvorlage des Untertitelmasters durch Klicken bearbeiten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9D6B02F-C715-4133-9C3E-8FBC69F50437}" type="slidenum">
              <a:rPr lang="de-AT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D20EDF4-600F-442E-A89A-16EAF6F2BF11}" type="slidenum">
              <a:rPr lang="de-AT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22ED74-00F1-46C1-95AE-30ED13452301}" type="slidenum">
              <a:rPr lang="de-AT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dgm" preserve="1">
  <p:cSld name="Titel und Diagramm oder Organigram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SmartArt-Platzhalter 2"/>
          <p:cNvSpPr>
            <a:spLocks noGrp="1"/>
          </p:cNvSpPr>
          <p:nvPr>
            <p:ph type="dgm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07736A7F-2C18-4274-B739-B086677DB52C}" type="slidenum">
              <a:rPr lang="de-AT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el und Diagram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Diagrammplatzhalt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D590977E-082C-4098-8A09-5982B2191655}" type="slidenum">
              <a:rPr lang="de-AT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el und Tabel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Tabellenplatzhalter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D756AD50-8D59-4DB7-BC63-8CEE67D046B0}" type="slidenum">
              <a:rPr lang="de-AT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7E8E220-841A-4F62-9BB9-435E2A3306C8}" type="slidenum">
              <a:rPr lang="de-AT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D9C4CD9-068E-4AD2-A9B2-99DE46FCA664}" type="slidenum">
              <a:rPr lang="de-AT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49AEF91-760D-4D01-8A99-821AD16D024F}" type="slidenum">
              <a:rPr lang="de-AT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132644-DF6B-4261-B2F4-21580316C90F}" type="slidenum">
              <a:rPr lang="de-AT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E1A0B33-8FBB-4820-8252-B233EAE01BC2}" type="slidenum">
              <a:rPr lang="de-AT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FF81961-2C30-4735-9490-9F9AE4DBD3C5}" type="slidenum">
              <a:rPr lang="de-AT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EE2FD7-BE5C-49EC-BD8C-41A4190DFD31}" type="slidenum">
              <a:rPr lang="de-AT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82375DE-55C0-482E-9F4C-A729C92CD86A}" type="slidenum">
              <a:rPr lang="de-AT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AT"/>
              <a:t>Klicken Sie, um das Titelformat zu bearbeiten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AT"/>
              <a:t>Klicken Sie, um die Formate des Vorlagentextes zu bearbeiten</a:t>
            </a:r>
          </a:p>
          <a:p>
            <a:pPr lvl="1"/>
            <a:r>
              <a:rPr lang="de-AT"/>
              <a:t>Zweite Ebene</a:t>
            </a:r>
          </a:p>
          <a:p>
            <a:pPr lvl="2"/>
            <a:r>
              <a:rPr lang="de-AT"/>
              <a:t>Dritte Ebene</a:t>
            </a:r>
          </a:p>
          <a:p>
            <a:pPr lvl="3"/>
            <a:r>
              <a:rPr lang="de-AT"/>
              <a:t>Vierte Ebene</a:t>
            </a:r>
          </a:p>
          <a:p>
            <a:pPr lvl="4"/>
            <a:r>
              <a:rPr lang="de-AT"/>
              <a:t>Fünfte Ebene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de-AT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de-AT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86A35E84-0D3F-46CD-9912-4AE25E012038}" type="slidenum">
              <a:rPr lang="de-AT"/>
              <a:pPr/>
              <a:t>‹Nr.›</a:t>
            </a:fld>
            <a:endParaRPr lang="de-A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bzsl.ch/" TargetMode="Externa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de-AT"/>
              <a:t>Zusammenfassende Übung</a:t>
            </a:r>
          </a:p>
        </p:txBody>
      </p:sp>
      <p:sp>
        <p:nvSpPr>
          <p:cNvPr id="5" name="Untertitel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CH" dirty="0">
                <a:hlinkClick r:id="rId2"/>
              </a:rPr>
              <a:t>www.bzsl.ch</a:t>
            </a:r>
            <a:r>
              <a:rPr lang="de-CH" dirty="0"/>
              <a:t> 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AT"/>
              <a:t>Übung 9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11430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de-AT" sz="2800"/>
              <a:t>Stufe in der Gliederungsansicht die unten angeführte Zeile </a:t>
            </a:r>
            <a:r>
              <a:rPr lang="de-AT" sz="2800" i="1">
                <a:solidFill>
                  <a:srgbClr val="CC0000"/>
                </a:solidFill>
              </a:rPr>
              <a:t>(Neue Folie erstellen)</a:t>
            </a:r>
            <a:r>
              <a:rPr lang="de-AT" sz="2800"/>
              <a:t> um so viele Stufen höher, sodass eine neue Folie entsteht.</a:t>
            </a:r>
          </a:p>
          <a:p>
            <a:pPr>
              <a:lnSpc>
                <a:spcPct val="90000"/>
              </a:lnSpc>
            </a:pPr>
            <a:endParaRPr lang="de-AT" sz="2800"/>
          </a:p>
          <a:p>
            <a:pPr>
              <a:lnSpc>
                <a:spcPct val="90000"/>
              </a:lnSpc>
            </a:pPr>
            <a:r>
              <a:rPr lang="de-AT" sz="2800"/>
              <a:t>Neue Folie erstellen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3" name="Rectangle 5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AT"/>
              <a:t>Übung 10</a:t>
            </a:r>
          </a:p>
        </p:txBody>
      </p:sp>
      <p:sp>
        <p:nvSpPr>
          <p:cNvPr id="17414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13716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de-AT" sz="2800"/>
              <a:t>Verändere das Folienlayout dieser Folie auf </a:t>
            </a:r>
            <a:r>
              <a:rPr lang="de-AT" sz="2800" i="1">
                <a:solidFill>
                  <a:srgbClr val="CC0000"/>
                </a:solidFill>
              </a:rPr>
              <a:t>Nur</a:t>
            </a:r>
            <a:r>
              <a:rPr lang="de-AT" sz="2800"/>
              <a:t> </a:t>
            </a:r>
            <a:r>
              <a:rPr lang="de-AT" sz="2800" i="1">
                <a:solidFill>
                  <a:srgbClr val="CC0000"/>
                </a:solidFill>
              </a:rPr>
              <a:t>Titel</a:t>
            </a:r>
          </a:p>
          <a:p>
            <a:pPr>
              <a:lnSpc>
                <a:spcPct val="90000"/>
              </a:lnSpc>
            </a:pPr>
            <a:r>
              <a:rPr lang="de-AT" sz="2800"/>
              <a:t>Setze das gelbe Zeichnungsobjekt in den </a:t>
            </a:r>
            <a:r>
              <a:rPr lang="de-AT" sz="2800" i="1">
                <a:solidFill>
                  <a:srgbClr val="CC0000"/>
                </a:solidFill>
              </a:rPr>
              <a:t>Hintergrund</a:t>
            </a:r>
            <a:r>
              <a:rPr lang="de-AT" sz="2800"/>
              <a:t> und </a:t>
            </a:r>
            <a:r>
              <a:rPr lang="de-AT" sz="2800" i="1">
                <a:solidFill>
                  <a:srgbClr val="CC0000"/>
                </a:solidFill>
              </a:rPr>
              <a:t>kippe</a:t>
            </a:r>
            <a:r>
              <a:rPr lang="de-AT" sz="2800"/>
              <a:t> es </a:t>
            </a:r>
            <a:r>
              <a:rPr lang="de-AT" sz="2800" i="1">
                <a:solidFill>
                  <a:srgbClr val="CC0000"/>
                </a:solidFill>
              </a:rPr>
              <a:t>vertikal</a:t>
            </a:r>
            <a:r>
              <a:rPr lang="de-AT" sz="2800"/>
              <a:t>.</a:t>
            </a:r>
          </a:p>
        </p:txBody>
      </p:sp>
      <p:sp>
        <p:nvSpPr>
          <p:cNvPr id="17420" name="AutoShape 12"/>
          <p:cNvSpPr>
            <a:spLocks noChangeArrowheads="1"/>
          </p:cNvSpPr>
          <p:nvPr/>
        </p:nvSpPr>
        <p:spPr bwMode="auto">
          <a:xfrm>
            <a:off x="5181600" y="5257800"/>
            <a:ext cx="2743200" cy="1066800"/>
          </a:xfrm>
          <a:custGeom>
            <a:avLst/>
            <a:gdLst>
              <a:gd name="G0" fmla="+- 5400 0 0"/>
              <a:gd name="G1" fmla="+- 21600 0 5400"/>
              <a:gd name="G2" fmla="*/ 5400 1 2"/>
              <a:gd name="G3" fmla="+- 21600 0 G2"/>
              <a:gd name="G4" fmla="+/ 5400 21600 2"/>
              <a:gd name="G5" fmla="+/ G1 0 2"/>
              <a:gd name="G6" fmla="*/ 21600 21600 5400"/>
              <a:gd name="G7" fmla="*/ G6 1 2"/>
              <a:gd name="G8" fmla="+- 21600 0 G7"/>
              <a:gd name="G9" fmla="*/ 21600 1 2"/>
              <a:gd name="G10" fmla="+- 5400 0 G9"/>
              <a:gd name="G11" fmla="?: G10 G8 0"/>
              <a:gd name="G12" fmla="?: G10 G7 21600"/>
              <a:gd name="T0" fmla="*/ 18900 w 21600"/>
              <a:gd name="T1" fmla="*/ 10800 h 21600"/>
              <a:gd name="T2" fmla="*/ 10800 w 21600"/>
              <a:gd name="T3" fmla="*/ 21600 h 21600"/>
              <a:gd name="T4" fmla="*/ 2700 w 21600"/>
              <a:gd name="T5" fmla="*/ 10800 h 21600"/>
              <a:gd name="T6" fmla="*/ 10800 w 21600"/>
              <a:gd name="T7" fmla="*/ 0 h 21600"/>
              <a:gd name="T8" fmla="*/ 4500 w 21600"/>
              <a:gd name="T9" fmla="*/ 4500 h 21600"/>
              <a:gd name="T10" fmla="*/ 17100 w 21600"/>
              <a:gd name="T11" fmla="*/ 171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T8" t="T9" r="T10" b="T11"/>
            <a:pathLst>
              <a:path w="21600" h="21600">
                <a:moveTo>
                  <a:pt x="0" y="0"/>
                </a:moveTo>
                <a:lnTo>
                  <a:pt x="5400" y="21600"/>
                </a:lnTo>
                <a:lnTo>
                  <a:pt x="16200" y="21600"/>
                </a:lnTo>
                <a:lnTo>
                  <a:pt x="21600" y="0"/>
                </a:lnTo>
                <a:close/>
              </a:path>
            </a:pathLst>
          </a:cu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de-AT"/>
              <a:t>Modul 6</a:t>
            </a:r>
          </a:p>
        </p:txBody>
      </p:sp>
      <p:sp>
        <p:nvSpPr>
          <p:cNvPr id="17417" name="AutoShape 9"/>
          <p:cNvSpPr>
            <a:spLocks noChangeArrowheads="1"/>
          </p:cNvSpPr>
          <p:nvPr/>
        </p:nvSpPr>
        <p:spPr bwMode="auto">
          <a:xfrm flipV="1">
            <a:off x="3810000" y="4572000"/>
            <a:ext cx="2743200" cy="1066800"/>
          </a:xfrm>
          <a:custGeom>
            <a:avLst/>
            <a:gdLst>
              <a:gd name="G0" fmla="+- 5400 0 0"/>
              <a:gd name="G1" fmla="+- 21600 0 5400"/>
              <a:gd name="G2" fmla="*/ 5400 1 2"/>
              <a:gd name="G3" fmla="+- 21600 0 G2"/>
              <a:gd name="G4" fmla="+/ 5400 21600 2"/>
              <a:gd name="G5" fmla="+/ G1 0 2"/>
              <a:gd name="G6" fmla="*/ 21600 21600 5400"/>
              <a:gd name="G7" fmla="*/ G6 1 2"/>
              <a:gd name="G8" fmla="+- 21600 0 G7"/>
              <a:gd name="G9" fmla="*/ 21600 1 2"/>
              <a:gd name="G10" fmla="+- 5400 0 G9"/>
              <a:gd name="G11" fmla="?: G10 G8 0"/>
              <a:gd name="G12" fmla="?: G10 G7 21600"/>
              <a:gd name="T0" fmla="*/ 18900 w 21600"/>
              <a:gd name="T1" fmla="*/ 10800 h 21600"/>
              <a:gd name="T2" fmla="*/ 10800 w 21600"/>
              <a:gd name="T3" fmla="*/ 21600 h 21600"/>
              <a:gd name="T4" fmla="*/ 2700 w 21600"/>
              <a:gd name="T5" fmla="*/ 10800 h 21600"/>
              <a:gd name="T6" fmla="*/ 10800 w 21600"/>
              <a:gd name="T7" fmla="*/ 0 h 21600"/>
              <a:gd name="T8" fmla="*/ 4500 w 21600"/>
              <a:gd name="T9" fmla="*/ 4500 h 21600"/>
              <a:gd name="T10" fmla="*/ 17100 w 21600"/>
              <a:gd name="T11" fmla="*/ 171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T8" t="T9" r="T10" b="T11"/>
            <a:pathLst>
              <a:path w="21600" h="21600">
                <a:moveTo>
                  <a:pt x="0" y="0"/>
                </a:moveTo>
                <a:lnTo>
                  <a:pt x="5400" y="21600"/>
                </a:lnTo>
                <a:lnTo>
                  <a:pt x="16200" y="21600"/>
                </a:lnTo>
                <a:lnTo>
                  <a:pt x="21600" y="0"/>
                </a:lnTo>
                <a:close/>
              </a:path>
            </a:pathLst>
          </a:custGeom>
          <a:solidFill>
            <a:srgbClr val="FFFF66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de-AT"/>
              <a:t>Modul 3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AT"/>
              <a:t> Übung 11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AT"/>
              <a:t>Formatiere diesen Text in </a:t>
            </a:r>
            <a:r>
              <a:rPr lang="de-AT" sz="2800" i="1">
                <a:solidFill>
                  <a:srgbClr val="CC0000"/>
                </a:solidFill>
              </a:rPr>
              <a:t>Grossbuchstaben</a:t>
            </a:r>
            <a:r>
              <a:rPr lang="de-AT"/>
              <a:t>.</a:t>
            </a:r>
          </a:p>
          <a:p>
            <a:endParaRPr lang="de-AT"/>
          </a:p>
          <a:p>
            <a:r>
              <a:rPr lang="de-AT"/>
              <a:t>Blende Folie Nr. 9 aus.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AT"/>
              <a:t>Übung 12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AT" sz="2800"/>
              <a:t>Wechsle zur Folie mit dem Titel </a:t>
            </a:r>
            <a:r>
              <a:rPr lang="de-AT" sz="2800" i="1">
                <a:solidFill>
                  <a:srgbClr val="CC0000"/>
                </a:solidFill>
              </a:rPr>
              <a:t>Diagramm</a:t>
            </a:r>
            <a:r>
              <a:rPr lang="de-AT" sz="2800"/>
              <a:t>.</a:t>
            </a:r>
          </a:p>
          <a:p>
            <a:r>
              <a:rPr lang="de-AT" sz="2800"/>
              <a:t>Lasse die Legende unten anzeigen.</a:t>
            </a:r>
          </a:p>
          <a:p>
            <a:r>
              <a:rPr lang="de-AT" sz="2800"/>
              <a:t>Weise beiden Kreissektoren eine andere Farbe zu.</a:t>
            </a:r>
          </a:p>
          <a:p>
            <a:r>
              <a:rPr lang="de-AT" sz="2800"/>
              <a:t>Lasse die Prozent im Diagramm anzeigen.</a:t>
            </a:r>
          </a:p>
          <a:p>
            <a:r>
              <a:rPr lang="de-AT" sz="2800"/>
              <a:t>Lösche den Rahmen, der um das Diagramm verläuft, weg.</a:t>
            </a:r>
          </a:p>
          <a:p>
            <a:r>
              <a:rPr lang="de-AT" sz="2800"/>
              <a:t>Lasse als Diagrammtitel „2a-Klasse“ anzeigen.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AT"/>
              <a:t>Übung 13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8153400" cy="4114800"/>
          </a:xfrm>
        </p:spPr>
        <p:txBody>
          <a:bodyPr/>
          <a:lstStyle/>
          <a:p>
            <a:r>
              <a:rPr lang="de-AT"/>
              <a:t>Kopiere die Folie mit dem Titel </a:t>
            </a:r>
            <a:r>
              <a:rPr lang="de-AT" sz="2800" i="1">
                <a:solidFill>
                  <a:srgbClr val="CC0000"/>
                </a:solidFill>
              </a:rPr>
              <a:t>Diagramm</a:t>
            </a:r>
            <a:r>
              <a:rPr lang="de-AT"/>
              <a:t> und stelle die Kopie an das Ende der Präsentation.</a:t>
            </a:r>
          </a:p>
          <a:p>
            <a:r>
              <a:rPr lang="de-AT"/>
              <a:t>Verändere dann auf dieser Folie den Diagrammtyp auf </a:t>
            </a:r>
            <a:r>
              <a:rPr lang="de-AT" sz="2800" i="1">
                <a:solidFill>
                  <a:srgbClr val="CC0000"/>
                </a:solidFill>
              </a:rPr>
              <a:t>gruppierte 3D-Säulen</a:t>
            </a:r>
            <a:r>
              <a:rPr lang="de-AT"/>
              <a:t>.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AT"/>
              <a:t>Übung 14</a:t>
            </a:r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de-AT" sz="2800"/>
              <a:t>Lasse auf der Folie mit dem Titel </a:t>
            </a:r>
            <a:r>
              <a:rPr lang="de-AT" sz="2800" i="1">
                <a:solidFill>
                  <a:srgbClr val="CC0000"/>
                </a:solidFill>
              </a:rPr>
              <a:t>Tabelle</a:t>
            </a:r>
            <a:r>
              <a:rPr lang="de-AT" sz="2800"/>
              <a:t> alle Gitternetzlinien der Tabelle in grüner Farbe anzeigen.</a:t>
            </a:r>
          </a:p>
          <a:p>
            <a:pPr>
              <a:lnSpc>
                <a:spcPct val="90000"/>
              </a:lnSpc>
            </a:pPr>
            <a:r>
              <a:rPr lang="de-AT" sz="2800"/>
              <a:t>Animiere die Tabelle mit einem beliebigen Eingangseffekt.</a:t>
            </a:r>
          </a:p>
          <a:p>
            <a:pPr>
              <a:lnSpc>
                <a:spcPct val="90000"/>
              </a:lnSpc>
            </a:pPr>
            <a:r>
              <a:rPr lang="de-AT" sz="2800" i="1">
                <a:solidFill>
                  <a:srgbClr val="CC0000"/>
                </a:solidFill>
              </a:rPr>
              <a:t>Kopiere</a:t>
            </a:r>
            <a:r>
              <a:rPr lang="de-AT" sz="2800"/>
              <a:t> den unten angefügten </a:t>
            </a:r>
            <a:r>
              <a:rPr lang="de-AT" sz="2800" i="1">
                <a:solidFill>
                  <a:srgbClr val="CC0000"/>
                </a:solidFill>
              </a:rPr>
              <a:t>Pfeil</a:t>
            </a:r>
            <a:r>
              <a:rPr lang="de-AT" sz="2800"/>
              <a:t> auf die Folie 3 und verändere ihn so, dass auf beiden Seiten der Linie Pfeilspitzen angezeigt werden.</a:t>
            </a:r>
          </a:p>
          <a:p>
            <a:pPr>
              <a:lnSpc>
                <a:spcPct val="90000"/>
              </a:lnSpc>
            </a:pPr>
            <a:r>
              <a:rPr lang="de-AT" sz="2800"/>
              <a:t>Verändere die Linienstärke des Pfeils auf 3 Pt. und die Linienfarbe auf rot.</a:t>
            </a:r>
          </a:p>
        </p:txBody>
      </p:sp>
      <p:sp>
        <p:nvSpPr>
          <p:cNvPr id="26628" name="Line 4"/>
          <p:cNvSpPr>
            <a:spLocks noChangeShapeType="1"/>
          </p:cNvSpPr>
          <p:nvPr/>
        </p:nvSpPr>
        <p:spPr bwMode="auto">
          <a:xfrm>
            <a:off x="2133600" y="6400800"/>
            <a:ext cx="5334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de-CH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AT"/>
              <a:t>Übung 15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AT"/>
              <a:t>Speichere deine Datei unter dem Namen </a:t>
            </a:r>
            <a:r>
              <a:rPr lang="de-AT" sz="2800" i="1">
                <a:solidFill>
                  <a:srgbClr val="CC0000"/>
                </a:solidFill>
              </a:rPr>
              <a:t>rep_uebung_fertig</a:t>
            </a:r>
            <a:r>
              <a:rPr lang="de-AT"/>
              <a:t> in deinen Übungsordner.</a:t>
            </a:r>
          </a:p>
          <a:p>
            <a:r>
              <a:rPr lang="de-AT"/>
              <a:t>Kontrolliere deine Arbeit.</a:t>
            </a:r>
          </a:p>
          <a:p>
            <a:r>
              <a:rPr lang="de-AT"/>
              <a:t>Arbeite die Befehle unter dem Menü </a:t>
            </a:r>
            <a:r>
              <a:rPr lang="de-AT" b="1"/>
              <a:t>Bildschirmpräsentation</a:t>
            </a:r>
            <a:r>
              <a:rPr lang="de-AT"/>
              <a:t> aus.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AT"/>
              <a:t>Diagramm</a:t>
            </a:r>
          </a:p>
        </p:txBody>
      </p:sp>
      <p:graphicFrame>
        <p:nvGraphicFramePr>
          <p:cNvPr id="2" name="Object 5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736600" y="2032000"/>
          <a:ext cx="7670800" cy="401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AT"/>
              <a:t>Tabelle</a:t>
            </a:r>
          </a:p>
        </p:txBody>
      </p:sp>
      <p:graphicFrame>
        <p:nvGraphicFramePr>
          <p:cNvPr id="25631" name="Group 31"/>
          <p:cNvGraphicFramePr>
            <a:graphicFrameLocks noGrp="1"/>
          </p:cNvGraphicFramePr>
          <p:nvPr>
            <p:ph type="tbl" idx="1"/>
          </p:nvPr>
        </p:nvGraphicFramePr>
        <p:xfrm>
          <a:off x="685800" y="2209800"/>
          <a:ext cx="7772400" cy="2071688"/>
        </p:xfrm>
        <a:graphic>
          <a:graphicData uri="http://schemas.openxmlformats.org/drawingml/2006/table">
            <a:tbl>
              <a:tblPr/>
              <a:tblGrid>
                <a:gridCol w="1295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95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95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95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954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2954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6858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0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1. Klasse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2. Klasse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3. Klasse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4. Klasse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Gesamt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858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Pflicht-stunden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27 – 31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27 – 31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28 – 32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30 - 34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120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858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Autonom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28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31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31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AT" sz="20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120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BDAB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AT"/>
              <a:t>Übung 1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de-AT" sz="2800"/>
              <a:t>Füge auf allen Folien einen </a:t>
            </a:r>
            <a:r>
              <a:rPr lang="de-AT" sz="2800" i="1">
                <a:solidFill>
                  <a:srgbClr val="CC0000"/>
                </a:solidFill>
              </a:rPr>
              <a:t>hellen Hintergrund</a:t>
            </a:r>
            <a:r>
              <a:rPr lang="de-AT" sz="2800"/>
              <a:t> ein.</a:t>
            </a:r>
          </a:p>
          <a:p>
            <a:pPr>
              <a:lnSpc>
                <a:spcPct val="90000"/>
              </a:lnSpc>
            </a:pPr>
            <a:r>
              <a:rPr lang="de-AT" sz="2800"/>
              <a:t>Lasse auf allen Folien ausser der Titelfolie eine </a:t>
            </a:r>
            <a:r>
              <a:rPr lang="de-AT" sz="2800" i="1">
                <a:solidFill>
                  <a:srgbClr val="CC0000"/>
                </a:solidFill>
              </a:rPr>
              <a:t>Fusszeile</a:t>
            </a:r>
            <a:r>
              <a:rPr lang="de-AT" sz="2800"/>
              <a:t> mit deinem Namen anzeigen.</a:t>
            </a:r>
          </a:p>
          <a:p>
            <a:pPr>
              <a:lnSpc>
                <a:spcPct val="90000"/>
              </a:lnSpc>
            </a:pPr>
            <a:r>
              <a:rPr lang="de-AT" sz="2800"/>
              <a:t>In der rechten unteren Ecke soll die </a:t>
            </a:r>
            <a:r>
              <a:rPr lang="de-AT" sz="2800" i="1">
                <a:solidFill>
                  <a:srgbClr val="CC0000"/>
                </a:solidFill>
              </a:rPr>
              <a:t>Foliennummer</a:t>
            </a:r>
            <a:r>
              <a:rPr lang="de-AT" sz="2800"/>
              <a:t> angezeigt werden, in der linken unteren Ecke das </a:t>
            </a:r>
            <a:r>
              <a:rPr lang="de-AT" sz="2800" i="1">
                <a:solidFill>
                  <a:srgbClr val="CC0000"/>
                </a:solidFill>
              </a:rPr>
              <a:t>aktuelle</a:t>
            </a:r>
            <a:r>
              <a:rPr lang="de-AT" sz="2800"/>
              <a:t> </a:t>
            </a:r>
            <a:r>
              <a:rPr lang="de-AT" sz="2800" i="1">
                <a:solidFill>
                  <a:srgbClr val="CC0000"/>
                </a:solidFill>
              </a:rPr>
              <a:t>Datum</a:t>
            </a:r>
            <a:r>
              <a:rPr lang="de-AT" sz="2800"/>
              <a:t>.</a:t>
            </a:r>
          </a:p>
          <a:p>
            <a:pPr>
              <a:lnSpc>
                <a:spcPct val="90000"/>
              </a:lnSpc>
            </a:pPr>
            <a:r>
              <a:rPr lang="de-AT" sz="2800"/>
              <a:t>Verändere das Folienlayout von Folie 1 auf </a:t>
            </a:r>
            <a:r>
              <a:rPr lang="de-AT" sz="2800" i="1">
                <a:solidFill>
                  <a:srgbClr val="CC0000"/>
                </a:solidFill>
              </a:rPr>
              <a:t>Titelfolie</a:t>
            </a:r>
            <a:endParaRPr lang="de-AT" sz="2800"/>
          </a:p>
          <a:p>
            <a:pPr>
              <a:lnSpc>
                <a:spcPct val="90000"/>
              </a:lnSpc>
            </a:pPr>
            <a:r>
              <a:rPr lang="de-AT" sz="2800"/>
              <a:t>Schreibe in das Feld Untertitel folgenden Text: </a:t>
            </a:r>
            <a:br>
              <a:rPr lang="de-AT" sz="2800"/>
            </a:br>
            <a:r>
              <a:rPr lang="de-AT" sz="2800" i="1">
                <a:solidFill>
                  <a:srgbClr val="CC0000"/>
                </a:solidFill>
              </a:rPr>
              <a:t>Ich übe für meine Prüfung</a:t>
            </a:r>
            <a:r>
              <a:rPr lang="de-AT" sz="2800"/>
              <a:t>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AT"/>
              <a:t>Übung 2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AT"/>
              <a:t>Wechsle zu Folie 2.</a:t>
            </a:r>
          </a:p>
          <a:p>
            <a:r>
              <a:rPr lang="de-AT"/>
              <a:t>Ändere im Aufzählungstext das Format aller Aufzählungszeichen auf </a:t>
            </a:r>
            <a:r>
              <a:rPr lang="de-AT" sz="2800" i="1">
                <a:solidFill>
                  <a:srgbClr val="CC0000"/>
                </a:solidFill>
                <a:sym typeface="Wingdings" pitchFamily="2" charset="2"/>
              </a:rPr>
              <a:t></a:t>
            </a:r>
            <a:r>
              <a:rPr lang="de-AT">
                <a:sym typeface="Wingdings" pitchFamily="2" charset="2"/>
              </a:rPr>
              <a:t>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AT"/>
              <a:t>Übung 3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AT"/>
              <a:t>Füge mit Hilfe der </a:t>
            </a:r>
            <a:r>
              <a:rPr lang="de-AT" sz="2800" i="1">
                <a:solidFill>
                  <a:srgbClr val="CC0000"/>
                </a:solidFill>
              </a:rPr>
              <a:t>Autoformen</a:t>
            </a:r>
            <a:r>
              <a:rPr lang="de-AT"/>
              <a:t> auf dieser Folie unterhalb dieses Textes einen </a:t>
            </a:r>
            <a:r>
              <a:rPr lang="de-AT" sz="2800" i="1">
                <a:solidFill>
                  <a:srgbClr val="CC0000"/>
                </a:solidFill>
              </a:rPr>
              <a:t>gelben</a:t>
            </a:r>
            <a:r>
              <a:rPr lang="de-AT"/>
              <a:t> </a:t>
            </a:r>
            <a:r>
              <a:rPr lang="de-AT" sz="2800" i="1">
                <a:solidFill>
                  <a:srgbClr val="CC0000"/>
                </a:solidFill>
              </a:rPr>
              <a:t>Smiley</a:t>
            </a:r>
            <a:r>
              <a:rPr lang="de-AT"/>
              <a:t> ein.</a:t>
            </a:r>
          </a:p>
          <a:p>
            <a:r>
              <a:rPr lang="de-AT"/>
              <a:t>Weise dem Smiley einen beliebigen </a:t>
            </a:r>
            <a:r>
              <a:rPr lang="de-AT" sz="2800" i="1">
                <a:solidFill>
                  <a:srgbClr val="CC0000"/>
                </a:solidFill>
              </a:rPr>
              <a:t>Eingangseffekt</a:t>
            </a:r>
            <a:r>
              <a:rPr lang="de-AT"/>
              <a:t> zu.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684213" y="476250"/>
            <a:ext cx="7772400" cy="874713"/>
          </a:xfrm>
        </p:spPr>
        <p:txBody>
          <a:bodyPr/>
          <a:lstStyle/>
          <a:p>
            <a:r>
              <a:rPr lang="de-AT"/>
              <a:t>Übung 4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55650" y="1412875"/>
            <a:ext cx="7993063" cy="4968875"/>
          </a:xfrm>
        </p:spPr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de-AT" sz="2800"/>
              <a:t>Führe auf der nächsten Folie </a:t>
            </a:r>
            <a:r>
              <a:rPr lang="de-AT" sz="2800" i="1">
                <a:solidFill>
                  <a:srgbClr val="CC0000"/>
                </a:solidFill>
              </a:rPr>
              <a:t>(Folie 6 – Organigramm)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de-AT" sz="2800"/>
              <a:t>folgende Änderungen durch:</a:t>
            </a:r>
          </a:p>
          <a:p>
            <a:pPr>
              <a:lnSpc>
                <a:spcPct val="90000"/>
              </a:lnSpc>
            </a:pPr>
            <a:r>
              <a:rPr lang="de-AT" sz="2800" i="1">
                <a:solidFill>
                  <a:srgbClr val="CC0000"/>
                </a:solidFill>
              </a:rPr>
              <a:t>Feldfarben</a:t>
            </a:r>
            <a:r>
              <a:rPr lang="de-AT" sz="2800"/>
              <a:t>: hellgrau</a:t>
            </a:r>
          </a:p>
          <a:p>
            <a:pPr>
              <a:lnSpc>
                <a:spcPct val="90000"/>
              </a:lnSpc>
            </a:pPr>
            <a:r>
              <a:rPr lang="de-AT" sz="2800" i="1">
                <a:solidFill>
                  <a:srgbClr val="CC0000"/>
                </a:solidFill>
              </a:rPr>
              <a:t>Schriftfarbe</a:t>
            </a:r>
            <a:r>
              <a:rPr lang="de-AT" sz="2800"/>
              <a:t>: dunkelblau</a:t>
            </a:r>
          </a:p>
          <a:p>
            <a:pPr>
              <a:lnSpc>
                <a:spcPct val="90000"/>
              </a:lnSpc>
            </a:pPr>
            <a:r>
              <a:rPr lang="de-AT" sz="2800"/>
              <a:t>Schriftart: Comic Sans MS, 24 pt</a:t>
            </a:r>
          </a:p>
          <a:p>
            <a:pPr>
              <a:lnSpc>
                <a:spcPct val="90000"/>
              </a:lnSpc>
            </a:pPr>
            <a:r>
              <a:rPr lang="de-AT" sz="2800"/>
              <a:t>Lösche das dritte Feld.</a:t>
            </a:r>
          </a:p>
          <a:p>
            <a:pPr>
              <a:lnSpc>
                <a:spcPct val="90000"/>
              </a:lnSpc>
            </a:pPr>
            <a:r>
              <a:rPr lang="de-AT" sz="2800"/>
              <a:t>Füge zum Feld 2a zwei Untergebene hinzu. Schreibe in die beiden neuen Felder die Texte </a:t>
            </a:r>
            <a:r>
              <a:rPr lang="de-AT" sz="2800" i="1">
                <a:solidFill>
                  <a:srgbClr val="CC0000"/>
                </a:solidFill>
              </a:rPr>
              <a:t>Gruppe 1</a:t>
            </a:r>
            <a:r>
              <a:rPr lang="de-AT" sz="2800"/>
              <a:t> und </a:t>
            </a:r>
            <a:r>
              <a:rPr lang="de-AT" sz="2800" i="1">
                <a:solidFill>
                  <a:srgbClr val="CC0000"/>
                </a:solidFill>
              </a:rPr>
              <a:t>Gruppe 2</a:t>
            </a:r>
            <a:r>
              <a:rPr lang="de-AT" sz="2800"/>
              <a:t> hinzu.</a:t>
            </a:r>
          </a:p>
          <a:p>
            <a:pPr>
              <a:lnSpc>
                <a:spcPct val="90000"/>
              </a:lnSpc>
            </a:pPr>
            <a:r>
              <a:rPr lang="de-AT" sz="2800"/>
              <a:t>Animiere das Organisationsdiagramm mit einem beliebigen Effekt.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AT"/>
              <a:t>Organigramm</a:t>
            </a:r>
          </a:p>
        </p:txBody>
      </p:sp>
      <p:grpSp>
        <p:nvGrpSpPr>
          <p:cNvPr id="2" name="Organization Chart 2048"/>
          <p:cNvGrpSpPr>
            <a:grpSpLocks noChangeAspect="1"/>
          </p:cNvGrpSpPr>
          <p:nvPr/>
        </p:nvGrpSpPr>
        <p:grpSpPr bwMode="auto">
          <a:xfrm>
            <a:off x="684213" y="2770188"/>
            <a:ext cx="7704137" cy="2493962"/>
            <a:chOff x="431" y="1745"/>
            <a:chExt cx="4860" cy="1316"/>
          </a:xfrm>
        </p:grpSpPr>
        <p:graphicFrame>
          <p:nvGraphicFramePr>
            <p:cNvPr id="4" name="Diagramm 3"/>
            <p:cNvGraphicFramePr/>
            <p:nvPr/>
          </p:nvGraphicFramePr>
          <p:xfrm>
            <a:off x="431" y="1745"/>
            <a:ext cx="4860" cy="1316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3" name="Rectangle 7"/>
            <p:cNvSpPr>
              <a:spLocks noChangeArrowheads="1"/>
            </p:cNvSpPr>
            <p:nvPr/>
          </p:nvSpPr>
          <p:spPr bwMode="auto">
            <a:xfrm>
              <a:off x="431" y="1745"/>
              <a:ext cx="3240" cy="224"/>
            </a:xfrm>
            <a:prstGeom prst="rect">
              <a:avLst/>
            </a:prstGeom>
            <a:noFill/>
            <a:ln w="9525">
              <a:solidFill>
                <a:schemeClr val="tx1">
                  <a:alpha val="0"/>
                </a:schemeClr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CH"/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AT"/>
              <a:t>Übung 6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AT"/>
              <a:t>Schattiere auf allen Folien den Titel (Folienmaster verwenden!)</a:t>
            </a:r>
          </a:p>
          <a:p>
            <a:r>
              <a:rPr lang="de-AT"/>
              <a:t>Füge auf jeder Folie in der rechten oberen Ecke folgende „Sprechblase“ ein:</a:t>
            </a:r>
          </a:p>
          <a:p>
            <a:endParaRPr lang="de-AT" sz="2800" i="1">
              <a:solidFill>
                <a:srgbClr val="CC0000"/>
              </a:solidFill>
            </a:endParaRPr>
          </a:p>
        </p:txBody>
      </p:sp>
      <p:sp>
        <p:nvSpPr>
          <p:cNvPr id="9220" name="AutoShape 4"/>
          <p:cNvSpPr>
            <a:spLocks noChangeArrowheads="1"/>
          </p:cNvSpPr>
          <p:nvPr/>
        </p:nvSpPr>
        <p:spPr bwMode="auto">
          <a:xfrm>
            <a:off x="2590800" y="4572000"/>
            <a:ext cx="2971800" cy="1295400"/>
          </a:xfrm>
          <a:prstGeom prst="wedgeEllipseCallout">
            <a:avLst>
              <a:gd name="adj1" fmla="val -44713"/>
              <a:gd name="adj2" fmla="val 64093"/>
            </a:avLst>
          </a:prstGeom>
          <a:gradFill rotWithShape="0">
            <a:gsLst>
              <a:gs pos="0">
                <a:srgbClr val="FFFF66"/>
              </a:gs>
              <a:gs pos="100000">
                <a:srgbClr val="CC0000"/>
              </a:gs>
            </a:gsLst>
            <a:lin ang="27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pPr algn="ctr"/>
            <a:r>
              <a:rPr lang="de-AT" sz="2000">
                <a:solidFill>
                  <a:srgbClr val="CC0000"/>
                </a:solidFill>
                <a:latin typeface="Comic Sans MS" pitchFamily="66" charset="0"/>
              </a:rPr>
              <a:t>Hurra! </a:t>
            </a:r>
          </a:p>
          <a:p>
            <a:pPr algn="ctr"/>
            <a:r>
              <a:rPr lang="de-AT" sz="2000">
                <a:solidFill>
                  <a:srgbClr val="CC0000"/>
                </a:solidFill>
                <a:latin typeface="Comic Sans MS" pitchFamily="66" charset="0"/>
              </a:rPr>
              <a:t>Üben macht Spass!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AT"/>
              <a:t>Übung 7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AT"/>
              <a:t>Weise allen Folien einen beliebigen </a:t>
            </a:r>
            <a:r>
              <a:rPr lang="de-AT" sz="2800" i="1">
                <a:solidFill>
                  <a:srgbClr val="CC0000"/>
                </a:solidFill>
              </a:rPr>
              <a:t>Folienübergang</a:t>
            </a:r>
            <a:r>
              <a:rPr lang="de-AT"/>
              <a:t> zu.</a:t>
            </a:r>
          </a:p>
          <a:p>
            <a:r>
              <a:rPr lang="de-AT"/>
              <a:t>Wechsle zur </a:t>
            </a:r>
            <a:r>
              <a:rPr lang="de-AT" sz="2800" i="1">
                <a:solidFill>
                  <a:srgbClr val="CC0000"/>
                </a:solidFill>
              </a:rPr>
              <a:t>Foliensortierungsansicht</a:t>
            </a:r>
            <a:r>
              <a:rPr lang="de-AT"/>
              <a:t> und zoome auf 75 %.</a:t>
            </a:r>
          </a:p>
          <a:p>
            <a:r>
              <a:rPr lang="de-AT"/>
              <a:t>Speichere diese Datei unter dem Namen </a:t>
            </a:r>
            <a:r>
              <a:rPr lang="de-AT" sz="2800" i="1">
                <a:solidFill>
                  <a:srgbClr val="CC0000"/>
                </a:solidFill>
              </a:rPr>
              <a:t>rep_übung_powerpoint</a:t>
            </a:r>
            <a:r>
              <a:rPr lang="de-AT"/>
              <a:t> in deinen Übungsordner.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AT"/>
              <a:t>Übung 8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8077200" cy="4114800"/>
          </a:xfrm>
        </p:spPr>
        <p:txBody>
          <a:bodyPr/>
          <a:lstStyle/>
          <a:p>
            <a:r>
              <a:rPr lang="de-AT"/>
              <a:t>Füge auf Folie mit dem Titel Organigramm folgende </a:t>
            </a:r>
            <a:r>
              <a:rPr lang="de-AT" sz="2800" i="1">
                <a:solidFill>
                  <a:srgbClr val="CC0000"/>
                </a:solidFill>
              </a:rPr>
              <a:t>Notiz</a:t>
            </a:r>
            <a:r>
              <a:rPr lang="de-AT"/>
              <a:t> ein:</a:t>
            </a:r>
          </a:p>
          <a:p>
            <a:pPr>
              <a:buFontTx/>
              <a:buNone/>
            </a:pPr>
            <a:r>
              <a:rPr lang="de-AT"/>
              <a:t>	</a:t>
            </a:r>
            <a:r>
              <a:rPr lang="de-AT" sz="2800" i="1">
                <a:solidFill>
                  <a:srgbClr val="CC0000"/>
                </a:solidFill>
              </a:rPr>
              <a:t>Ein Organigramm ist ein Organisationsdiagramm</a:t>
            </a:r>
            <a:r>
              <a:rPr lang="de-AT" sz="2400"/>
              <a:t>.</a:t>
            </a:r>
          </a:p>
          <a:p>
            <a:pPr>
              <a:buFontTx/>
              <a:buNone/>
            </a:pPr>
            <a:endParaRPr lang="de-AT" sz="2400"/>
          </a:p>
          <a:p>
            <a:r>
              <a:rPr lang="de-AT"/>
              <a:t>Stufe auf Folie 5 (Titel: Übung 4) den Aufzählungstext von Feldfarbe bis.... Effekt eine Stufe tiefer.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tandard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Standard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Standard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535</Words>
  <Application>Microsoft Office PowerPoint</Application>
  <PresentationFormat>Bildschirmpräsentation (4:3)</PresentationFormat>
  <Paragraphs>91</Paragraphs>
  <Slides>18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18</vt:i4>
      </vt:variant>
    </vt:vector>
  </HeadingPairs>
  <TitlesOfParts>
    <vt:vector size="23" baseType="lpstr">
      <vt:lpstr>Times New Roman</vt:lpstr>
      <vt:lpstr>Wingdings</vt:lpstr>
      <vt:lpstr>Arial</vt:lpstr>
      <vt:lpstr>Comic Sans MS</vt:lpstr>
      <vt:lpstr>Standarddesign</vt:lpstr>
      <vt:lpstr>Zusammenfassende Übung</vt:lpstr>
      <vt:lpstr>Übung 1</vt:lpstr>
      <vt:lpstr>Übung 2</vt:lpstr>
      <vt:lpstr>Übung 3</vt:lpstr>
      <vt:lpstr>Übung 4</vt:lpstr>
      <vt:lpstr>Organigramm</vt:lpstr>
      <vt:lpstr>Übung 6</vt:lpstr>
      <vt:lpstr>Übung 7</vt:lpstr>
      <vt:lpstr>Übung 8</vt:lpstr>
      <vt:lpstr>Übung 9</vt:lpstr>
      <vt:lpstr>Übung 10</vt:lpstr>
      <vt:lpstr> Übung 11</vt:lpstr>
      <vt:lpstr>Übung 12</vt:lpstr>
      <vt:lpstr>Übung 13</vt:lpstr>
      <vt:lpstr>Übung 14</vt:lpstr>
      <vt:lpstr>Übung 15</vt:lpstr>
      <vt:lpstr>Diagramm</vt:lpstr>
      <vt:lpstr>Tabelle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Repetitionsübung Powerpoint</dc:title>
  <dc:creator>lasti</dc:creator>
  <cp:lastModifiedBy>Jürg Lippuner</cp:lastModifiedBy>
  <cp:revision>41</cp:revision>
  <dcterms:created xsi:type="dcterms:W3CDTF">2005-04-13T14:23:34Z</dcterms:created>
  <dcterms:modified xsi:type="dcterms:W3CDTF">2016-08-17T13:07:42Z</dcterms:modified>
</cp:coreProperties>
</file>

<file path=docProps/thumbnail.jpeg>
</file>