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6" r:id="rId7"/>
    <p:sldId id="267" r:id="rId8"/>
    <p:sldId id="268" r:id="rId9"/>
    <p:sldId id="258" r:id="rId10"/>
    <p:sldId id="263" r:id="rId11"/>
    <p:sldId id="265" r:id="rId12"/>
    <p:sldId id="269" r:id="rId13"/>
    <p:sldId id="27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B5E266F-39FE-4730-8635-6A6CCACBAB0E}">
          <p14:sldIdLst>
            <p14:sldId id="256"/>
            <p14:sldId id="257"/>
            <p14:sldId id="259"/>
            <p14:sldId id="262"/>
            <p14:sldId id="264"/>
            <p14:sldId id="266"/>
            <p14:sldId id="267"/>
            <p14:sldId id="268"/>
          </p14:sldIdLst>
        </p14:section>
        <p14:section name="Lösungen" id="{04F00007-1A57-42A4-AD65-B4131DBDC7F6}">
          <p14:sldIdLst>
            <p14:sldId id="258"/>
            <p14:sldId id="263"/>
            <p14:sldId id="265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6699"/>
    <a:srgbClr val="CC33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>
        <p:scale>
          <a:sx n="91" d="100"/>
          <a:sy n="91" d="100"/>
        </p:scale>
        <p:origin x="37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141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89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73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2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754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629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93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62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062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372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9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10000"/>
                <a:lumOff val="90000"/>
              </a:schemeClr>
            </a:gs>
            <a:gs pos="0">
              <a:schemeClr val="accent1">
                <a:alpha val="26000"/>
                <a:lumMod val="16000"/>
                <a:lumOff val="8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0DA2-FDF9-44E8-B3BC-26C6075C1339}" type="datetimeFigureOut">
              <a:rPr lang="de-CH" smtClean="0"/>
              <a:t>19.08.2015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2551-9927-45B6-BFD0-0089362067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794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Zeichen- und Grafikobjekte 2013 B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von Jürg Lippuner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020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apezoid 40"/>
          <p:cNvSpPr/>
          <p:nvPr/>
        </p:nvSpPr>
        <p:spPr>
          <a:xfrm>
            <a:off x="6939469" y="2432957"/>
            <a:ext cx="1593322" cy="1919348"/>
          </a:xfrm>
          <a:prstGeom prst="trapezoid">
            <a:avLst>
              <a:gd name="adj" fmla="val 38490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Folie 4 – Lösung</a:t>
            </a:r>
            <a:endParaRPr lang="de-CH" dirty="0"/>
          </a:p>
        </p:txBody>
      </p:sp>
      <p:sp>
        <p:nvSpPr>
          <p:cNvPr id="6" name="Abgerundetes Rechteck 5"/>
          <p:cNvSpPr/>
          <p:nvPr/>
        </p:nvSpPr>
        <p:spPr>
          <a:xfrm>
            <a:off x="1971675" y="2286000"/>
            <a:ext cx="912450" cy="1685925"/>
          </a:xfrm>
          <a:prstGeom prst="roundRect">
            <a:avLst>
              <a:gd name="adj" fmla="val 25397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/>
          <p:cNvSpPr/>
          <p:nvPr/>
        </p:nvSpPr>
        <p:spPr>
          <a:xfrm>
            <a:off x="2065950" y="1455501"/>
            <a:ext cx="723900" cy="723900"/>
          </a:xfrm>
          <a:prstGeom prst="ellipse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Abgerundetes Rechteck 33"/>
          <p:cNvSpPr/>
          <p:nvPr/>
        </p:nvSpPr>
        <p:spPr>
          <a:xfrm rot="5400000">
            <a:off x="7434467" y="1876910"/>
            <a:ext cx="603326" cy="1470383"/>
          </a:xfrm>
          <a:prstGeom prst="roundRect">
            <a:avLst>
              <a:gd name="adj" fmla="val 47872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Ellipse 38"/>
          <p:cNvSpPr/>
          <p:nvPr/>
        </p:nvSpPr>
        <p:spPr>
          <a:xfrm>
            <a:off x="7374180" y="1455501"/>
            <a:ext cx="723900" cy="723900"/>
          </a:xfrm>
          <a:prstGeom prst="ellipse">
            <a:avLst/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Abgerundetes Rechteck 42"/>
          <p:cNvSpPr/>
          <p:nvPr/>
        </p:nvSpPr>
        <p:spPr>
          <a:xfrm rot="5400000">
            <a:off x="2175900" y="1603089"/>
            <a:ext cx="504000" cy="1869820"/>
          </a:xfrm>
          <a:prstGeom prst="roundRect">
            <a:avLst>
              <a:gd name="adj" fmla="val 4950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Abgerundetes Rechteck 45"/>
          <p:cNvSpPr/>
          <p:nvPr/>
        </p:nvSpPr>
        <p:spPr>
          <a:xfrm>
            <a:off x="7812840" y="3692410"/>
            <a:ext cx="396000" cy="1912296"/>
          </a:xfrm>
          <a:prstGeom prst="roundRect">
            <a:avLst>
              <a:gd name="adj" fmla="val 49999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Abgerundetes Rechteck 46"/>
          <p:cNvSpPr/>
          <p:nvPr/>
        </p:nvSpPr>
        <p:spPr>
          <a:xfrm>
            <a:off x="7296389" y="3692411"/>
            <a:ext cx="396000" cy="1912296"/>
          </a:xfrm>
          <a:prstGeom prst="roundRect">
            <a:avLst>
              <a:gd name="adj" fmla="val 45744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Abgerundetes Rechteck 47"/>
          <p:cNvSpPr/>
          <p:nvPr/>
        </p:nvSpPr>
        <p:spPr>
          <a:xfrm rot="1291969">
            <a:off x="6774628" y="2364086"/>
            <a:ext cx="396000" cy="1590674"/>
          </a:xfrm>
          <a:prstGeom prst="roundRect">
            <a:avLst>
              <a:gd name="adj" fmla="val 45744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Abgerundetes Rechteck 10"/>
          <p:cNvSpPr/>
          <p:nvPr/>
        </p:nvSpPr>
        <p:spPr>
          <a:xfrm>
            <a:off x="2488125" y="3623147"/>
            <a:ext cx="396000" cy="1912296"/>
          </a:xfrm>
          <a:prstGeom prst="roundRect">
            <a:avLst>
              <a:gd name="adj" fmla="val 49999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Abgerundetes Rechteck 11"/>
          <p:cNvSpPr/>
          <p:nvPr/>
        </p:nvSpPr>
        <p:spPr>
          <a:xfrm>
            <a:off x="1971674" y="3623148"/>
            <a:ext cx="396000" cy="1912296"/>
          </a:xfrm>
          <a:prstGeom prst="roundRect">
            <a:avLst>
              <a:gd name="adj" fmla="val 4574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Abgerundetes Rechteck 43"/>
          <p:cNvSpPr/>
          <p:nvPr/>
        </p:nvSpPr>
        <p:spPr>
          <a:xfrm>
            <a:off x="1491349" y="2350735"/>
            <a:ext cx="396000" cy="1590674"/>
          </a:xfrm>
          <a:prstGeom prst="roundRect">
            <a:avLst>
              <a:gd name="adj" fmla="val 4574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Abgerundetes Rechteck 44"/>
          <p:cNvSpPr/>
          <p:nvPr/>
        </p:nvSpPr>
        <p:spPr>
          <a:xfrm>
            <a:off x="2967583" y="2350735"/>
            <a:ext cx="396000" cy="1590674"/>
          </a:xfrm>
          <a:prstGeom prst="roundRect">
            <a:avLst>
              <a:gd name="adj" fmla="val 45744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Abgerundetes Rechteck 32"/>
          <p:cNvSpPr/>
          <p:nvPr/>
        </p:nvSpPr>
        <p:spPr>
          <a:xfrm rot="20308031" flipH="1">
            <a:off x="8300854" y="2364086"/>
            <a:ext cx="396000" cy="1590674"/>
          </a:xfrm>
          <a:prstGeom prst="roundRect">
            <a:avLst>
              <a:gd name="adj" fmla="val 45744"/>
            </a:avLst>
          </a:prstGeom>
          <a:solidFill>
            <a:srgbClr val="FFCCCC">
              <a:alpha val="74902"/>
            </a:srgbClr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" name="Gruppieren 4"/>
          <p:cNvGrpSpPr/>
          <p:nvPr/>
        </p:nvGrpSpPr>
        <p:grpSpPr>
          <a:xfrm>
            <a:off x="3745818" y="1455500"/>
            <a:ext cx="1872234" cy="4079943"/>
            <a:chOff x="3745818" y="1455500"/>
            <a:chExt cx="1872234" cy="4079943"/>
          </a:xfrm>
        </p:grpSpPr>
        <p:sp>
          <p:nvSpPr>
            <p:cNvPr id="52" name="Abgerundetes Rechteck 51"/>
            <p:cNvSpPr/>
            <p:nvPr/>
          </p:nvSpPr>
          <p:spPr>
            <a:xfrm>
              <a:off x="4226144" y="2285999"/>
              <a:ext cx="912450" cy="1685925"/>
            </a:xfrm>
            <a:prstGeom prst="roundRect">
              <a:avLst>
                <a:gd name="adj" fmla="val 25397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Ellipse 52"/>
            <p:cNvSpPr/>
            <p:nvPr/>
          </p:nvSpPr>
          <p:spPr>
            <a:xfrm>
              <a:off x="4320419" y="1455500"/>
              <a:ext cx="723900" cy="723900"/>
            </a:xfrm>
            <a:prstGeom prst="ellipse">
              <a:avLst/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Abgerundetes Rechteck 55"/>
            <p:cNvSpPr/>
            <p:nvPr/>
          </p:nvSpPr>
          <p:spPr>
            <a:xfrm rot="5400000">
              <a:off x="4430369" y="1603088"/>
              <a:ext cx="504000" cy="1869820"/>
            </a:xfrm>
            <a:prstGeom prst="roundRect">
              <a:avLst>
                <a:gd name="adj" fmla="val 4950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4742594" y="3623146"/>
              <a:ext cx="396000" cy="1912296"/>
            </a:xfrm>
            <a:prstGeom prst="roundRect">
              <a:avLst>
                <a:gd name="adj" fmla="val 49999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4226143" y="3623147"/>
              <a:ext cx="396000" cy="1912296"/>
            </a:xfrm>
            <a:prstGeom prst="roundRect">
              <a:avLst>
                <a:gd name="adj" fmla="val 4574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3745818" y="2350734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5222052" y="2350734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chemeClr val="accent1"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9548983" y="1499941"/>
            <a:ext cx="1922226" cy="4149206"/>
            <a:chOff x="9029097" y="1455500"/>
            <a:chExt cx="1922226" cy="4149206"/>
          </a:xfrm>
        </p:grpSpPr>
        <p:sp>
          <p:nvSpPr>
            <p:cNvPr id="51" name="Trapezoid 50"/>
            <p:cNvSpPr/>
            <p:nvPr/>
          </p:nvSpPr>
          <p:spPr>
            <a:xfrm>
              <a:off x="9193938" y="2432956"/>
              <a:ext cx="1593322" cy="1919348"/>
            </a:xfrm>
            <a:prstGeom prst="trapezoid">
              <a:avLst>
                <a:gd name="adj" fmla="val 38490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Abgerundetes Rechteck 53"/>
            <p:cNvSpPr/>
            <p:nvPr/>
          </p:nvSpPr>
          <p:spPr>
            <a:xfrm rot="5400000">
              <a:off x="9688936" y="1876909"/>
              <a:ext cx="603326" cy="1470383"/>
            </a:xfrm>
            <a:prstGeom prst="roundRect">
              <a:avLst>
                <a:gd name="adj" fmla="val 47872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Ellipse 54"/>
            <p:cNvSpPr/>
            <p:nvPr/>
          </p:nvSpPr>
          <p:spPr>
            <a:xfrm>
              <a:off x="9628649" y="1455500"/>
              <a:ext cx="723900" cy="723900"/>
            </a:xfrm>
            <a:prstGeom prst="ellipse">
              <a:avLst/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10067309" y="3692409"/>
              <a:ext cx="396000" cy="1912296"/>
            </a:xfrm>
            <a:prstGeom prst="roundRect">
              <a:avLst>
                <a:gd name="adj" fmla="val 49999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9550858" y="3692410"/>
              <a:ext cx="396000" cy="1912296"/>
            </a:xfrm>
            <a:prstGeom prst="roundRect">
              <a:avLst>
                <a:gd name="adj" fmla="val 45744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" name="Abgerundetes Rechteck 58"/>
            <p:cNvSpPr/>
            <p:nvPr/>
          </p:nvSpPr>
          <p:spPr>
            <a:xfrm rot="1291969">
              <a:off x="9029097" y="2364085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Abgerundetes Rechteck 63"/>
            <p:cNvSpPr/>
            <p:nvPr/>
          </p:nvSpPr>
          <p:spPr>
            <a:xfrm rot="20308031" flipH="1">
              <a:off x="10555323" y="2364085"/>
              <a:ext cx="396000" cy="1590674"/>
            </a:xfrm>
            <a:prstGeom prst="roundRect">
              <a:avLst>
                <a:gd name="adj" fmla="val 45744"/>
              </a:avLst>
            </a:prstGeom>
            <a:solidFill>
              <a:srgbClr val="FF6699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3" name="Nach oben gekrümmter Pfeil 2"/>
          <p:cNvSpPr/>
          <p:nvPr/>
        </p:nvSpPr>
        <p:spPr>
          <a:xfrm>
            <a:off x="2228193" y="5738648"/>
            <a:ext cx="2514401" cy="620111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5" name="Nach oben gekrümmter Pfeil 34"/>
          <p:cNvSpPr/>
          <p:nvPr/>
        </p:nvSpPr>
        <p:spPr>
          <a:xfrm>
            <a:off x="7812840" y="5738648"/>
            <a:ext cx="2514401" cy="668125"/>
          </a:xfrm>
          <a:prstGeom prst="curvedUpArrow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4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Folie 6 – Lösung</a:t>
            </a:r>
            <a:endParaRPr lang="de-CH" sz="18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14703" y="1629104"/>
            <a:ext cx="4130565" cy="4183117"/>
            <a:chOff x="714703" y="1629104"/>
            <a:chExt cx="4130565" cy="4183117"/>
          </a:xfrm>
        </p:grpSpPr>
        <p:sp>
          <p:nvSpPr>
            <p:cNvPr id="5" name="Ellipse 4"/>
            <p:cNvSpPr/>
            <p:nvPr/>
          </p:nvSpPr>
          <p:spPr>
            <a:xfrm>
              <a:off x="777764" y="1681654"/>
              <a:ext cx="4067504" cy="406750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" name="&quot;Nein&quot;-Symbol 3"/>
            <p:cNvSpPr/>
            <p:nvPr/>
          </p:nvSpPr>
          <p:spPr>
            <a:xfrm>
              <a:off x="714703" y="1629104"/>
              <a:ext cx="4130565" cy="4183117"/>
            </a:xfrm>
            <a:prstGeom prst="noSmoking">
              <a:avLst>
                <a:gd name="adj" fmla="val 1292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749158" y="1681654"/>
            <a:ext cx="4866290" cy="4382816"/>
            <a:chOff x="5749158" y="1681654"/>
            <a:chExt cx="4866290" cy="4382816"/>
          </a:xfrm>
        </p:grpSpPr>
        <p:sp>
          <p:nvSpPr>
            <p:cNvPr id="6" name="Gleichschenkliges Dreieck 5"/>
            <p:cNvSpPr/>
            <p:nvPr/>
          </p:nvSpPr>
          <p:spPr>
            <a:xfrm rot="10800000">
              <a:off x="5749158" y="1681654"/>
              <a:ext cx="4866290" cy="438281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Gleichschenkliges Dreieck 6"/>
            <p:cNvSpPr/>
            <p:nvPr/>
          </p:nvSpPr>
          <p:spPr>
            <a:xfrm rot="10800000">
              <a:off x="6516413" y="2186157"/>
              <a:ext cx="3331781" cy="3016466"/>
            </a:xfrm>
            <a:prstGeom prst="triangle">
              <a:avLst>
                <a:gd name="adj" fmla="val 503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8781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Folie 7 – Lösung</a:t>
            </a:r>
            <a:endParaRPr lang="de-CH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903423" y="1550118"/>
            <a:ext cx="2911365" cy="2590809"/>
            <a:chOff x="2427890" y="2674874"/>
            <a:chExt cx="2911365" cy="2590809"/>
          </a:xfrm>
        </p:grpSpPr>
        <p:sp>
          <p:nvSpPr>
            <p:cNvPr id="3" name="Ellipse 2"/>
            <p:cNvSpPr/>
            <p:nvPr/>
          </p:nvSpPr>
          <p:spPr>
            <a:xfrm>
              <a:off x="2427890" y="4614041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427890" y="4398578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427890" y="4183115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427890" y="3967652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427890" y="3752189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427890" y="3536726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427890" y="3321263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427890" y="3105800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427890" y="2890337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27890" y="2674874"/>
              <a:ext cx="2911365" cy="65164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6963102" y="1992918"/>
            <a:ext cx="4025462" cy="2992733"/>
            <a:chOff x="6416565" y="2898309"/>
            <a:chExt cx="4025462" cy="2992733"/>
          </a:xfrm>
        </p:grpSpPr>
        <p:sp>
          <p:nvSpPr>
            <p:cNvPr id="34" name="Würfel 33"/>
            <p:cNvSpPr/>
            <p:nvPr/>
          </p:nvSpPr>
          <p:spPr>
            <a:xfrm>
              <a:off x="6416565" y="3032231"/>
              <a:ext cx="4025462" cy="2858811"/>
            </a:xfrm>
            <a:prstGeom prst="cube">
              <a:avLst>
                <a:gd name="adj" fmla="val 27133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Flussdiagramm: Magnetplattenspeicher 40"/>
            <p:cNvSpPr/>
            <p:nvPr/>
          </p:nvSpPr>
          <p:spPr>
            <a:xfrm>
              <a:off x="7509639" y="28983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Flussdiagramm: Magnetplattenspeicher 41"/>
            <p:cNvSpPr/>
            <p:nvPr/>
          </p:nvSpPr>
          <p:spPr>
            <a:xfrm>
              <a:off x="8774821" y="28983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Flussdiagramm: Magnetplattenspeicher 37"/>
            <p:cNvSpPr/>
            <p:nvPr/>
          </p:nvSpPr>
          <p:spPr>
            <a:xfrm>
              <a:off x="7168055" y="32083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Flussdiagramm: Magnetplattenspeicher 39"/>
            <p:cNvSpPr/>
            <p:nvPr/>
          </p:nvSpPr>
          <p:spPr>
            <a:xfrm>
              <a:off x="8433237" y="32083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4839831" y="1520273"/>
            <a:ext cx="1412506" cy="1107160"/>
            <a:chOff x="6568965" y="3050709"/>
            <a:chExt cx="4025462" cy="2992733"/>
          </a:xfrm>
        </p:grpSpPr>
        <p:sp>
          <p:nvSpPr>
            <p:cNvPr id="45" name="Würfel 44"/>
            <p:cNvSpPr/>
            <p:nvPr/>
          </p:nvSpPr>
          <p:spPr>
            <a:xfrm>
              <a:off x="6568965" y="3184631"/>
              <a:ext cx="4025462" cy="2858811"/>
            </a:xfrm>
            <a:prstGeom prst="cube">
              <a:avLst>
                <a:gd name="adj" fmla="val 27133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Flussdiagramm: Magnetplattenspeicher 45"/>
            <p:cNvSpPr/>
            <p:nvPr/>
          </p:nvSpPr>
          <p:spPr>
            <a:xfrm>
              <a:off x="7662039" y="30507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Flussdiagramm: Magnetplattenspeicher 46"/>
            <p:cNvSpPr/>
            <p:nvPr/>
          </p:nvSpPr>
          <p:spPr>
            <a:xfrm>
              <a:off x="8927221" y="3050709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Flussdiagramm: Magnetplattenspeicher 47"/>
            <p:cNvSpPr/>
            <p:nvPr/>
          </p:nvSpPr>
          <p:spPr>
            <a:xfrm>
              <a:off x="7320455" y="33607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Flussdiagramm: Magnetplattenspeicher 48"/>
            <p:cNvSpPr/>
            <p:nvPr/>
          </p:nvSpPr>
          <p:spPr>
            <a:xfrm>
              <a:off x="8585637" y="3360758"/>
              <a:ext cx="956441" cy="487038"/>
            </a:xfrm>
            <a:prstGeom prst="flowChartMagneticDisk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4839831" y="2734212"/>
            <a:ext cx="1412506" cy="1107160"/>
            <a:chOff x="6568965" y="3050709"/>
            <a:chExt cx="4025462" cy="2992733"/>
          </a:xfrm>
          <a:solidFill>
            <a:srgbClr val="FF0000"/>
          </a:solidFill>
        </p:grpSpPr>
        <p:sp>
          <p:nvSpPr>
            <p:cNvPr id="53" name="Würfel 52"/>
            <p:cNvSpPr/>
            <p:nvPr/>
          </p:nvSpPr>
          <p:spPr>
            <a:xfrm>
              <a:off x="6568965" y="3184631"/>
              <a:ext cx="4025462" cy="2858811"/>
            </a:xfrm>
            <a:prstGeom prst="cube">
              <a:avLst>
                <a:gd name="adj" fmla="val 27133"/>
              </a:avLst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Flussdiagramm: Magnetplattenspeicher 53"/>
            <p:cNvSpPr/>
            <p:nvPr/>
          </p:nvSpPr>
          <p:spPr>
            <a:xfrm>
              <a:off x="7662039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Flussdiagramm: Magnetplattenspeicher 54"/>
            <p:cNvSpPr/>
            <p:nvPr/>
          </p:nvSpPr>
          <p:spPr>
            <a:xfrm>
              <a:off x="8927221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Flussdiagramm: Magnetplattenspeicher 55"/>
            <p:cNvSpPr/>
            <p:nvPr/>
          </p:nvSpPr>
          <p:spPr>
            <a:xfrm>
              <a:off x="7320455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Flussdiagramm: Magnetplattenspeicher 56"/>
            <p:cNvSpPr/>
            <p:nvPr/>
          </p:nvSpPr>
          <p:spPr>
            <a:xfrm>
              <a:off x="8585637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rgbClr val="FF996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4839831" y="3948152"/>
            <a:ext cx="1412506" cy="1107160"/>
            <a:chOff x="6568965" y="3050709"/>
            <a:chExt cx="4025462" cy="2992733"/>
          </a:xfrm>
          <a:solidFill>
            <a:srgbClr val="0070C0"/>
          </a:solidFill>
        </p:grpSpPr>
        <p:sp>
          <p:nvSpPr>
            <p:cNvPr id="59" name="Würfel 58"/>
            <p:cNvSpPr/>
            <p:nvPr/>
          </p:nvSpPr>
          <p:spPr>
            <a:xfrm>
              <a:off x="6568965" y="3184631"/>
              <a:ext cx="4025462" cy="2858811"/>
            </a:xfrm>
            <a:prstGeom prst="cube">
              <a:avLst>
                <a:gd name="adj" fmla="val 27133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Flussdiagramm: Magnetplattenspeicher 59"/>
            <p:cNvSpPr/>
            <p:nvPr/>
          </p:nvSpPr>
          <p:spPr>
            <a:xfrm>
              <a:off x="7662039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Flussdiagramm: Magnetplattenspeicher 60"/>
            <p:cNvSpPr/>
            <p:nvPr/>
          </p:nvSpPr>
          <p:spPr>
            <a:xfrm>
              <a:off x="8927221" y="3050709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Flussdiagramm: Magnetplattenspeicher 61"/>
            <p:cNvSpPr/>
            <p:nvPr/>
          </p:nvSpPr>
          <p:spPr>
            <a:xfrm>
              <a:off x="7320455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Flussdiagramm: Magnetplattenspeicher 62"/>
            <p:cNvSpPr/>
            <p:nvPr/>
          </p:nvSpPr>
          <p:spPr>
            <a:xfrm>
              <a:off x="8585637" y="3360758"/>
              <a:ext cx="956441" cy="487038"/>
            </a:xfrm>
            <a:prstGeom prst="flowChartMagneticDisk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38558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Folie 7 – Lösung Vorgehen</a:t>
            </a:r>
            <a:endParaRPr lang="de-CH" dirty="0"/>
          </a:p>
        </p:txBody>
      </p:sp>
      <p:sp>
        <p:nvSpPr>
          <p:cNvPr id="3" name="Ellipse 2"/>
          <p:cNvSpPr/>
          <p:nvPr/>
        </p:nvSpPr>
        <p:spPr>
          <a:xfrm>
            <a:off x="872837" y="3781380"/>
            <a:ext cx="2911365" cy="6516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Ellipse 21"/>
          <p:cNvSpPr/>
          <p:nvPr/>
        </p:nvSpPr>
        <p:spPr>
          <a:xfrm>
            <a:off x="872837" y="3565917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/>
          <p:cNvSpPr/>
          <p:nvPr/>
        </p:nvSpPr>
        <p:spPr>
          <a:xfrm>
            <a:off x="872837" y="3350454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Ellipse 23"/>
          <p:cNvSpPr/>
          <p:nvPr/>
        </p:nvSpPr>
        <p:spPr>
          <a:xfrm>
            <a:off x="872837" y="3134991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Ellipse 24"/>
          <p:cNvSpPr/>
          <p:nvPr/>
        </p:nvSpPr>
        <p:spPr>
          <a:xfrm>
            <a:off x="872837" y="2919528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Ellipse 25"/>
          <p:cNvSpPr/>
          <p:nvPr/>
        </p:nvSpPr>
        <p:spPr>
          <a:xfrm>
            <a:off x="872837" y="2704065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Ellipse 26"/>
          <p:cNvSpPr/>
          <p:nvPr/>
        </p:nvSpPr>
        <p:spPr>
          <a:xfrm>
            <a:off x="872837" y="2488602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Ellipse 27"/>
          <p:cNvSpPr/>
          <p:nvPr/>
        </p:nvSpPr>
        <p:spPr>
          <a:xfrm>
            <a:off x="872837" y="2273139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Ellipse 28"/>
          <p:cNvSpPr/>
          <p:nvPr/>
        </p:nvSpPr>
        <p:spPr>
          <a:xfrm>
            <a:off x="872837" y="2057676"/>
            <a:ext cx="2911365" cy="651642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/>
          <p:cNvSpPr/>
          <p:nvPr/>
        </p:nvSpPr>
        <p:spPr>
          <a:xfrm>
            <a:off x="872837" y="1842213"/>
            <a:ext cx="2911365" cy="6516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Würfel 33"/>
          <p:cNvSpPr/>
          <p:nvPr/>
        </p:nvSpPr>
        <p:spPr>
          <a:xfrm>
            <a:off x="7530663" y="2351974"/>
            <a:ext cx="4025462" cy="2858811"/>
          </a:xfrm>
          <a:prstGeom prst="cube">
            <a:avLst>
              <a:gd name="adj" fmla="val 27133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Flussdiagramm: Magnetplattenspeicher 40"/>
          <p:cNvSpPr/>
          <p:nvPr/>
        </p:nvSpPr>
        <p:spPr>
          <a:xfrm>
            <a:off x="8619796" y="1232662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Flussdiagramm: Magnetplattenspeicher 41"/>
          <p:cNvSpPr/>
          <p:nvPr/>
        </p:nvSpPr>
        <p:spPr>
          <a:xfrm>
            <a:off x="9884978" y="1232662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Flussdiagramm: Magnetplattenspeicher 37"/>
          <p:cNvSpPr/>
          <p:nvPr/>
        </p:nvSpPr>
        <p:spPr>
          <a:xfrm>
            <a:off x="8278212" y="1542711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Flussdiagramm: Magnetplattenspeicher 39"/>
          <p:cNvSpPr/>
          <p:nvPr/>
        </p:nvSpPr>
        <p:spPr>
          <a:xfrm>
            <a:off x="9543394" y="1542711"/>
            <a:ext cx="956441" cy="487038"/>
          </a:xfrm>
          <a:prstGeom prst="flowChartMagneticDisk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838200" y="5319116"/>
            <a:ext cx="618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Ellipse mit Formeffekt «Abschrägung </a:t>
            </a:r>
            <a:r>
              <a:rPr lang="de-CH" dirty="0" smtClean="0">
                <a:sym typeface="Wingdings" panose="05000000000000000000" pitchFamily="2" charset="2"/>
              </a:rPr>
              <a:t> Weiche Abrundung»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Ellipse mehrfach kopieren (</a:t>
            </a:r>
            <a:r>
              <a:rPr lang="de-CH" dirty="0" err="1" smtClean="0"/>
              <a:t>Ctrl</a:t>
            </a:r>
            <a:r>
              <a:rPr lang="de-CH" dirty="0" smtClean="0"/>
              <a:t>-d für Duplizieren)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Alles ausrichten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Alle gruppieren</a:t>
            </a:r>
            <a:endParaRPr lang="de-CH" dirty="0"/>
          </a:p>
        </p:txBody>
      </p:sp>
      <p:sp>
        <p:nvSpPr>
          <p:cNvPr id="43" name="Textfeld 42"/>
          <p:cNvSpPr txBox="1"/>
          <p:nvPr/>
        </p:nvSpPr>
        <p:spPr>
          <a:xfrm>
            <a:off x="7397968" y="5348344"/>
            <a:ext cx="435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Objekte wählen, formatieren und anordnen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73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Erstellen Sie eine Wegskizze (Muster auf Folie 3)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6" y="1577288"/>
            <a:ext cx="7191375" cy="46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8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Wegskizze – Muster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1963"/>
            <a:ext cx="10028789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Erstellen Sie je ein Symbol für </a:t>
            </a:r>
            <a:r>
              <a:rPr lang="de-CH" dirty="0" smtClean="0"/>
              <a:t>Damen und </a:t>
            </a:r>
            <a:r>
              <a:rPr lang="de-CH" dirty="0" smtClean="0"/>
              <a:t>Herren</a:t>
            </a:r>
            <a:br>
              <a:rPr lang="de-CH" dirty="0" smtClean="0"/>
            </a:br>
            <a:r>
              <a:rPr lang="de-CH" sz="2200" dirty="0" smtClean="0"/>
              <a:t>Tipps auf der nächsten Folie</a:t>
            </a:r>
            <a:endParaRPr lang="de-CH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10" y="1492469"/>
            <a:ext cx="1022685" cy="9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Tipps für Damen und Herren-Symbol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87" y="1513489"/>
            <a:ext cx="5558284" cy="270116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43347" y="4517548"/>
            <a:ext cx="58996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 smtClean="0"/>
              <a:t>Einzelne Figuren platzieren</a:t>
            </a:r>
            <a:br>
              <a:rPr lang="de-CH" sz="2400" dirty="0" smtClean="0"/>
            </a:br>
            <a:r>
              <a:rPr lang="de-CH" sz="2400" dirty="0" smtClean="0"/>
              <a:t>(Ellipse, Abgerundetes Rechteck, Trapezoid)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 smtClean="0"/>
              <a:t>Füllfarbe vergeben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 smtClean="0"/>
              <a:t>Rahmenfarbe entfernen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CH" sz="2400" dirty="0" smtClean="0"/>
              <a:t>Alle Elemente eines Symbols gruppieren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78831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Erstellen Sie Verkehrstafeln</a:t>
            </a:r>
            <a:endParaRPr lang="de-CH" sz="1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82" y="1471449"/>
            <a:ext cx="3231583" cy="14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Erstellen Sie einen Plattenstapel und Lego-Steine</a:t>
            </a:r>
            <a:br>
              <a:rPr lang="de-CH" dirty="0" smtClean="0"/>
            </a:br>
            <a:r>
              <a:rPr lang="de-CH" sz="1800" dirty="0" smtClean="0"/>
              <a:t>Tipps auf folgender Seite</a:t>
            </a:r>
            <a:endParaRPr lang="de-CH" sz="1800" dirty="0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1" y="1212044"/>
            <a:ext cx="1354667" cy="1209124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51" y="2811048"/>
            <a:ext cx="142658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8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Tipps zum Erstellen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692847" y="4304251"/>
            <a:ext cx="6182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dirty="0" smtClean="0"/>
              <a:t>Ellipse mit Formeffekt</a:t>
            </a:r>
            <a:br>
              <a:rPr lang="de-CH" dirty="0" smtClean="0"/>
            </a:br>
            <a:r>
              <a:rPr lang="de-CH" dirty="0" smtClean="0"/>
              <a:t>«Abschrägung </a:t>
            </a:r>
            <a:r>
              <a:rPr lang="de-CH" dirty="0" smtClean="0">
                <a:sym typeface="Wingdings" panose="05000000000000000000" pitchFamily="2" charset="2"/>
              </a:rPr>
              <a:t> Weiche Abrundung»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Ellipse mehrfach kopieren (</a:t>
            </a:r>
            <a:r>
              <a:rPr lang="de-CH" dirty="0" err="1" smtClean="0"/>
              <a:t>Ctrl</a:t>
            </a:r>
            <a:r>
              <a:rPr lang="de-CH" dirty="0" smtClean="0"/>
              <a:t>-d für Duplizieren)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Alles ausrichten</a:t>
            </a:r>
          </a:p>
          <a:p>
            <a:pPr marL="342900" indent="-342900">
              <a:buFont typeface="+mj-lt"/>
              <a:buAutoNum type="arabicPeriod"/>
            </a:pPr>
            <a:r>
              <a:rPr lang="de-CH" dirty="0" smtClean="0"/>
              <a:t>Alle gruppieren</a:t>
            </a:r>
            <a:endParaRPr lang="de-CH" dirty="0"/>
          </a:p>
        </p:txBody>
      </p:sp>
      <p:sp>
        <p:nvSpPr>
          <p:cNvPr id="43" name="Textfeld 42"/>
          <p:cNvSpPr txBox="1"/>
          <p:nvPr/>
        </p:nvSpPr>
        <p:spPr>
          <a:xfrm>
            <a:off x="7366437" y="4224201"/>
            <a:ext cx="435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Objekte wählen, formatieren und anordnen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6881"/>
            <a:ext cx="2950720" cy="9144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770" y="1635625"/>
            <a:ext cx="238983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3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Folie 2 – Lösung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6" y="1577288"/>
            <a:ext cx="7191375" cy="4654272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>
          <a:xfrm>
            <a:off x="196436" y="4876219"/>
            <a:ext cx="1248355" cy="675861"/>
          </a:xfrm>
          <a:prstGeom prst="wedgeEllipseCallout">
            <a:avLst>
              <a:gd name="adj1" fmla="val 133015"/>
              <a:gd name="adj2" fmla="val 7589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smtClean="0"/>
              <a:t>Ziel</a:t>
            </a:r>
            <a:endParaRPr lang="de-CH" sz="28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7898844" y="3612415"/>
            <a:ext cx="621417" cy="267309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824971" y="1008072"/>
            <a:ext cx="124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</a:rPr>
              <a:t>von Buchs</a:t>
            </a:r>
            <a:endParaRPr lang="de-CH" sz="20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690566" y="6224104"/>
            <a:ext cx="142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rgbClr val="FF0000"/>
                </a:solidFill>
              </a:rPr>
              <a:t>von Sargans</a:t>
            </a:r>
            <a:endParaRPr lang="de-CH" sz="2000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7202586" y="1444032"/>
            <a:ext cx="192157" cy="493312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463131" y="5735424"/>
            <a:ext cx="482899" cy="2736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Freihandform 20"/>
          <p:cNvSpPr/>
          <p:nvPr/>
        </p:nvSpPr>
        <p:spPr>
          <a:xfrm>
            <a:off x="2686595" y="2633766"/>
            <a:ext cx="4515991" cy="3035030"/>
          </a:xfrm>
          <a:custGeom>
            <a:avLst/>
            <a:gdLst>
              <a:gd name="connsiteX0" fmla="*/ 4515991 w 4515991"/>
              <a:gd name="connsiteY0" fmla="*/ 0 h 3035030"/>
              <a:gd name="connsiteX1" fmla="*/ 4087974 w 4515991"/>
              <a:gd name="connsiteY1" fmla="*/ 87549 h 3035030"/>
              <a:gd name="connsiteX2" fmla="*/ 235821 w 4515991"/>
              <a:gd name="connsiteY2" fmla="*/ 2529192 h 3035030"/>
              <a:gd name="connsiteX3" fmla="*/ 167727 w 4515991"/>
              <a:gd name="connsiteY3" fmla="*/ 2626468 h 3035030"/>
              <a:gd name="connsiteX4" fmla="*/ 128816 w 4515991"/>
              <a:gd name="connsiteY4" fmla="*/ 2665379 h 3035030"/>
              <a:gd name="connsiteX5" fmla="*/ 80178 w 4515991"/>
              <a:gd name="connsiteY5" fmla="*/ 2743200 h 3035030"/>
              <a:gd name="connsiteX6" fmla="*/ 70450 w 4515991"/>
              <a:gd name="connsiteY6" fmla="*/ 2772383 h 3035030"/>
              <a:gd name="connsiteX7" fmla="*/ 31540 w 4515991"/>
              <a:gd name="connsiteY7" fmla="*/ 2821022 h 3035030"/>
              <a:gd name="connsiteX8" fmla="*/ 21812 w 4515991"/>
              <a:gd name="connsiteY8" fmla="*/ 2850205 h 3035030"/>
              <a:gd name="connsiteX9" fmla="*/ 2357 w 4515991"/>
              <a:gd name="connsiteY9" fmla="*/ 2879388 h 3035030"/>
              <a:gd name="connsiteX10" fmla="*/ 2357 w 4515991"/>
              <a:gd name="connsiteY10" fmla="*/ 3015575 h 3035030"/>
              <a:gd name="connsiteX11" fmla="*/ 2357 w 4515991"/>
              <a:gd name="connsiteY11" fmla="*/ 3035030 h 303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5991" h="3035030">
                <a:moveTo>
                  <a:pt x="4515991" y="0"/>
                </a:moveTo>
                <a:lnTo>
                  <a:pt x="4087974" y="87549"/>
                </a:lnTo>
                <a:lnTo>
                  <a:pt x="235821" y="2529192"/>
                </a:lnTo>
                <a:cubicBezTo>
                  <a:pt x="169637" y="2661558"/>
                  <a:pt x="229928" y="2573153"/>
                  <a:pt x="167727" y="2626468"/>
                </a:cubicBezTo>
                <a:cubicBezTo>
                  <a:pt x="153800" y="2638405"/>
                  <a:pt x="128816" y="2665379"/>
                  <a:pt x="128816" y="2665379"/>
                </a:cubicBezTo>
                <a:cubicBezTo>
                  <a:pt x="105664" y="2734836"/>
                  <a:pt x="126425" y="2712370"/>
                  <a:pt x="80178" y="2743200"/>
                </a:cubicBezTo>
                <a:cubicBezTo>
                  <a:pt x="76935" y="2752928"/>
                  <a:pt x="75726" y="2763590"/>
                  <a:pt x="70450" y="2772383"/>
                </a:cubicBezTo>
                <a:cubicBezTo>
                  <a:pt x="16163" y="2862862"/>
                  <a:pt x="89946" y="2704211"/>
                  <a:pt x="31540" y="2821022"/>
                </a:cubicBezTo>
                <a:cubicBezTo>
                  <a:pt x="26954" y="2830193"/>
                  <a:pt x="26398" y="2841034"/>
                  <a:pt x="21812" y="2850205"/>
                </a:cubicBezTo>
                <a:cubicBezTo>
                  <a:pt x="16584" y="2860662"/>
                  <a:pt x="3723" y="2867777"/>
                  <a:pt x="2357" y="2879388"/>
                </a:cubicBezTo>
                <a:cubicBezTo>
                  <a:pt x="-2947" y="2924473"/>
                  <a:pt x="2357" y="2970179"/>
                  <a:pt x="2357" y="3015575"/>
                </a:cubicBezTo>
                <a:lnTo>
                  <a:pt x="2357" y="303503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2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Breitbild</PresentationFormat>
  <Paragraphs>31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Zeichen- und Grafikobjekte 2013 B</vt:lpstr>
      <vt:lpstr>Erstellen Sie eine Wegskizze (Muster auf Folie 3)</vt:lpstr>
      <vt:lpstr>Wegskizze – Muster</vt:lpstr>
      <vt:lpstr>Erstellen Sie je ein Symbol für Damen und Herren Tipps auf der nächsten Folie</vt:lpstr>
      <vt:lpstr>Tipps für Damen und Herren-Symbol</vt:lpstr>
      <vt:lpstr>Erstellen Sie Verkehrstafeln</vt:lpstr>
      <vt:lpstr>Erstellen Sie einen Plattenstapel und Lego-Steine Tipps auf folgender Seite</vt:lpstr>
      <vt:lpstr>Tipps zum Erstellen</vt:lpstr>
      <vt:lpstr>Folie 2 – Lösung</vt:lpstr>
      <vt:lpstr>Folie 4 – Lösung</vt:lpstr>
      <vt:lpstr>Folie 6 – Lösung</vt:lpstr>
      <vt:lpstr>Folie 7 – Lösung</vt:lpstr>
      <vt:lpstr>Folie 7 – Lösung Vorgehen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Zeichen- und Grafikobjekte 2013 B</dc:title>
  <dc:creator>Jürg Lippuner</dc:creator>
  <cp:lastModifiedBy>Jürg Lippuner</cp:lastModifiedBy>
  <cp:revision>11</cp:revision>
  <dcterms:created xsi:type="dcterms:W3CDTF">2015-08-19T11:21:43Z</dcterms:created>
  <dcterms:modified xsi:type="dcterms:W3CDTF">2015-08-19T12:53:19Z</dcterms:modified>
</cp:coreProperties>
</file>