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  <p:sldMasterId id="2147483676" r:id="rId2"/>
  </p:sldMasterIdLst>
  <p:notesMasterIdLst>
    <p:notesMasterId r:id="rId10"/>
  </p:notesMasterIdLst>
  <p:handoutMasterIdLst>
    <p:handoutMasterId r:id="rId11"/>
  </p:handoutMasterIdLst>
  <p:sldIdLst>
    <p:sldId id="256" r:id="rId3"/>
    <p:sldId id="264" r:id="rId4"/>
    <p:sldId id="260" r:id="rId5"/>
    <p:sldId id="274" r:id="rId6"/>
    <p:sldId id="261" r:id="rId7"/>
    <p:sldId id="273" r:id="rId8"/>
    <p:sldId id="271" r:id="rId9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49" d="100"/>
          <a:sy n="149" d="100"/>
        </p:scale>
        <p:origin x="644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592"/>
    </p:cViewPr>
  </p:sorterViewPr>
  <p:notesViewPr>
    <p:cSldViewPr>
      <p:cViewPr varScale="1">
        <p:scale>
          <a:sx n="62" d="100"/>
          <a:sy n="62" d="100"/>
        </p:scale>
        <p:origin x="2249" y="2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57200" y="80764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de-CH" sz="2000" b="1"/>
              <a:t>J+S News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0AF25E-4FDF-404B-9F78-219301FFD56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04323132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de-CH"/>
              <a:t>J+S News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ABF607-5E0B-4568-A5EC-A681A77173FD}" type="datetimeFigureOut">
              <a:rPr lang="de-CH" smtClean="0"/>
              <a:t>22.06.2022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A819A9-A782-41C0-85E2-D257DBA25B1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67086972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CH"/>
              <a:t>J+S News</a:t>
            </a:r>
          </a:p>
        </p:txBody>
      </p:sp>
    </p:spTree>
    <p:extLst>
      <p:ext uri="{BB962C8B-B14F-4D97-AF65-F5344CB8AC3E}">
        <p14:creationId xmlns:p14="http://schemas.microsoft.com/office/powerpoint/2010/main" val="25598278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de-CH"/>
              <a:t>J+S News</a:t>
            </a:r>
          </a:p>
        </p:txBody>
      </p:sp>
    </p:spTree>
    <p:extLst>
      <p:ext uri="{BB962C8B-B14F-4D97-AF65-F5344CB8AC3E}">
        <p14:creationId xmlns:p14="http://schemas.microsoft.com/office/powerpoint/2010/main" val="3790744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de-CH"/>
              <a:t>J+S News</a:t>
            </a:r>
          </a:p>
        </p:txBody>
      </p:sp>
    </p:spTree>
    <p:extLst>
      <p:ext uri="{BB962C8B-B14F-4D97-AF65-F5344CB8AC3E}">
        <p14:creationId xmlns:p14="http://schemas.microsoft.com/office/powerpoint/2010/main" val="14013932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7"/>
          <p:cNvGrpSpPr/>
          <p:nvPr/>
        </p:nvGrpSpPr>
        <p:grpSpPr>
          <a:xfrm>
            <a:off x="0" y="6630352"/>
            <a:ext cx="12192000" cy="228600"/>
            <a:chOff x="0" y="6582727"/>
            <a:chExt cx="9144000" cy="228600"/>
          </a:xfrm>
        </p:grpSpPr>
        <p:sp>
          <p:nvSpPr>
            <p:cNvPr id="10" name="Rectangle 9"/>
            <p:cNvSpPr/>
            <p:nvPr/>
          </p:nvSpPr>
          <p:spPr>
            <a:xfrm>
              <a:off x="7813040" y="6582727"/>
              <a:ext cx="1330960" cy="228600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134101" y="6582727"/>
              <a:ext cx="1609724" cy="2286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6582727"/>
              <a:ext cx="6096000" cy="2286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371601"/>
            <a:ext cx="9042400" cy="1069975"/>
          </a:xfrm>
        </p:spPr>
        <p:txBody>
          <a:bodyPr bIns="0" anchor="b" anchorCtr="0">
            <a:noAutofit/>
          </a:bodyPr>
          <a:lstStyle>
            <a:lvl1pPr>
              <a:defRPr sz="4200" baseline="0"/>
            </a:lvl1pPr>
          </a:lstStyle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2438400"/>
            <a:ext cx="9042400" cy="762000"/>
          </a:xfrm>
        </p:spPr>
        <p:txBody>
          <a:bodyPr lIns="0" tIns="0" rIns="0">
            <a:normAutofit/>
          </a:bodyPr>
          <a:lstStyle>
            <a:lvl1pPr marL="0" indent="0" algn="l">
              <a:buNone/>
              <a:defRPr sz="2400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>
          <a:xfrm>
            <a:off x="8280400" y="6610350"/>
            <a:ext cx="1944000" cy="228600"/>
          </a:xfrm>
        </p:spPr>
        <p:txBody>
          <a:bodyPr/>
          <a:lstStyle/>
          <a:p>
            <a:fld id="{BFF9C382-D214-41B8-A5DA-DE73463D8FB6}" type="datetime1">
              <a:rPr lang="de-CH" smtClean="0"/>
              <a:t>22.06.2022</a:t>
            </a:fld>
            <a:endParaRPr lang="de-CH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>
          <a:xfrm>
            <a:off x="10566400" y="6610350"/>
            <a:ext cx="1598507" cy="228600"/>
          </a:xfrm>
        </p:spPr>
        <p:txBody>
          <a:bodyPr/>
          <a:lstStyle/>
          <a:p>
            <a:fld id="{0A97DB77-F9C9-4F37-8A3A-D53EA2465795}" type="slidenum">
              <a:rPr lang="de-CH" smtClean="0"/>
              <a:t>‹Nr.›</a:t>
            </a:fld>
            <a:endParaRPr lang="de-CH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>
          <a:xfrm>
            <a:off x="609600" y="6611112"/>
            <a:ext cx="7467600" cy="228600"/>
          </a:xfrm>
        </p:spPr>
        <p:txBody>
          <a:bodyPr/>
          <a:lstStyle/>
          <a:p>
            <a:r>
              <a:rPr lang="de-CH"/>
              <a:t>Jugend und Sport</a:t>
            </a:r>
            <a:endParaRPr lang="de-CH" dirty="0"/>
          </a:p>
        </p:txBody>
      </p:sp>
      <p:pic>
        <p:nvPicPr>
          <p:cNvPr id="5" name="Grafik 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00" r="46063"/>
          <a:stretch/>
        </p:blipFill>
        <p:spPr>
          <a:xfrm>
            <a:off x="10579100" y="0"/>
            <a:ext cx="1585806" cy="6610350"/>
          </a:xfrm>
          <a:prstGeom prst="rect">
            <a:avLst/>
          </a:prstGeom>
        </p:spPr>
      </p:pic>
      <p:sp>
        <p:nvSpPr>
          <p:cNvPr id="6" name="Rechteck 5"/>
          <p:cNvSpPr/>
          <p:nvPr userDrawn="1"/>
        </p:nvSpPr>
        <p:spPr>
          <a:xfrm>
            <a:off x="10214831" y="0"/>
            <a:ext cx="360000" cy="6858952"/>
          </a:xfrm>
          <a:prstGeom prst="rect">
            <a:avLst/>
          </a:prstGeom>
          <a:solidFill>
            <a:srgbClr val="80003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0"/>
          <p:cNvGrpSpPr/>
          <p:nvPr/>
        </p:nvGrpSpPr>
        <p:grpSpPr>
          <a:xfrm>
            <a:off x="0" y="6631305"/>
            <a:ext cx="12192000" cy="228600"/>
            <a:chOff x="0" y="6583680"/>
            <a:chExt cx="9144000" cy="228600"/>
          </a:xfrm>
        </p:grpSpPr>
        <p:sp>
          <p:nvSpPr>
            <p:cNvPr id="32" name="Rectangle 31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002432"/>
            <a:ext cx="10972800" cy="91440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236366"/>
            <a:ext cx="10972800" cy="4144963"/>
          </a:xfrm>
        </p:spPr>
        <p:txBody>
          <a:bodyPr>
            <a:normAutofit/>
          </a:bodyPr>
          <a:lstStyle>
            <a:lvl1pPr>
              <a:defRPr sz="32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>
          <a:xfrm>
            <a:off x="5807968" y="6610350"/>
            <a:ext cx="2032000" cy="228600"/>
          </a:xfrm>
        </p:spPr>
        <p:txBody>
          <a:bodyPr/>
          <a:lstStyle/>
          <a:p>
            <a:fld id="{D68F0C08-1D6E-40D3-8F52-E3A4E9153152}" type="datetime1">
              <a:rPr lang="de-CH" smtClean="0"/>
              <a:t>22.06.2022</a:t>
            </a:fld>
            <a:endParaRPr lang="de-CH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97DB77-F9C9-4F37-8A3A-D53EA2465795}" type="slidenum">
              <a:rPr lang="de-CH" smtClean="0"/>
              <a:t>‹Nr.›</a:t>
            </a:fld>
            <a:endParaRPr lang="de-CH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2"/>
          </p:nvPr>
        </p:nvSpPr>
        <p:spPr>
          <a:xfrm>
            <a:off x="609600" y="6610350"/>
            <a:ext cx="2894112" cy="247650"/>
          </a:xfrm>
        </p:spPr>
        <p:txBody>
          <a:bodyPr/>
          <a:lstStyle/>
          <a:p>
            <a:r>
              <a:rPr lang="de-CH"/>
              <a:t>Jugend und Sport</a:t>
            </a:r>
            <a:endParaRPr lang="de-CH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ic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1393344"/>
            <a:ext cx="3110136" cy="1171560"/>
          </a:xfrm>
        </p:spPr>
        <p:txBody>
          <a:bodyPr anchor="t"/>
          <a:lstStyle/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6110D-B718-4A74-A83F-613AA391FDEE}" type="datetime1">
              <a:rPr lang="de-CH" smtClean="0"/>
              <a:t>22.06.2022</a:t>
            </a:fld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Jugend und Sport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7DB77-F9C9-4F37-8A3A-D53EA2465795}" type="slidenum">
              <a:rPr lang="de-CH" smtClean="0"/>
              <a:t>‹Nr.›</a:t>
            </a:fld>
            <a:endParaRPr lang="de-CH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3935412" y="1412875"/>
            <a:ext cx="7646987" cy="4895850"/>
          </a:xfrm>
        </p:spPr>
        <p:txBody>
          <a:bodyPr/>
          <a:lstStyle>
            <a:lvl1pPr marL="514350" indent="-514350">
              <a:buFont typeface="+mj-lt"/>
              <a:buAutoNum type="arabicPeriod"/>
              <a:defRPr/>
            </a:lvl1pPr>
          </a:lstStyle>
          <a:p>
            <a:pPr lvl="0"/>
            <a:r>
              <a:rPr lang="de-DE" dirty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677352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7"/>
          <p:cNvGrpSpPr/>
          <p:nvPr/>
        </p:nvGrpSpPr>
        <p:grpSpPr>
          <a:xfrm>
            <a:off x="0" y="6630352"/>
            <a:ext cx="12192000" cy="228600"/>
            <a:chOff x="0" y="6582727"/>
            <a:chExt cx="9144000" cy="228600"/>
          </a:xfrm>
        </p:grpSpPr>
        <p:sp>
          <p:nvSpPr>
            <p:cNvPr id="10" name="Rectangle 9"/>
            <p:cNvSpPr/>
            <p:nvPr/>
          </p:nvSpPr>
          <p:spPr>
            <a:xfrm>
              <a:off x="7813040" y="6582727"/>
              <a:ext cx="1330960" cy="228600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134101" y="6582727"/>
              <a:ext cx="1609724" cy="2286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6582727"/>
              <a:ext cx="6096000" cy="2286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371601"/>
            <a:ext cx="9042400" cy="1069975"/>
          </a:xfrm>
        </p:spPr>
        <p:txBody>
          <a:bodyPr bIns="0" anchor="b" anchorCtr="0">
            <a:noAutofit/>
          </a:bodyPr>
          <a:lstStyle>
            <a:lvl1pPr>
              <a:defRPr sz="4200" baseline="0"/>
            </a:lvl1pPr>
          </a:lstStyle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2438400"/>
            <a:ext cx="9042400" cy="762000"/>
          </a:xfrm>
        </p:spPr>
        <p:txBody>
          <a:bodyPr lIns="0" tIns="0" rIns="0">
            <a:normAutofit/>
          </a:bodyPr>
          <a:lstStyle>
            <a:lvl1pPr marL="0" indent="0" algn="l">
              <a:buNone/>
              <a:defRPr sz="2400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>
          <a:xfrm>
            <a:off x="8280400" y="6610350"/>
            <a:ext cx="1944000" cy="228600"/>
          </a:xfrm>
        </p:spPr>
        <p:txBody>
          <a:bodyPr/>
          <a:lstStyle/>
          <a:p>
            <a:fld id="{BFF9C382-D214-41B8-A5DA-DE73463D8FB6}" type="datetime1">
              <a:rPr lang="de-CH" smtClean="0"/>
              <a:t>22.06.2022</a:t>
            </a:fld>
            <a:endParaRPr lang="de-CH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>
          <a:xfrm>
            <a:off x="10566400" y="6610350"/>
            <a:ext cx="1598507" cy="228600"/>
          </a:xfrm>
        </p:spPr>
        <p:txBody>
          <a:bodyPr/>
          <a:lstStyle/>
          <a:p>
            <a:fld id="{0A97DB77-F9C9-4F37-8A3A-D53EA2465795}" type="slidenum">
              <a:rPr lang="de-CH" smtClean="0"/>
              <a:t>‹Nr.›</a:t>
            </a:fld>
            <a:endParaRPr lang="de-CH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>
          <a:xfrm>
            <a:off x="609600" y="6611112"/>
            <a:ext cx="7467600" cy="228600"/>
          </a:xfrm>
        </p:spPr>
        <p:txBody>
          <a:bodyPr/>
          <a:lstStyle/>
          <a:p>
            <a:r>
              <a:rPr lang="de-CH"/>
              <a:t>Jugend und Sport</a:t>
            </a:r>
            <a:endParaRPr lang="de-CH" dirty="0"/>
          </a:p>
        </p:txBody>
      </p:sp>
      <p:pic>
        <p:nvPicPr>
          <p:cNvPr id="5" name="Grafik 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00" r="46063"/>
          <a:stretch/>
        </p:blipFill>
        <p:spPr>
          <a:xfrm>
            <a:off x="10579100" y="0"/>
            <a:ext cx="1585806" cy="6610350"/>
          </a:xfrm>
          <a:prstGeom prst="rect">
            <a:avLst/>
          </a:prstGeom>
        </p:spPr>
      </p:pic>
      <p:sp>
        <p:nvSpPr>
          <p:cNvPr id="6" name="Rechteck 5"/>
          <p:cNvSpPr/>
          <p:nvPr userDrawn="1"/>
        </p:nvSpPr>
        <p:spPr>
          <a:xfrm>
            <a:off x="10214831" y="0"/>
            <a:ext cx="360000" cy="6858952"/>
          </a:xfrm>
          <a:prstGeom prst="rect">
            <a:avLst/>
          </a:prstGeom>
          <a:solidFill>
            <a:srgbClr val="80003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97647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0"/>
          <p:cNvGrpSpPr/>
          <p:nvPr/>
        </p:nvGrpSpPr>
        <p:grpSpPr>
          <a:xfrm>
            <a:off x="0" y="6631305"/>
            <a:ext cx="12192000" cy="228600"/>
            <a:chOff x="0" y="6583680"/>
            <a:chExt cx="9144000" cy="228600"/>
          </a:xfrm>
        </p:grpSpPr>
        <p:sp>
          <p:nvSpPr>
            <p:cNvPr id="32" name="Rectangle 31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002432"/>
            <a:ext cx="10972800" cy="91440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236366"/>
            <a:ext cx="10972800" cy="4144963"/>
          </a:xfrm>
        </p:spPr>
        <p:txBody>
          <a:bodyPr>
            <a:normAutofit/>
          </a:bodyPr>
          <a:lstStyle>
            <a:lvl1pPr>
              <a:defRPr sz="32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>
          <a:xfrm>
            <a:off x="5807968" y="6610350"/>
            <a:ext cx="2032000" cy="228600"/>
          </a:xfrm>
        </p:spPr>
        <p:txBody>
          <a:bodyPr/>
          <a:lstStyle/>
          <a:p>
            <a:fld id="{D68F0C08-1D6E-40D3-8F52-E3A4E9153152}" type="datetime1">
              <a:rPr lang="de-CH" smtClean="0"/>
              <a:t>22.06.2022</a:t>
            </a:fld>
            <a:endParaRPr lang="de-CH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97DB77-F9C9-4F37-8A3A-D53EA2465795}" type="slidenum">
              <a:rPr lang="de-CH" smtClean="0"/>
              <a:t>‹Nr.›</a:t>
            </a:fld>
            <a:endParaRPr lang="de-CH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2"/>
          </p:nvPr>
        </p:nvSpPr>
        <p:spPr>
          <a:xfrm>
            <a:off x="609600" y="6610350"/>
            <a:ext cx="2894112" cy="247650"/>
          </a:xfrm>
        </p:spPr>
        <p:txBody>
          <a:bodyPr/>
          <a:lstStyle/>
          <a:p>
            <a:r>
              <a:rPr lang="de-CH"/>
              <a:t>Jugend und Sport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6340435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ic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1393344"/>
            <a:ext cx="3110136" cy="1171560"/>
          </a:xfrm>
        </p:spPr>
        <p:txBody>
          <a:bodyPr anchor="t"/>
          <a:lstStyle/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6110D-B718-4A74-A83F-613AA391FDEE}" type="datetime1">
              <a:rPr lang="de-CH" smtClean="0"/>
              <a:t>22.06.2022</a:t>
            </a:fld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Jugend und Sport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7DB77-F9C9-4F37-8A3A-D53EA2465795}" type="slidenum">
              <a:rPr lang="de-CH" smtClean="0"/>
              <a:t>‹Nr.›</a:t>
            </a:fld>
            <a:endParaRPr lang="de-CH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3935412" y="1412875"/>
            <a:ext cx="7646987" cy="4895850"/>
          </a:xfrm>
        </p:spPr>
        <p:txBody>
          <a:bodyPr/>
          <a:lstStyle>
            <a:lvl1pPr marL="514350" indent="-514350">
              <a:buFont typeface="+mj-lt"/>
              <a:buAutoNum type="arabicPeriod"/>
              <a:defRPr/>
            </a:lvl1pPr>
          </a:lstStyle>
          <a:p>
            <a:pPr lvl="0"/>
            <a:r>
              <a:rPr lang="de-DE" dirty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981489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.jp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052736"/>
            <a:ext cx="10972800" cy="1171560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2308374"/>
            <a:ext cx="10972800" cy="41449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550400" y="6610350"/>
            <a:ext cx="2032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77994E96-997F-4798-9468-39D3DAA51498}" type="datetime1">
              <a:rPr lang="de-CH" smtClean="0"/>
              <a:t>22.06.2022</a:t>
            </a:fld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610350"/>
            <a:ext cx="883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r>
              <a:rPr lang="de-CH"/>
              <a:t>Jugend und Sport</a:t>
            </a:r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656907" y="6610350"/>
            <a:ext cx="508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0A97DB77-F9C9-4F37-8A3A-D53EA2465795}" type="slidenum">
              <a:rPr lang="de-CH" smtClean="0"/>
              <a:t>‹Nr.›</a:t>
            </a:fld>
            <a:endParaRPr lang="de-CH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815"/>
          <a:stretch/>
        </p:blipFill>
        <p:spPr>
          <a:xfrm>
            <a:off x="7620" y="0"/>
            <a:ext cx="12191959" cy="90872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4000" b="1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 typeface="Wingdings" pitchFamily="2" charset="2"/>
        <a:buChar char="§"/>
        <a:tabLst>
          <a:tab pos="3587750" algn="l"/>
          <a:tab pos="5740400" algn="l"/>
        </a:tabLst>
        <a:defRPr sz="28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tabLst>
          <a:tab pos="3587750" algn="l"/>
          <a:tab pos="5740400" algn="l"/>
        </a:tabLst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 typeface="Wingdings" pitchFamily="2" charset="2"/>
        <a:buNone/>
        <a:tabLst>
          <a:tab pos="3587750" algn="l"/>
          <a:tab pos="5740400" algn="l"/>
        </a:tabLst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1">
            <a:lumMod val="50000"/>
            <a:lumOff val="50000"/>
          </a:schemeClr>
        </a:buClr>
        <a:buFont typeface="Wingdings" pitchFamily="2" charset="2"/>
        <a:buNone/>
        <a:tabLst>
          <a:tab pos="3587750" algn="l"/>
          <a:tab pos="5740400" algn="l"/>
        </a:tabLst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1">
            <a:lumMod val="50000"/>
            <a:lumOff val="50000"/>
          </a:schemeClr>
        </a:buClr>
        <a:buFont typeface="Wingdings" pitchFamily="2" charset="2"/>
        <a:buNone/>
        <a:tabLst>
          <a:tab pos="3587750" algn="l"/>
          <a:tab pos="5740400" algn="l"/>
        </a:tabLst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052736"/>
            <a:ext cx="10972800" cy="1171560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2308374"/>
            <a:ext cx="10972800" cy="41449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550400" y="6610350"/>
            <a:ext cx="2032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77994E96-997F-4798-9468-39D3DAA51498}" type="datetime1">
              <a:rPr lang="de-CH" smtClean="0"/>
              <a:t>22.06.2022</a:t>
            </a:fld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610350"/>
            <a:ext cx="883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r>
              <a:rPr lang="de-CH"/>
              <a:t>Jugend und Sport</a:t>
            </a:r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656907" y="6610350"/>
            <a:ext cx="508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0A97DB77-F9C9-4F37-8A3A-D53EA2465795}" type="slidenum">
              <a:rPr lang="de-CH" smtClean="0"/>
              <a:t>‹Nr.›</a:t>
            </a:fld>
            <a:endParaRPr lang="de-CH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815"/>
          <a:stretch/>
        </p:blipFill>
        <p:spPr>
          <a:xfrm>
            <a:off x="7620" y="0"/>
            <a:ext cx="12191959" cy="908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562501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4000" b="1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 typeface="Wingdings" pitchFamily="2" charset="2"/>
        <a:buChar char="§"/>
        <a:tabLst>
          <a:tab pos="3587750" algn="l"/>
          <a:tab pos="5740400" algn="l"/>
        </a:tabLst>
        <a:defRPr sz="28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tabLst>
          <a:tab pos="3587750" algn="l"/>
          <a:tab pos="5740400" algn="l"/>
        </a:tabLst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 typeface="Wingdings" pitchFamily="2" charset="2"/>
        <a:buNone/>
        <a:tabLst>
          <a:tab pos="3587750" algn="l"/>
          <a:tab pos="5740400" algn="l"/>
        </a:tabLst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1">
            <a:lumMod val="50000"/>
            <a:lumOff val="50000"/>
          </a:schemeClr>
        </a:buClr>
        <a:buFont typeface="Wingdings" pitchFamily="2" charset="2"/>
        <a:buNone/>
        <a:tabLst>
          <a:tab pos="3587750" algn="l"/>
          <a:tab pos="5740400" algn="l"/>
        </a:tabLst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1">
            <a:lumMod val="50000"/>
            <a:lumOff val="50000"/>
          </a:schemeClr>
        </a:buClr>
        <a:buFont typeface="Wingdings" pitchFamily="2" charset="2"/>
        <a:buNone/>
        <a:tabLst>
          <a:tab pos="3587750" algn="l"/>
          <a:tab pos="5740400" algn="l"/>
        </a:tabLst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/>
              <a:t>J+S-News</a:t>
            </a:r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/>
              <a:t>2013</a:t>
            </a:r>
          </a:p>
        </p:txBody>
      </p:sp>
    </p:spTree>
    <p:extLst>
      <p:ext uri="{BB962C8B-B14F-4D97-AF65-F5344CB8AC3E}">
        <p14:creationId xmlns:p14="http://schemas.microsoft.com/office/powerpoint/2010/main" val="5901003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Ablauf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/>
              <a:t>Namensänderung</a:t>
            </a:r>
          </a:p>
          <a:p>
            <a:r>
              <a:rPr lang="de-CH"/>
              <a:t>Gruppengrösse</a:t>
            </a:r>
          </a:p>
          <a:p>
            <a:r>
              <a:rPr lang="de-CH"/>
              <a:t>Angleichung Kindersport</a:t>
            </a:r>
          </a:p>
          <a:p>
            <a:r>
              <a:rPr lang="de-CH"/>
              <a:t>Entschädigung</a:t>
            </a:r>
          </a:p>
          <a:p>
            <a:r>
              <a:rPr lang="de-CH"/>
              <a:t>Leiteranerkennung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97DB77-F9C9-4F37-8A3A-D53EA2465795}" type="slidenum">
              <a:rPr lang="de-CH" smtClean="0"/>
              <a:t>2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CH"/>
              <a:t>Jugend und Sport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9371131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Namensänderung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/>
              <a:t>J+S Kids	</a:t>
            </a:r>
            <a:r>
              <a:rPr lang="de-CH">
                <a:sym typeface="Wingdings" pitchFamily="2" charset="2"/>
              </a:rPr>
              <a:t> J+S Kindersport</a:t>
            </a:r>
            <a:endParaRPr lang="de-CH"/>
          </a:p>
          <a:p>
            <a:r>
              <a:rPr lang="de-CH"/>
              <a:t>Kindersport	Jugendsport</a:t>
            </a:r>
            <a:br>
              <a:rPr lang="de-CH"/>
            </a:br>
            <a:r>
              <a:rPr lang="de-CH"/>
              <a:t>5–10 Jahre	10–20 Jahre</a:t>
            </a:r>
          </a:p>
          <a:p>
            <a:r>
              <a:rPr lang="de-CH"/>
              <a:t>Kindersport	- Allround</a:t>
            </a:r>
            <a:br>
              <a:rPr lang="de-CH"/>
            </a:br>
            <a:r>
              <a:rPr lang="de-CH"/>
              <a:t>	- Eine Sportart </a:t>
            </a:r>
            <a:br>
              <a:rPr lang="de-CH"/>
            </a:br>
            <a:r>
              <a:rPr lang="de-CH"/>
              <a:t>	- Mehrere Sportarten</a:t>
            </a:r>
            <a:endParaRPr lang="de-CH" dirty="0"/>
          </a:p>
        </p:txBody>
      </p:sp>
      <p:pic>
        <p:nvPicPr>
          <p:cNvPr id="7" name="Picture 5" descr="Bewegungsgrundform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7354" y="735801"/>
            <a:ext cx="1258887" cy="1258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 descr="Bewegungsgrundformen in einer Sportar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1490" y="735799"/>
            <a:ext cx="1258887" cy="1258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Bewegungsgrundformen in mehreren Sportarte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2293" y="734213"/>
            <a:ext cx="1252537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Freihandform 11"/>
          <p:cNvSpPr/>
          <p:nvPr/>
        </p:nvSpPr>
        <p:spPr>
          <a:xfrm>
            <a:off x="8256240" y="1976930"/>
            <a:ext cx="2088232" cy="2748214"/>
          </a:xfrm>
          <a:custGeom>
            <a:avLst/>
            <a:gdLst>
              <a:gd name="connsiteX0" fmla="*/ 0 w 2239503"/>
              <a:gd name="connsiteY0" fmla="*/ 2254685 h 2254685"/>
              <a:gd name="connsiteX1" fmla="*/ 2217107 w 2239503"/>
              <a:gd name="connsiteY1" fmla="*/ 826718 h 2254685"/>
              <a:gd name="connsiteX2" fmla="*/ 951978 w 2239503"/>
              <a:gd name="connsiteY2" fmla="*/ 0 h 2254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39503" h="2254685">
                <a:moveTo>
                  <a:pt x="0" y="2254685"/>
                </a:moveTo>
                <a:cubicBezTo>
                  <a:pt x="1029222" y="1728592"/>
                  <a:pt x="2058444" y="1202499"/>
                  <a:pt x="2217107" y="826718"/>
                </a:cubicBezTo>
                <a:cubicBezTo>
                  <a:pt x="2375770" y="450937"/>
                  <a:pt x="1663874" y="225468"/>
                  <a:pt x="951978" y="0"/>
                </a:cubicBezTo>
              </a:path>
            </a:pathLst>
          </a:custGeom>
          <a:noFill/>
          <a:ln w="38100">
            <a:headEnd type="diamond" w="med" len="med"/>
            <a:tailEnd type="diamond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CH"/>
              <a:t>Jugend und Sport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97DB77-F9C9-4F37-8A3A-D53EA2465795}" type="slidenum">
              <a:rPr lang="de-CH" smtClean="0"/>
              <a:t>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329346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Gruppengrösse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/>
              <a:t>Gruppengrösse</a:t>
            </a:r>
            <a:r>
              <a:rPr lang="de-CH">
                <a:sym typeface="Wingdings" pitchFamily="2" charset="2"/>
              </a:rPr>
              <a:t>	bis 16	1 Leiter</a:t>
            </a:r>
            <a:br>
              <a:rPr lang="de-CH">
                <a:sym typeface="Wingdings" pitchFamily="2" charset="2"/>
              </a:rPr>
            </a:br>
            <a:r>
              <a:rPr lang="de-CH">
                <a:sym typeface="Wingdings" pitchFamily="2" charset="2"/>
              </a:rPr>
              <a:t>(16/12/12/…)	bis 28	2 Leiter</a:t>
            </a:r>
            <a:br>
              <a:rPr lang="de-CH">
                <a:sym typeface="Wingdings" pitchFamily="2" charset="2"/>
              </a:rPr>
            </a:br>
            <a:r>
              <a:rPr lang="de-CH">
                <a:sym typeface="Wingdings" pitchFamily="2" charset="2"/>
              </a:rPr>
              <a:t>	bis 40	3 Leiter</a:t>
            </a:r>
          </a:p>
          <a:p>
            <a:pPr lvl="1"/>
            <a:r>
              <a:rPr lang="de-CH">
                <a:sym typeface="Wingdings" pitchFamily="2" charset="2"/>
              </a:rPr>
              <a:t>für Sicherheit</a:t>
            </a:r>
          </a:p>
          <a:p>
            <a:pPr lvl="1"/>
            <a:r>
              <a:rPr lang="de-CH">
                <a:sym typeface="Wingdings" pitchFamily="2" charset="2"/>
              </a:rPr>
              <a:t>für Entschädigung</a:t>
            </a:r>
          </a:p>
          <a:p>
            <a:r>
              <a:rPr lang="de-CH">
                <a:sym typeface="Wingdings" pitchFamily="2" charset="2"/>
              </a:rPr>
              <a:t>Gemischte Gruppen möglich</a:t>
            </a:r>
            <a:br>
              <a:rPr lang="de-CH">
                <a:sym typeface="Wingdings" pitchFamily="2" charset="2"/>
              </a:rPr>
            </a:br>
            <a:r>
              <a:rPr lang="de-CH">
                <a:sym typeface="Wingdings" pitchFamily="2" charset="2"/>
              </a:rPr>
              <a:t>(beide Anerkennungen nötig)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97DB77-F9C9-4F37-8A3A-D53EA2465795}" type="slidenum">
              <a:rPr lang="de-CH" smtClean="0"/>
              <a:pPr/>
              <a:t>4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CH"/>
              <a:t>Jugend und Sport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0628231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Angleichung Kindersport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/>
              <a:t>Angleichung</a:t>
            </a:r>
          </a:p>
          <a:p>
            <a:pPr lvl="1"/>
            <a:r>
              <a:rPr lang="de-CH"/>
              <a:t>Lager möglich</a:t>
            </a:r>
          </a:p>
          <a:p>
            <a:pPr lvl="1"/>
            <a:r>
              <a:rPr lang="de-CH"/>
              <a:t>Kursjournal nicht mehr Pflicht für Bewilligung, ABER …</a:t>
            </a:r>
          </a:p>
          <a:p>
            <a:pPr lvl="1"/>
            <a:r>
              <a:rPr lang="de-CH"/>
              <a:t>max. 1 Training pro Tag</a:t>
            </a:r>
          </a:p>
          <a:p>
            <a:r>
              <a:rPr lang="de-CH"/>
              <a:t>Keine Entschädigung für Wettkämpfe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CH"/>
              <a:t>Jugend und Sport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97DB77-F9C9-4F37-8A3A-D53EA2465795}" type="slidenum">
              <a:rPr lang="de-CH" smtClean="0"/>
              <a:t>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891938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Entschädigung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/>
              <a:t>Leiter pauschal	CHF 100.00</a:t>
            </a:r>
          </a:p>
          <a:p>
            <a:r>
              <a:rPr lang="de-CH"/>
              <a:t>Teilnehmer	CHF 1.30 pro Stunde</a:t>
            </a:r>
            <a:br>
              <a:rPr lang="de-CH"/>
            </a:br>
            <a:r>
              <a:rPr lang="de-CH"/>
              <a:t>		</a:t>
            </a:r>
            <a:r>
              <a:rPr lang="de-CH">
                <a:sym typeface="Wingdings" pitchFamily="2" charset="2"/>
              </a:rPr>
              <a:t>  </a:t>
            </a:r>
            <a:r>
              <a:rPr lang="el-GR"/>
              <a:t>Σ</a:t>
            </a:r>
            <a:r>
              <a:rPr lang="de-CH"/>
              <a:t> gerundet</a:t>
            </a:r>
          </a:p>
          <a:p>
            <a:r>
              <a:rPr lang="de-CH"/>
              <a:t>Lektionsdauer	60’, 75’ oder 90’</a:t>
            </a:r>
          </a:p>
          <a:p>
            <a:r>
              <a:rPr lang="de-CH"/>
              <a:t>Wettkämpfe	CHF 420.00	Kat. 3 (16+)</a:t>
            </a:r>
            <a:br>
              <a:rPr lang="de-CH"/>
            </a:br>
            <a:r>
              <a:rPr lang="de-CH"/>
              <a:t>pauschal	CHF 280.00	Kat. 2 (10–15)</a:t>
            </a:r>
            <a:br>
              <a:rPr lang="de-CH"/>
            </a:br>
            <a:r>
              <a:rPr lang="de-CH"/>
              <a:t>	CHF 140.00	Kat. 1 (4–9)	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CH"/>
              <a:t>Jugend und Sport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97DB77-F9C9-4F37-8A3A-D53EA2465795}" type="slidenum">
              <a:rPr lang="de-CH" smtClean="0"/>
              <a:t>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090407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Leiteranerkennung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automatisch verlängert 31.12.2012</a:t>
            </a:r>
            <a:br>
              <a:rPr lang="de-CH" dirty="0"/>
            </a:br>
            <a:r>
              <a:rPr lang="de-CH" dirty="0">
                <a:sym typeface="Wingdings" pitchFamily="2" charset="2"/>
              </a:rPr>
              <a:t> 31.12.2013</a:t>
            </a:r>
          </a:p>
          <a:p>
            <a:r>
              <a:rPr lang="de-CH" dirty="0">
                <a:sym typeface="Wingdings" pitchFamily="2" charset="2"/>
              </a:rPr>
              <a:t>Kinder- &amp; Jugendsport</a:t>
            </a:r>
            <a:br>
              <a:rPr lang="de-CH" dirty="0">
                <a:sym typeface="Wingdings" pitchFamily="2" charset="2"/>
              </a:rPr>
            </a:br>
            <a:r>
              <a:rPr lang="de-CH" dirty="0">
                <a:sym typeface="Wingdings" pitchFamily="2" charset="2"/>
              </a:rPr>
              <a:t> </a:t>
            </a:r>
            <a:r>
              <a:rPr lang="de-CH" b="1" dirty="0">
                <a:sym typeface="Wingdings" pitchFamily="2" charset="2"/>
              </a:rPr>
              <a:t>KEINE </a:t>
            </a:r>
            <a:r>
              <a:rPr lang="de-CH" dirty="0">
                <a:sym typeface="Wingdings" pitchFamily="2" charset="2"/>
              </a:rPr>
              <a:t>gegenseitige Verlängerung</a:t>
            </a:r>
          </a:p>
          <a:p>
            <a:r>
              <a:rPr lang="de-CH" dirty="0">
                <a:sym typeface="Wingdings" pitchFamily="2" charset="2"/>
              </a:rPr>
              <a:t>FB-Modul Kindersport auf 1 Tag reduziert</a:t>
            </a:r>
          </a:p>
          <a:p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CH"/>
              <a:t>Jugend und Sport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97DB77-F9C9-4F37-8A3A-D53EA2465795}" type="slidenum">
              <a:rPr lang="de-CH" smtClean="0"/>
              <a:t>7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59629897"/>
      </p:ext>
    </p:extLst>
  </p:cSld>
  <p:clrMapOvr>
    <a:masterClrMapping/>
  </p:clrMapOvr>
</p:sld>
</file>

<file path=ppt/theme/theme1.xml><?xml version="1.0" encoding="utf-8"?>
<a:theme xmlns:a="http://schemas.openxmlformats.org/drawingml/2006/main" name="Master J+S">
  <a:themeElements>
    <a:clrScheme name="Macro">
      <a:dk1>
        <a:sysClr val="windowText" lastClr="000000"/>
      </a:dk1>
      <a:lt1>
        <a:sysClr val="window" lastClr="FFFFFF"/>
      </a:lt1>
      <a:dk2>
        <a:srgbClr val="3F3F4D"/>
      </a:dk2>
      <a:lt2>
        <a:srgbClr val="DDDDDD"/>
      </a:lt2>
      <a:accent1>
        <a:srgbClr val="A51009"/>
      </a:accent1>
      <a:accent2>
        <a:srgbClr val="DE7014"/>
      </a:accent2>
      <a:accent3>
        <a:srgbClr val="704836"/>
      </a:accent3>
      <a:accent4>
        <a:srgbClr val="F2B431"/>
      </a:accent4>
      <a:accent5>
        <a:srgbClr val="7F221D"/>
      </a:accent5>
      <a:accent6>
        <a:srgbClr val="CDAC77"/>
      </a:accent6>
      <a:hlink>
        <a:srgbClr val="F5B123"/>
      </a:hlink>
      <a:folHlink>
        <a:srgbClr val="E19B0B"/>
      </a:folHlink>
    </a:clrScheme>
    <a:fontScheme name="Macr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cr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300000"/>
              </a:schemeClr>
            </a:gs>
            <a:gs pos="100000">
              <a:schemeClr val="phClr">
                <a:tint val="80000"/>
                <a:satMod val="15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hade val="90000"/>
                <a:satMod val="300000"/>
              </a:schemeClr>
            </a:gs>
            <a:gs pos="100000">
              <a:schemeClr val="phClr">
                <a:satMod val="150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70000"/>
              </a:srgbClr>
            </a:outerShdw>
          </a:effectLst>
        </a:effectStyle>
        <a:effectStyle>
          <a:effectLst>
            <a:outerShdw blurRad="25400" dist="254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contourW="15875" prstMaterial="softmetal">
            <a:bevelT w="25400" h="19050" prst="angle"/>
            <a:contourClr>
              <a:schemeClr val="phClr">
                <a:shade val="30000"/>
              </a:schemeClr>
            </a:contourClr>
          </a:sp3d>
        </a:effectStyle>
        <a:effectStyle>
          <a:effectLst>
            <a:outerShdw blurRad="254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contourW="19050" prstMaterial="metal">
            <a:bevelT w="63500" h="31750" prst="angle"/>
            <a:contourClr>
              <a:schemeClr val="phClr">
                <a:shade val="25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7000"/>
                <a:shade val="93000"/>
                <a:satMod val="110000"/>
                <a:lumMod val="90000"/>
              </a:schemeClr>
            </a:gs>
            <a:gs pos="76000">
              <a:schemeClr val="phClr">
                <a:tint val="85000"/>
                <a:shade val="75000"/>
                <a:satMod val="120000"/>
              </a:schemeClr>
            </a:gs>
            <a:gs pos="100000">
              <a:schemeClr val="phClr">
                <a:tint val="86000"/>
                <a:shade val="50000"/>
                <a:satMod val="13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35000"/>
                <a:satMod val="146000"/>
                <a:lumMod val="101000"/>
              </a:schemeClr>
            </a:gs>
            <a:gs pos="26000">
              <a:schemeClr val="phClr">
                <a:tint val="96000"/>
                <a:shade val="96000"/>
                <a:satMod val="190000"/>
              </a:schemeClr>
            </a:gs>
            <a:gs pos="100000">
              <a:schemeClr val="phClr">
                <a:tint val="60000"/>
                <a:shade val="90000"/>
                <a:satMod val="22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aster J+S dunkel">
  <a:themeElements>
    <a:clrScheme name="Macro">
      <a:dk1>
        <a:sysClr val="windowText" lastClr="000000"/>
      </a:dk1>
      <a:lt1>
        <a:sysClr val="window" lastClr="FFFFFF"/>
      </a:lt1>
      <a:dk2>
        <a:srgbClr val="3F3F4D"/>
      </a:dk2>
      <a:lt2>
        <a:srgbClr val="DDDDDD"/>
      </a:lt2>
      <a:accent1>
        <a:srgbClr val="A51009"/>
      </a:accent1>
      <a:accent2>
        <a:srgbClr val="DE7014"/>
      </a:accent2>
      <a:accent3>
        <a:srgbClr val="704836"/>
      </a:accent3>
      <a:accent4>
        <a:srgbClr val="F2B431"/>
      </a:accent4>
      <a:accent5>
        <a:srgbClr val="7F221D"/>
      </a:accent5>
      <a:accent6>
        <a:srgbClr val="CDAC77"/>
      </a:accent6>
      <a:hlink>
        <a:srgbClr val="F5B123"/>
      </a:hlink>
      <a:folHlink>
        <a:srgbClr val="E19B0B"/>
      </a:folHlink>
    </a:clrScheme>
    <a:fontScheme name="Macr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cr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300000"/>
              </a:schemeClr>
            </a:gs>
            <a:gs pos="100000">
              <a:schemeClr val="phClr">
                <a:tint val="80000"/>
                <a:satMod val="15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hade val="90000"/>
                <a:satMod val="300000"/>
              </a:schemeClr>
            </a:gs>
            <a:gs pos="100000">
              <a:schemeClr val="phClr">
                <a:satMod val="150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70000"/>
              </a:srgbClr>
            </a:outerShdw>
          </a:effectLst>
        </a:effectStyle>
        <a:effectStyle>
          <a:effectLst>
            <a:outerShdw blurRad="25400" dist="254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contourW="15875" prstMaterial="softmetal">
            <a:bevelT w="25400" h="19050" prst="angle"/>
            <a:contourClr>
              <a:schemeClr val="phClr">
                <a:shade val="30000"/>
              </a:schemeClr>
            </a:contourClr>
          </a:sp3d>
        </a:effectStyle>
        <a:effectStyle>
          <a:effectLst>
            <a:outerShdw blurRad="254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contourW="19050" prstMaterial="metal">
            <a:bevelT w="63500" h="31750" prst="angle"/>
            <a:contourClr>
              <a:schemeClr val="phClr">
                <a:shade val="25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7000"/>
                <a:shade val="93000"/>
                <a:satMod val="110000"/>
                <a:lumMod val="90000"/>
              </a:schemeClr>
            </a:gs>
            <a:gs pos="76000">
              <a:schemeClr val="phClr">
                <a:tint val="85000"/>
                <a:shade val="75000"/>
                <a:satMod val="120000"/>
              </a:schemeClr>
            </a:gs>
            <a:gs pos="100000">
              <a:schemeClr val="phClr">
                <a:tint val="86000"/>
                <a:shade val="50000"/>
                <a:satMod val="13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35000"/>
                <a:satMod val="146000"/>
                <a:lumMod val="101000"/>
              </a:schemeClr>
            </a:gs>
            <a:gs pos="26000">
              <a:schemeClr val="phClr">
                <a:tint val="96000"/>
                <a:shade val="96000"/>
                <a:satMod val="190000"/>
              </a:schemeClr>
            </a:gs>
            <a:gs pos="100000">
              <a:schemeClr val="phClr">
                <a:tint val="60000"/>
                <a:shade val="90000"/>
                <a:satMod val="22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Makro</Template>
  <TotalTime>0</TotalTime>
  <Words>226</Words>
  <Application>Microsoft Office PowerPoint</Application>
  <PresentationFormat>Breitbild</PresentationFormat>
  <Paragraphs>47</Paragraphs>
  <Slides>7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7</vt:i4>
      </vt:variant>
    </vt:vector>
  </HeadingPairs>
  <TitlesOfParts>
    <vt:vector size="11" baseType="lpstr">
      <vt:lpstr>Calibri</vt:lpstr>
      <vt:lpstr>Wingdings</vt:lpstr>
      <vt:lpstr>Master J+S</vt:lpstr>
      <vt:lpstr>Master J+S dunkel</vt:lpstr>
      <vt:lpstr>J+S-News</vt:lpstr>
      <vt:lpstr>Ablauf</vt:lpstr>
      <vt:lpstr>Namensänderung</vt:lpstr>
      <vt:lpstr>Gruppengrösse</vt:lpstr>
      <vt:lpstr>Angleichung Kindersport</vt:lpstr>
      <vt:lpstr>Entschädigung</vt:lpstr>
      <vt:lpstr>Leiteranerkennung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Leitersitzung</dc:title>
  <dc:creator>Jürg</dc:creator>
  <cp:lastModifiedBy>Lippuner Jürg BZSL</cp:lastModifiedBy>
  <cp:revision>46</cp:revision>
  <dcterms:created xsi:type="dcterms:W3CDTF">2012-11-03T15:45:44Z</dcterms:created>
  <dcterms:modified xsi:type="dcterms:W3CDTF">2022-06-22T12:51:00Z</dcterms:modified>
</cp:coreProperties>
</file>