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75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60" d="100"/>
          <a:sy n="60" d="100"/>
        </p:scale>
        <p:origin x="1382" y="1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1990" y="219808"/>
            <a:ext cx="5848472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2400" b="1" smtClean="0"/>
              <a:t>Wale und Delfine</a:t>
            </a:r>
            <a:endParaRPr lang="de-CH" sz="24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2825934" y="8606083"/>
            <a:ext cx="116058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D5902694-9A44-499E-9560-57004D713A55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221552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Wale und Delfine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1929F-9A5B-441D-ADE9-F18886F3CA16}" type="datetimeFigureOut">
              <a:rPr lang="de-CH" smtClean="0"/>
              <a:t>13.01.2016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136A6-04E4-43BD-BCCA-301025CA91F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275720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136A6-04E4-43BD-BCCA-301025CA91F3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Wale und Delfine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6665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136A6-04E4-43BD-BCCA-301025CA91F3}" type="slidenum">
              <a:rPr lang="de-CH" smtClean="0"/>
              <a:t>9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Wale und Delfine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094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4" name="Rechteck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5" name="Rechteck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6" name="Rechteck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Rechteck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hteck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BED16597-22BE-4CB0-BB7E-B0D8FE7783A9}" type="datetime1">
              <a:rPr lang="de-CH" smtClean="0"/>
              <a:t>13.01.2016</a:t>
            </a:fld>
            <a:endParaRPr lang="de-CH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de-CH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6" y="525349"/>
            <a:ext cx="1806854" cy="166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5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1FBD1-A94D-400B-92AD-DDF1BCDE9FB3}" type="datetime1">
              <a:rPr lang="de-CH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4436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D1D6F-CBB2-46EE-8F12-B6CCE329E6B2}" type="datetime1">
              <a:rPr lang="de-CH" smtClean="0"/>
              <a:t>13.01.2016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030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701F3F-BDEF-445B-98BD-B01DA4102324}" type="datetime1">
              <a:rPr lang="de-CH" smtClean="0"/>
              <a:t>13.01.2016</a:t>
            </a:fld>
            <a:endParaRPr lang="de-CH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1914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2249424"/>
            <a:ext cx="5220000" cy="1800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B7159-C32A-4A04-91C6-A68416DA7F25}" type="datetime1">
              <a:rPr lang="de-CH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6362400" y="2249424"/>
            <a:ext cx="5220000" cy="1800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8" name="Inhaltsplatzhalter 2"/>
          <p:cNvSpPr>
            <a:spLocks noGrp="1"/>
          </p:cNvSpPr>
          <p:nvPr>
            <p:ph idx="14"/>
          </p:nvPr>
        </p:nvSpPr>
        <p:spPr>
          <a:xfrm>
            <a:off x="609600" y="4219473"/>
            <a:ext cx="5220000" cy="1800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  <p:sp>
        <p:nvSpPr>
          <p:cNvPr id="9" name="Inhaltsplatzhalter 2"/>
          <p:cNvSpPr>
            <a:spLocks noGrp="1"/>
          </p:cNvSpPr>
          <p:nvPr>
            <p:ph idx="15"/>
          </p:nvPr>
        </p:nvSpPr>
        <p:spPr>
          <a:xfrm>
            <a:off x="6362400" y="4219473"/>
            <a:ext cx="5220000" cy="1800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138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Rechteck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1" name="Rechteck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hteck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Rechteck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8" name="Rechteck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9" name="Rechteck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0" name="Rechteck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8EC4040-317E-4261-B91C-393A72FCE477}" type="datetime1">
              <a:rPr lang="de-CH" smtClean="0"/>
              <a:t>13.01.2016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CH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93A0A52-8966-43EA-A7A4-97B454F1F0D3}" type="slidenum">
              <a:rPr lang="de-CH" smtClean="0"/>
              <a:t>‹Nr.›</a:t>
            </a:fld>
            <a:endParaRPr lang="de-CH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08000"/>
            <a:ext cx="596262" cy="55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4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Arial" panose="020B0604020202020204" pitchFamily="34" charset="0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Arial" panose="020B0604020202020204" pitchFamily="34" charset="0"/>
        <a:buChar char="•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Arial" panose="020B0604020202020204" pitchFamily="34" charset="0"/>
        <a:buChar char="•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Arial" panose="020B0604020202020204" pitchFamily="34" charset="0"/>
        <a:buChar char="•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Arial" panose="020B0604020202020204" pitchFamily="34" charset="0"/>
        <a:buChar char="•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finschutz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atascha-mayer.d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finschutz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finschutz.or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667000"/>
            <a:ext cx="7772400" cy="1143000"/>
          </a:xfrm>
        </p:spPr>
        <p:txBody>
          <a:bodyPr/>
          <a:lstStyle/>
          <a:p>
            <a:r>
              <a:rPr lang="de-DE"/>
              <a:t>Wale und Delfine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267200"/>
            <a:ext cx="7696200" cy="990600"/>
          </a:xfrm>
        </p:spPr>
        <p:txBody>
          <a:bodyPr>
            <a:normAutofit lnSpcReduction="10000"/>
          </a:bodyPr>
          <a:lstStyle/>
          <a:p>
            <a:r>
              <a:rPr lang="de-DE"/>
              <a:t>Ein Porträt bedrohter Meeressäuger</a:t>
            </a:r>
            <a:br>
              <a:rPr lang="de-DE"/>
            </a:br>
            <a:r>
              <a:rPr lang="de-DE" sz="1800"/>
              <a:t>Text: </a:t>
            </a:r>
            <a:r>
              <a:rPr lang="de-DE" sz="1800">
                <a:cs typeface="Arial" charset="0"/>
              </a:rPr>
              <a:t>© </a:t>
            </a:r>
            <a:r>
              <a:rPr lang="de-DE" sz="1800">
                <a:cs typeface="Arial" charset="0"/>
                <a:hlinkClick r:id="rId3"/>
              </a:rPr>
              <a:t>http://www.delfinschutz.org</a:t>
            </a:r>
            <a:endParaRPr lang="de-DE" sz="1800">
              <a:cs typeface="Arial" charset="0"/>
            </a:endParaRPr>
          </a:p>
          <a:p>
            <a:r>
              <a:rPr lang="de-DE" sz="1800">
                <a:cs typeface="Arial" charset="0"/>
              </a:rPr>
              <a:t>Foto</a:t>
            </a:r>
            <a:r>
              <a:rPr lang="de-DE" sz="1800"/>
              <a:t>: </a:t>
            </a:r>
            <a:r>
              <a:rPr lang="de-DE" sz="1800">
                <a:cs typeface="Arial" charset="0"/>
              </a:rPr>
              <a:t>© </a:t>
            </a:r>
            <a:r>
              <a:rPr lang="de-DE" sz="1800">
                <a:cs typeface="Arial" charset="0"/>
                <a:hlinkClick r:id="rId4"/>
              </a:rPr>
              <a:t>http://www.natascha-mayer.de</a:t>
            </a:r>
            <a:endParaRPr lang="de-DE" sz="1800"/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4240161" y="943896"/>
            <a:ext cx="6548284" cy="914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de-CH" sz="3600" b="1" kern="1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Impact"/>
              </a:rPr>
              <a:t>Rettet die Delfine</a:t>
            </a:r>
          </a:p>
        </p:txBody>
      </p:sp>
    </p:spTree>
    <p:extLst>
      <p:ext uri="{BB962C8B-B14F-4D97-AF65-F5344CB8AC3E}">
        <p14:creationId xmlns:p14="http://schemas.microsoft.com/office/powerpoint/2010/main" val="136589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Ohne unsere Hilfe werden die Delfine aussterben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2286000"/>
            <a:ext cx="7772400" cy="4114800"/>
          </a:xfrm>
        </p:spPr>
        <p:txBody>
          <a:bodyPr/>
          <a:lstStyle/>
          <a:p>
            <a:r>
              <a:rPr lang="de-DE"/>
              <a:t>Hunderttausende sterben jährlich grausam </a:t>
            </a:r>
            <a:br>
              <a:rPr lang="de-DE"/>
            </a:br>
            <a:r>
              <a:rPr lang="de-DE"/>
              <a:t>und sinnlos in Fischernetzen </a:t>
            </a:r>
          </a:p>
          <a:p>
            <a:r>
              <a:rPr lang="de-DE"/>
              <a:t>Zehntausende werden gejagt, geschlachtet</a:t>
            </a:r>
            <a:br>
              <a:rPr lang="de-DE"/>
            </a:br>
            <a:r>
              <a:rPr lang="de-DE"/>
              <a:t>und verspeist </a:t>
            </a:r>
          </a:p>
          <a:p>
            <a:r>
              <a:rPr lang="de-DE"/>
              <a:t>Tausende vegetieren in Gefangenschaft </a:t>
            </a:r>
            <a:br>
              <a:rPr lang="de-DE"/>
            </a:br>
            <a:r>
              <a:rPr lang="de-DE"/>
              <a:t>für Vergnügungs-Shows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014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Gefahren für Wale und Delfine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Kommerzieller Nutzen – Fang für Speisezwecke in Japan und Nordpazifik</a:t>
            </a:r>
          </a:p>
          <a:p>
            <a:r>
              <a:rPr lang="de-DE" dirty="0"/>
              <a:t>Delfin- und Walfleisch gilt als Delikatesse</a:t>
            </a:r>
          </a:p>
          <a:p>
            <a:r>
              <a:rPr lang="de-DE" dirty="0"/>
              <a:t>Fang vor der Toren Europas</a:t>
            </a:r>
          </a:p>
          <a:p>
            <a:pPr lvl="1"/>
            <a:r>
              <a:rPr lang="de-DE" dirty="0" smtClean="0"/>
              <a:t>Dänemark</a:t>
            </a:r>
          </a:p>
          <a:p>
            <a:pPr lvl="1"/>
            <a:r>
              <a:rPr lang="de-DE" dirty="0" smtClean="0"/>
              <a:t>Norwegen</a:t>
            </a:r>
          </a:p>
          <a:p>
            <a:pPr lvl="1"/>
            <a:r>
              <a:rPr lang="de-DE" dirty="0" smtClean="0"/>
              <a:t>Frankreich</a:t>
            </a:r>
          </a:p>
          <a:p>
            <a:pPr lvl="1"/>
            <a:r>
              <a:rPr lang="de-DE" dirty="0" smtClean="0"/>
              <a:t>Italien</a:t>
            </a:r>
            <a:endParaRPr lang="de-DE" dirty="0"/>
          </a:p>
          <a:p>
            <a:r>
              <a:rPr lang="de-DE" dirty="0"/>
              <a:t>Delfine sterben in </a:t>
            </a:r>
            <a:r>
              <a:rPr lang="de-DE" dirty="0" err="1"/>
              <a:t>Thunfischnetzen</a:t>
            </a:r>
            <a:endParaRPr lang="de-DE" dirty="0"/>
          </a:p>
          <a:p>
            <a:r>
              <a:rPr lang="de-DE" dirty="0"/>
              <a:t>Nicht artgerechtes Halten in Delfinarien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504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Netze des Todes - Treibnetze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/>
              <a:t>Ein einziges Treibnetz aus feinem Nylon kann über 100 km lang sein.</a:t>
            </a:r>
          </a:p>
          <a:p>
            <a:pPr>
              <a:lnSpc>
                <a:spcPct val="90000"/>
              </a:lnSpc>
            </a:pPr>
            <a:r>
              <a:rPr lang="de-DE"/>
              <a:t>Selbst mit ihrem Ultraschall können es Delphine</a:t>
            </a:r>
            <a:br>
              <a:rPr lang="de-DE"/>
            </a:br>
            <a:r>
              <a:rPr lang="de-DE"/>
              <a:t>nicht erkennen. Jedes Tier stirbt.</a:t>
            </a:r>
          </a:p>
          <a:p>
            <a:pPr>
              <a:lnSpc>
                <a:spcPct val="90000"/>
              </a:lnSpc>
            </a:pPr>
            <a:r>
              <a:rPr lang="de-DE"/>
              <a:t>Verheerende Folgen haben auch im Meer</a:t>
            </a:r>
            <a:br>
              <a:rPr lang="de-DE"/>
            </a:br>
            <a:r>
              <a:rPr lang="de-DE"/>
              <a:t>verlorene oder gekappte Treibnetze.</a:t>
            </a:r>
          </a:p>
          <a:p>
            <a:pPr>
              <a:lnSpc>
                <a:spcPct val="90000"/>
              </a:lnSpc>
            </a:pPr>
            <a:r>
              <a:rPr lang="de-DE"/>
              <a:t>Solche Geisternetze verrotten nicht und töten sinnlos jahrelang weiter.</a:t>
            </a:r>
          </a:p>
          <a:p>
            <a:pPr>
              <a:lnSpc>
                <a:spcPct val="90000"/>
              </a:lnSpc>
            </a:pPr>
            <a:r>
              <a:rPr lang="de-DE"/>
              <a:t>Einsatz alternativer Fangmethoden, die das Ökosystem der Meere nicht bedrohen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441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Gefahren in Delfinarien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enge Becken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chemisch aufbereitetes Wasser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Stress und Lärm durch hohe Besucherzahlen – Schwimmen mit Delfinen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Trainingsmethoden, nicht selten mit Nahrungsentzug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Delfine stehen unter Dauerstress und reagieren aggressiv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97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Hilfe für Wale und Delfine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400" dirty="0"/>
              <a:t>Gesellschaft zur Rettung der Delfine</a:t>
            </a:r>
          </a:p>
          <a:p>
            <a:pPr lvl="1">
              <a:lnSpc>
                <a:spcPct val="90000"/>
              </a:lnSpc>
            </a:pPr>
            <a:r>
              <a:rPr lang="de-DE" sz="2200" dirty="0"/>
              <a:t>GRD</a:t>
            </a:r>
          </a:p>
          <a:p>
            <a:pPr lvl="1">
              <a:lnSpc>
                <a:spcPct val="90000"/>
              </a:lnSpc>
            </a:pPr>
            <a:r>
              <a:rPr lang="de-DE" sz="2200" dirty="0">
                <a:hlinkClick r:id="rId2"/>
              </a:rPr>
              <a:t>http://www.delfinschutz.org</a:t>
            </a:r>
            <a:endParaRPr lang="de-DE" sz="2200" dirty="0"/>
          </a:p>
          <a:p>
            <a:pPr>
              <a:lnSpc>
                <a:spcPct val="90000"/>
              </a:lnSpc>
            </a:pPr>
            <a:r>
              <a:rPr lang="de-DE" sz="2400" dirty="0"/>
              <a:t>Delfinpatenschaften</a:t>
            </a:r>
          </a:p>
          <a:p>
            <a:pPr>
              <a:lnSpc>
                <a:spcPct val="90000"/>
              </a:lnSpc>
            </a:pPr>
            <a:r>
              <a:rPr lang="de-DE" sz="2400" dirty="0"/>
              <a:t>Thunfisch-Kontrollprogramm</a:t>
            </a:r>
          </a:p>
          <a:p>
            <a:pPr>
              <a:lnSpc>
                <a:spcPct val="90000"/>
              </a:lnSpc>
            </a:pPr>
            <a:r>
              <a:rPr lang="de-DE" sz="2400" dirty="0"/>
              <a:t>Unterstützung von Schutzprojekten wild lebender Delfinpopulationen und deren Lebensräume</a:t>
            </a:r>
          </a:p>
          <a:p>
            <a:pPr>
              <a:lnSpc>
                <a:spcPct val="90000"/>
              </a:lnSpc>
            </a:pPr>
            <a:endParaRPr 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733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Diesen Thunfisch können Sie kaufen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Thunfisch-Checkliste mit bestätigten </a:t>
            </a:r>
            <a:r>
              <a:rPr lang="de-DE" dirty="0" err="1"/>
              <a:t>Thunfischimporteuren</a:t>
            </a:r>
            <a:r>
              <a:rPr lang="de-DE" dirty="0"/>
              <a:t> und -Händlern abzurufen unter</a:t>
            </a:r>
          </a:p>
          <a:p>
            <a:r>
              <a:rPr lang="de-DE" dirty="0">
                <a:hlinkClick r:id="rId2"/>
              </a:rPr>
              <a:t>http://www.delfinschutz.org</a:t>
            </a:r>
            <a:endParaRPr lang="de-DE" dirty="0"/>
          </a:p>
          <a:p>
            <a:r>
              <a:rPr lang="de-DE" dirty="0"/>
              <a:t>Logos und Aufdrucke auf Konserven wie </a:t>
            </a:r>
            <a:r>
              <a:rPr lang="de-DE" dirty="0" smtClean="0"/>
              <a:t>«delfinfreundlich gefangen» </a:t>
            </a:r>
            <a:r>
              <a:rPr lang="de-DE" dirty="0"/>
              <a:t>oder </a:t>
            </a:r>
            <a:r>
              <a:rPr lang="de-DE" dirty="0" smtClean="0"/>
              <a:t>«</a:t>
            </a:r>
            <a:r>
              <a:rPr lang="de-DE" dirty="0" err="1" smtClean="0"/>
              <a:t>dolphin</a:t>
            </a:r>
            <a:r>
              <a:rPr lang="de-DE" dirty="0" smtClean="0"/>
              <a:t> </a:t>
            </a:r>
            <a:r>
              <a:rPr lang="de-DE" dirty="0" err="1" smtClean="0"/>
              <a:t>friendly</a:t>
            </a:r>
            <a:r>
              <a:rPr lang="de-DE" smtClean="0"/>
              <a:t>» </a:t>
            </a:r>
            <a:r>
              <a:rPr lang="de-DE" dirty="0"/>
              <a:t>sind nicht geschützt</a:t>
            </a:r>
          </a:p>
        </p:txBody>
      </p:sp>
    </p:spTree>
    <p:extLst>
      <p:ext uri="{BB962C8B-B14F-4D97-AF65-F5344CB8AC3E}">
        <p14:creationId xmlns:p14="http://schemas.microsoft.com/office/powerpoint/2010/main" val="755356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Tier- und umweltfreundliche Delfinbeobachtung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 smtClean="0"/>
              <a:t>«Nur </a:t>
            </a:r>
            <a:r>
              <a:rPr lang="de-DE" dirty="0"/>
              <a:t>in der freien Wildbahn kann man unter Einhaltung bestimmter Verhaltensregeln Delfine so beobachten und erleben, dass es wirklich zu einem unvergesslichen Erlebnis wird, das den Delfinen nicht </a:t>
            </a:r>
            <a:r>
              <a:rPr lang="de-DE" dirty="0" smtClean="0"/>
              <a:t>schadet», </a:t>
            </a:r>
            <a:r>
              <a:rPr lang="de-DE" dirty="0"/>
              <a:t>so die GRD.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775" y="2488406"/>
            <a:ext cx="2838450" cy="4048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8</a:t>
            </a:fld>
            <a:endParaRPr lang="de-CH"/>
          </a:p>
        </p:txBody>
      </p:sp>
      <p:pic>
        <p:nvPicPr>
          <p:cNvPr id="5" name="fisch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897955" y="4810329"/>
            <a:ext cx="347663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7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Einige Delfinarten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2279650"/>
            <a:ext cx="3810000" cy="173990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0A52-8966-43EA-A7A4-97B454F1F0D3}" type="slidenum">
              <a:rPr lang="de-CH" smtClean="0"/>
              <a:t>9</a:t>
            </a:fld>
            <a:endParaRPr lang="de-CH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81" y="2249488"/>
            <a:ext cx="2700337" cy="1800225"/>
          </a:xfrm>
        </p:spPr>
      </p:pic>
      <p:pic>
        <p:nvPicPr>
          <p:cNvPr id="10" name="Inhaltsplatzhalter 9"/>
          <p:cNvPicPr>
            <a:picLocks noGrp="1" noChangeAspect="1"/>
          </p:cNvPicPr>
          <p:nvPr>
            <p:ph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643" y="4219575"/>
            <a:ext cx="2727613" cy="1800225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08" y="4219575"/>
            <a:ext cx="2919283" cy="1800225"/>
          </a:xfrm>
        </p:spPr>
      </p:pic>
    </p:spTree>
    <p:extLst>
      <p:ext uri="{BB962C8B-B14F-4D97-AF65-F5344CB8AC3E}">
        <p14:creationId xmlns:p14="http://schemas.microsoft.com/office/powerpoint/2010/main" val="384445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sche.potx" id="{2FD94DA5-D7F5-49B2-888F-A636D47DDC51}" vid="{1FFC6927-419E-4E75-8B42-BFF242984B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Fische</Template>
  <TotalTime>0</TotalTime>
  <Words>234</Words>
  <Application>Microsoft Office PowerPoint</Application>
  <PresentationFormat>Breitbild</PresentationFormat>
  <Paragraphs>55</Paragraphs>
  <Slides>9</Slides>
  <Notes>2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Impact</vt:lpstr>
      <vt:lpstr>Tw Cen MT</vt:lpstr>
      <vt:lpstr>Rhea</vt:lpstr>
      <vt:lpstr>Wale und Delfine</vt:lpstr>
      <vt:lpstr>Ohne unsere Hilfe werden die Delfine aussterben</vt:lpstr>
      <vt:lpstr>Gefahren für Wale und Delfine</vt:lpstr>
      <vt:lpstr>Netze des Todes - Treibnetze</vt:lpstr>
      <vt:lpstr>Gefahren in Delfinarien</vt:lpstr>
      <vt:lpstr>Hilfe für Wale und Delfine</vt:lpstr>
      <vt:lpstr>Diesen Thunfisch können Sie kaufen</vt:lpstr>
      <vt:lpstr>Tier- und umweltfreundliche Delfinbeobachtung</vt:lpstr>
      <vt:lpstr>Einige Delfinarten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 Lippuner</dc:creator>
  <cp:lastModifiedBy>Jürg Lippuner</cp:lastModifiedBy>
  <cp:revision>5</cp:revision>
  <dcterms:created xsi:type="dcterms:W3CDTF">2016-01-13T06:39:17Z</dcterms:created>
  <dcterms:modified xsi:type="dcterms:W3CDTF">2016-01-13T06:55:31Z</dcterms:modified>
</cp:coreProperties>
</file>