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9" r:id="rId4"/>
    <p:sldId id="261" r:id="rId5"/>
    <p:sldId id="265" r:id="rId6"/>
    <p:sldId id="263" r:id="rId7"/>
    <p:sldId id="258" r:id="rId8"/>
    <p:sldId id="269" r:id="rId9"/>
    <p:sldId id="266" r:id="rId10"/>
    <p:sldId id="270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4660"/>
  </p:normalViewPr>
  <p:slideViewPr>
    <p:cSldViewPr showGuides="1">
      <p:cViewPr varScale="1">
        <p:scale>
          <a:sx n="158" d="100"/>
          <a:sy n="158" d="100"/>
        </p:scale>
        <p:origin x="1708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Umsatz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8F65-43EB-A4A7-F23163F40BE9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8F65-43EB-A4A7-F23163F40BE9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8F65-43EB-A4A7-F23163F40BE9}"/>
              </c:ext>
            </c:extLst>
          </c:dPt>
          <c:cat>
            <c:strRef>
              <c:f>Tabelle1!$A$2:$A$4</c:f>
              <c:strCache>
                <c:ptCount val="3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8600</c:v>
                </c:pt>
                <c:pt idx="1">
                  <c:v>5000</c:v>
                </c:pt>
                <c:pt idx="2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5E-44F6-8971-5BF30894A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tx1"/>
        </a:solidFill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Sprachenanteil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Anteil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solidFill>
                <a:schemeClr val="lt1"/>
              </a:solidFill>
              <a:ln>
                <a:solidFill>
                  <a:schemeClr val="dk1">
                    <a:lumMod val="25000"/>
                    <a:lumOff val="75000"/>
                  </a:scheme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ellipse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Tabelle1!$A$2:$A$6</c:f>
              <c:strCache>
                <c:ptCount val="5"/>
                <c:pt idx="0">
                  <c:v>Deutsch</c:v>
                </c:pt>
                <c:pt idx="1">
                  <c:v>Französisch</c:v>
                </c:pt>
                <c:pt idx="2">
                  <c:v>Italienisch</c:v>
                </c:pt>
                <c:pt idx="3">
                  <c:v>Rätoromanisch</c:v>
                </c:pt>
                <c:pt idx="4">
                  <c:v>Andere Sprache</c:v>
                </c:pt>
              </c:strCache>
            </c:strRef>
          </c:cat>
          <c:val>
            <c:numRef>
              <c:f>Tabelle1!$B$2:$B$6</c:f>
              <c:numCache>
                <c:formatCode>0.00%</c:formatCode>
                <c:ptCount val="5"/>
                <c:pt idx="0">
                  <c:v>0.63700000000000001</c:v>
                </c:pt>
                <c:pt idx="1">
                  <c:v>0.20399999999999999</c:v>
                </c:pt>
                <c:pt idx="2">
                  <c:v>6.5000000000000002E-2</c:v>
                </c:pt>
                <c:pt idx="3">
                  <c:v>5.0000000000000001E-3</c:v>
                </c:pt>
                <c:pt idx="4">
                  <c:v>8.8999999999999996E-2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C-4D46-BC7D-0CA63970E4DE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Umsatz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">
                  <a:rot lat="0" lon="0" rev="2700000"/>
                </a:lightRig>
              </a:scene3d>
              <a:sp3d prstMaterial="matte">
                <a:bevelT w="50800" h="50800"/>
                <a:contourClr>
                  <a:schemeClr val="dk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F07-427F-B7EE-031D6C5A6D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">
                  <a:rot lat="0" lon="0" rev="2700000"/>
                </a:lightRig>
              </a:scene3d>
              <a:sp3d prstMaterial="matte">
                <a:bevelT w="50800" h="50800"/>
                <a:contourClr>
                  <a:schemeClr val="dk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F07-427F-B7EE-031D6C5A6D07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0800" dist="25400" dir="5400000" rotWithShape="0">
                  <a:srgbClr val="000000">
                    <a:alpha val="50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soft" dir="t">
                  <a:rot lat="0" lon="0" rev="2700000"/>
                </a:lightRig>
              </a:scene3d>
              <a:sp3d prstMaterial="matte">
                <a:bevelT w="50800" h="50800"/>
                <a:contourClr>
                  <a:schemeClr val="dk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EF07-427F-B7EE-031D6C5A6D07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lt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Tabelle1!$A$2:$A$4</c:f>
              <c:strCache>
                <c:ptCount val="3"/>
                <c:pt idx="0">
                  <c:v>Januar</c:v>
                </c:pt>
                <c:pt idx="1">
                  <c:v>Februar</c:v>
                </c:pt>
                <c:pt idx="2">
                  <c:v>März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8600</c:v>
                </c:pt>
                <c:pt idx="1">
                  <c:v>5000</c:v>
                </c:pt>
                <c:pt idx="2">
                  <c:v>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5E-44F6-8971-5BF30894A9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42">
  <cs:axisTitle>
    <cs:lnRef idx="0"/>
    <cs:fillRef idx="0"/>
    <cs:effectRef idx="0"/>
    <cs:fontRef idx="minor">
      <a:schemeClr val="lt1"/>
    </cs:fontRef>
    <cs:defRPr sz="1000" b="1" kern="1200"/>
  </cs:axisTitle>
  <cs:categoryAxis>
    <cs:lnRef idx="1">
      <a:schemeClr val="dk1">
        <a:tint val="75000"/>
      </a:schemeClr>
    </cs:lnRef>
    <cs:fillRef idx="0"/>
    <cs:effectRef idx="0"/>
    <cs:fontRef idx="minor">
      <a:schemeClr val="lt1"/>
    </cs:fontRef>
    <cs:spPr>
      <a:ln>
        <a:round/>
      </a:ln>
    </cs:spPr>
    <cs:defRPr sz="1000" kern="1200"/>
  </cs:categoryAxis>
  <cs:chartArea>
    <cs:lnRef idx="0"/>
    <cs:fillRef idx="1">
      <a:schemeClr val="dk1"/>
    </cs:fillRef>
    <cs:effectRef idx="0"/>
    <cs:fontRef idx="minor">
      <a:schemeClr val="lt1"/>
    </cs:fontRef>
    <cs:defRPr sz="1000" kern="1200"/>
  </cs:chartArea>
  <cs:dataLabel>
    <cs:lnRef idx="0"/>
    <cs:fillRef idx="0"/>
    <cs:effectRef idx="0"/>
    <cs:fontRef idx="minor">
      <a:schemeClr val="lt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dk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dk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dk2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dk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dk2"/>
    </cs:fontRef>
    <cs:spPr>
      <a:ln>
        <a:round/>
      </a:ln>
    </cs:spPr>
  </cs:dataPointWireframe>
  <cs:dataTable>
    <cs:lnRef idx="1">
      <a:schemeClr val="lt1"/>
    </cs:lnRef>
    <cs:fillRef idx="0"/>
    <cs:effectRef idx="0"/>
    <cs:fontRef idx="minor">
      <a:schemeClr val="lt1"/>
    </cs:fontRef>
    <cs:spPr>
      <a:ln>
        <a:round/>
      </a:ln>
    </cs:spPr>
    <cs:defRPr sz="1000" kern="1200"/>
  </cs:dataTable>
  <cs:downBar>
    <cs:lnRef idx="0"/>
    <cs:fillRef idx="3">
      <a:schemeClr val="dk1"/>
    </cs:fillRef>
    <cs:effectRef idx="3">
      <a:schemeClr val="dk1"/>
    </cs:effectRef>
    <cs:fontRef idx="minor">
      <a:schemeClr val="lt1"/>
    </cs:fontRef>
  </cs:downBar>
  <cs:dropLine>
    <cs:lnRef idx="1">
      <a:schemeClr val="lt1"/>
    </cs:lnRef>
    <cs:fillRef idx="0"/>
    <cs:effectRef idx="0"/>
    <cs:fontRef idx="minor">
      <a:schemeClr val="lt1"/>
    </cs:fontRef>
    <cs:spPr>
      <a:ln>
        <a:round/>
      </a:ln>
    </cs:spPr>
  </cs:dropLine>
  <cs:errorBar>
    <cs:lnRef idx="1">
      <a:schemeClr val="lt1"/>
    </cs:lnRef>
    <cs:fillRef idx="1">
      <a:schemeClr val="lt1"/>
    </cs:fillRef>
    <cs:effectRef idx="0"/>
    <cs:fontRef idx="minor">
      <a:schemeClr val="dk1"/>
    </cs:fontRef>
    <cs:spPr>
      <a:ln>
        <a:round/>
      </a:ln>
    </cs:spPr>
  </cs:errorBar>
  <cs:floor>
    <cs:lnRef idx="0"/>
    <cs:fillRef idx="1">
      <a:schemeClr val="dk1">
        <a:tint val="95000"/>
      </a:schemeClr>
    </cs:fillRef>
    <cs:effectRef idx="0"/>
    <cs:fontRef idx="minor">
      <a:schemeClr val="lt1"/>
    </cs:fontRef>
  </cs:floor>
  <cs:gridlineMajor>
    <cs:lnRef idx="1">
      <a:schemeClr val="dk1">
        <a:tint val="75000"/>
      </a:schemeClr>
    </cs:lnRef>
    <cs:fillRef idx="0"/>
    <cs:effectRef idx="0"/>
    <cs:fontRef idx="minor">
      <a:schemeClr val="dk2"/>
    </cs:fontRef>
    <cs:spPr>
      <a:ln>
        <a:round/>
      </a:ln>
    </cs:spPr>
  </cs:gridlineMajor>
  <cs:gridlineMinor>
    <cs:lnRef idx="1">
      <a:schemeClr val="dk1">
        <a:tint val="90000"/>
      </a:schemeClr>
    </cs:lnRef>
    <cs:fillRef idx="0"/>
    <cs:effectRef idx="0"/>
    <cs:fontRef idx="minor">
      <a:schemeClr val="dk2"/>
    </cs:fontRef>
    <cs:spPr>
      <a:ln>
        <a:round/>
      </a:ln>
    </cs:spPr>
  </cs:gridlineMinor>
  <cs:hiLoLine>
    <cs:lnRef idx="1">
      <a:schemeClr val="lt1"/>
    </cs:lnRef>
    <cs:fillRef idx="0"/>
    <cs:effectRef idx="0"/>
    <cs:fontRef idx="minor">
      <a:schemeClr val="lt1"/>
    </cs:fontRef>
    <cs:spPr>
      <a:ln>
        <a:round/>
      </a:ln>
    </cs:spPr>
  </cs:hiLoLine>
  <cs:leaderLine>
    <cs:lnRef idx="1">
      <a:schemeClr val="lt1"/>
    </cs:lnRef>
    <cs:fillRef idx="0"/>
    <cs:effectRef idx="0"/>
    <cs:fontRef idx="minor">
      <a:schemeClr val="lt1"/>
    </cs:fontRef>
    <cs:spPr>
      <a:ln>
        <a:round/>
      </a:ln>
    </cs:spPr>
  </cs:leaderLine>
  <cs:legend>
    <cs:lnRef idx="0"/>
    <cs:fillRef idx="0"/>
    <cs:effectRef idx="0"/>
    <cs:fontRef idx="minor">
      <a:schemeClr val="lt1"/>
    </cs:fontRef>
    <cs:defRPr sz="1000" kern="1200"/>
  </cs:legend>
  <cs:plotArea>
    <cs:lnRef idx="0"/>
    <cs:fillRef idx="1">
      <a:schemeClr val="dk1">
        <a:tint val="95000"/>
      </a:schemeClr>
    </cs:fillRef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1">
      <a:schemeClr val="dk1">
        <a:tint val="75000"/>
      </a:schemeClr>
    </cs:lnRef>
    <cs:fillRef idx="0"/>
    <cs:effectRef idx="0"/>
    <cs:fontRef idx="minor">
      <a:schemeClr val="lt1"/>
    </cs:fontRef>
    <cs:spPr>
      <a:ln>
        <a:round/>
      </a:ln>
    </cs:spPr>
    <cs:defRPr sz="1000" kern="1200"/>
  </cs:seriesAxis>
  <cs:seriesLine>
    <cs:lnRef idx="1">
      <a:schemeClr val="lt1"/>
    </cs:lnRef>
    <cs:fillRef idx="0"/>
    <cs:effectRef idx="0"/>
    <cs:fontRef idx="minor">
      <a:schemeClr val="dk1"/>
    </cs:fontRef>
    <cs:spPr>
      <a:ln>
        <a:round/>
      </a:ln>
    </cs:spPr>
  </cs:seriesLine>
  <cs:title>
    <cs:lnRef idx="0"/>
    <cs:fillRef idx="0"/>
    <cs:effectRef idx="0"/>
    <cs:fontRef idx="minor">
      <a:schemeClr val="lt1"/>
    </cs:fontRef>
    <cs:defRPr sz="1800" b="1" kern="1200"/>
  </cs:title>
  <cs:trendline>
    <cs:lnRef idx="1">
      <a:schemeClr val="lt1"/>
    </cs:lnRef>
    <cs:fillRef idx="0"/>
    <cs:effectRef idx="0"/>
    <cs:fontRef idx="minor">
      <a:schemeClr val="lt1"/>
    </cs:fontRef>
    <cs:spPr>
      <a:ln cap="rnd">
        <a:round/>
      </a:ln>
    </cs:spPr>
  </cs:trendline>
  <cs:trendlineLabel>
    <cs:lnRef idx="0"/>
    <cs:fillRef idx="0"/>
    <cs:effectRef idx="0"/>
    <cs:fontRef idx="minor">
      <a:schemeClr val="lt1"/>
    </cs:fontRef>
    <cs:defRPr sz="1000" kern="1200"/>
  </cs:trendlineLabel>
  <cs:upBar>
    <cs:lnRef idx="0"/>
    <cs:fillRef idx="3">
      <a:schemeClr val="lt1"/>
    </cs:fillRef>
    <cs:effectRef idx="3">
      <a:schemeClr val="dk1"/>
    </cs:effectRef>
    <cs:fontRef idx="minor">
      <a:schemeClr val="lt1"/>
    </cs:fontRef>
  </cs:upBar>
  <cs:valueAxis>
    <cs:lnRef idx="1">
      <a:schemeClr val="dk1">
        <a:tint val="75000"/>
      </a:schemeClr>
    </cs:lnRef>
    <cs:fillRef idx="0"/>
    <cs:effectRef idx="0"/>
    <cs:fontRef idx="minor">
      <a:schemeClr val="lt1"/>
    </cs:fontRef>
    <cs:spPr>
      <a:ln>
        <a:round/>
      </a:ln>
    </cs:spPr>
    <cs:defRPr sz="1000" kern="1200"/>
  </cs:valueAxis>
  <cs:wall>
    <cs:lnRef idx="0"/>
    <cs:fillRef idx="1">
      <a:schemeClr val="dk1">
        <a:tint val="95000"/>
      </a:schemeClr>
    </cs:fillRef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>
                <a:latin typeface="+mn-lt"/>
              </a:defRPr>
            </a:lvl1pPr>
          </a:lstStyle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de-CH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n-lt"/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n-lt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n-lt"/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grpSp>
        <p:nvGrpSpPr>
          <p:cNvPr id="11" name="Gruppieren 10"/>
          <p:cNvGrpSpPr/>
          <p:nvPr userDrawn="1"/>
        </p:nvGrpSpPr>
        <p:grpSpPr>
          <a:xfrm>
            <a:off x="642910" y="3000372"/>
            <a:ext cx="2490814" cy="2520951"/>
            <a:chOff x="785786" y="3429000"/>
            <a:chExt cx="2490814" cy="2520951"/>
          </a:xfrm>
        </p:grpSpPr>
        <p:grpSp>
          <p:nvGrpSpPr>
            <p:cNvPr id="13" name="Gruppieren 38"/>
            <p:cNvGrpSpPr/>
            <p:nvPr/>
          </p:nvGrpSpPr>
          <p:grpSpPr>
            <a:xfrm>
              <a:off x="785786" y="3429000"/>
              <a:ext cx="2490814" cy="2520951"/>
              <a:chOff x="785786" y="3429000"/>
              <a:chExt cx="2490814" cy="2520951"/>
            </a:xfrm>
          </p:grpSpPr>
          <p:sp>
            <p:nvSpPr>
              <p:cNvPr id="15" name="Freeform 7"/>
              <p:cNvSpPr>
                <a:spLocks/>
              </p:cNvSpPr>
              <p:nvPr/>
            </p:nvSpPr>
            <p:spPr bwMode="auto">
              <a:xfrm>
                <a:off x="1449656" y="3429000"/>
                <a:ext cx="264824" cy="649288"/>
              </a:xfrm>
              <a:custGeom>
                <a:avLst/>
                <a:gdLst/>
                <a:ahLst/>
                <a:cxnLst>
                  <a:cxn ang="0">
                    <a:pos x="0" y="409"/>
                  </a:cxn>
                  <a:cxn ang="0">
                    <a:pos x="0" y="0"/>
                  </a:cxn>
                  <a:cxn ang="0">
                    <a:pos x="181" y="0"/>
                  </a:cxn>
                  <a:cxn ang="0">
                    <a:pos x="181" y="273"/>
                  </a:cxn>
                  <a:cxn ang="0">
                    <a:pos x="0" y="409"/>
                  </a:cxn>
                </a:cxnLst>
                <a:rect l="0" t="0" r="r" b="b"/>
                <a:pathLst>
                  <a:path w="181" h="409">
                    <a:moveTo>
                      <a:pt x="0" y="409"/>
                    </a:moveTo>
                    <a:lnTo>
                      <a:pt x="0" y="0"/>
                    </a:lnTo>
                    <a:lnTo>
                      <a:pt x="181" y="0"/>
                    </a:lnTo>
                    <a:lnTo>
                      <a:pt x="181" y="273"/>
                    </a:lnTo>
                    <a:lnTo>
                      <a:pt x="0" y="409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6" name="Freeform 5"/>
              <p:cNvSpPr>
                <a:spLocks/>
              </p:cNvSpPr>
              <p:nvPr/>
            </p:nvSpPr>
            <p:spPr bwMode="auto">
              <a:xfrm>
                <a:off x="1021937" y="3573463"/>
                <a:ext cx="2057142" cy="2376488"/>
              </a:xfrm>
              <a:custGeom>
                <a:avLst/>
                <a:gdLst/>
                <a:ahLst/>
                <a:cxnLst>
                  <a:cxn ang="0">
                    <a:pos x="0" y="590"/>
                  </a:cxn>
                  <a:cxn ang="0">
                    <a:pos x="0" y="1497"/>
                  </a:cxn>
                  <a:cxn ang="0">
                    <a:pos x="1406" y="1497"/>
                  </a:cxn>
                  <a:cxn ang="0">
                    <a:pos x="1406" y="590"/>
                  </a:cxn>
                  <a:cxn ang="0">
                    <a:pos x="725" y="0"/>
                  </a:cxn>
                  <a:cxn ang="0">
                    <a:pos x="0" y="590"/>
                  </a:cxn>
                </a:cxnLst>
                <a:rect l="0" t="0" r="r" b="b"/>
                <a:pathLst>
                  <a:path w="1406" h="1497">
                    <a:moveTo>
                      <a:pt x="0" y="590"/>
                    </a:moveTo>
                    <a:lnTo>
                      <a:pt x="0" y="1497"/>
                    </a:lnTo>
                    <a:lnTo>
                      <a:pt x="1406" y="1497"/>
                    </a:lnTo>
                    <a:lnTo>
                      <a:pt x="1406" y="590"/>
                    </a:lnTo>
                    <a:lnTo>
                      <a:pt x="725" y="0"/>
                    </a:lnTo>
                    <a:lnTo>
                      <a:pt x="0" y="590"/>
                    </a:lnTo>
                    <a:close/>
                  </a:path>
                </a:pathLst>
              </a:custGeom>
              <a:solidFill>
                <a:srgbClr val="CCFF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CH"/>
              </a:p>
            </p:txBody>
          </p:sp>
          <p:sp>
            <p:nvSpPr>
              <p:cNvPr id="17" name="Freeform 6"/>
              <p:cNvSpPr>
                <a:spLocks/>
              </p:cNvSpPr>
              <p:nvPr/>
            </p:nvSpPr>
            <p:spPr bwMode="auto">
              <a:xfrm>
                <a:off x="785786" y="3429000"/>
                <a:ext cx="2490814" cy="1285884"/>
              </a:xfrm>
              <a:custGeom>
                <a:avLst/>
                <a:gdLst/>
                <a:ahLst/>
                <a:cxnLst>
                  <a:cxn ang="0">
                    <a:pos x="45" y="771"/>
                  </a:cxn>
                  <a:cxn ang="0">
                    <a:pos x="907" y="91"/>
                  </a:cxn>
                  <a:cxn ang="0">
                    <a:pos x="1678" y="771"/>
                  </a:cxn>
                  <a:cxn ang="0">
                    <a:pos x="1723" y="726"/>
                  </a:cxn>
                  <a:cxn ang="0">
                    <a:pos x="907" y="0"/>
                  </a:cxn>
                  <a:cxn ang="0">
                    <a:pos x="0" y="726"/>
                  </a:cxn>
                  <a:cxn ang="0">
                    <a:pos x="45" y="771"/>
                  </a:cxn>
                </a:cxnLst>
                <a:rect l="0" t="0" r="r" b="b"/>
                <a:pathLst>
                  <a:path w="1723" h="771">
                    <a:moveTo>
                      <a:pt x="45" y="771"/>
                    </a:moveTo>
                    <a:lnTo>
                      <a:pt x="907" y="91"/>
                    </a:lnTo>
                    <a:lnTo>
                      <a:pt x="1678" y="771"/>
                    </a:lnTo>
                    <a:lnTo>
                      <a:pt x="1723" y="726"/>
                    </a:lnTo>
                    <a:lnTo>
                      <a:pt x="907" y="0"/>
                    </a:lnTo>
                    <a:lnTo>
                      <a:pt x="0" y="726"/>
                    </a:lnTo>
                    <a:lnTo>
                      <a:pt x="45" y="771"/>
                    </a:lnTo>
                    <a:close/>
                  </a:path>
                </a:pathLst>
              </a:custGeom>
              <a:solidFill>
                <a:srgbClr val="A5002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de-CH"/>
              </a:p>
            </p:txBody>
          </p:sp>
          <p:grpSp>
            <p:nvGrpSpPr>
              <p:cNvPr id="18" name="Group 8"/>
              <p:cNvGrpSpPr>
                <a:grpSpLocks/>
              </p:cNvGrpSpPr>
              <p:nvPr/>
            </p:nvGrpSpPr>
            <p:grpSpPr bwMode="auto">
              <a:xfrm>
                <a:off x="1352602" y="5229225"/>
                <a:ext cx="330664" cy="720725"/>
                <a:chOff x="2245" y="2614"/>
                <a:chExt cx="226" cy="454"/>
              </a:xfrm>
            </p:grpSpPr>
            <p:sp>
              <p:nvSpPr>
                <p:cNvPr id="43" name="Rectangle 9"/>
                <p:cNvSpPr>
                  <a:spLocks noChangeArrowheads="1"/>
                </p:cNvSpPr>
                <p:nvPr/>
              </p:nvSpPr>
              <p:spPr bwMode="auto">
                <a:xfrm>
                  <a:off x="2245" y="2614"/>
                  <a:ext cx="226" cy="454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de-CH"/>
                </a:p>
              </p:txBody>
            </p:sp>
            <p:sp>
              <p:nvSpPr>
                <p:cNvPr id="44" name="Freeform 10"/>
                <p:cNvSpPr>
                  <a:spLocks/>
                </p:cNvSpPr>
                <p:nvPr/>
              </p:nvSpPr>
              <p:spPr bwMode="auto">
                <a:xfrm>
                  <a:off x="2368" y="2832"/>
                  <a:ext cx="83" cy="34"/>
                </a:xfrm>
                <a:custGeom>
                  <a:avLst/>
                  <a:gdLst/>
                  <a:ahLst/>
                  <a:cxnLst>
                    <a:cxn ang="0">
                      <a:pos x="65" y="6"/>
                    </a:cxn>
                    <a:cxn ang="0">
                      <a:pos x="8" y="9"/>
                    </a:cxn>
                    <a:cxn ang="0">
                      <a:pos x="53" y="24"/>
                    </a:cxn>
                    <a:cxn ang="0">
                      <a:pos x="65" y="6"/>
                    </a:cxn>
                  </a:cxnLst>
                  <a:rect l="0" t="0" r="r" b="b"/>
                  <a:pathLst>
                    <a:path w="83" h="34">
                      <a:moveTo>
                        <a:pt x="65" y="6"/>
                      </a:moveTo>
                      <a:cubicBezTo>
                        <a:pt x="46" y="0"/>
                        <a:pt x="27" y="3"/>
                        <a:pt x="8" y="9"/>
                      </a:cubicBezTo>
                      <a:cubicBezTo>
                        <a:pt x="0" y="34"/>
                        <a:pt x="35" y="18"/>
                        <a:pt x="53" y="24"/>
                      </a:cubicBezTo>
                      <a:cubicBezTo>
                        <a:pt x="68" y="21"/>
                        <a:pt x="83" y="18"/>
                        <a:pt x="65" y="6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de-CH"/>
                </a:p>
              </p:txBody>
            </p:sp>
            <p:sp>
              <p:nvSpPr>
                <p:cNvPr id="45" name="Freeform 11"/>
                <p:cNvSpPr>
                  <a:spLocks/>
                </p:cNvSpPr>
                <p:nvPr/>
              </p:nvSpPr>
              <p:spPr bwMode="auto">
                <a:xfrm>
                  <a:off x="2417" y="2886"/>
                  <a:ext cx="17" cy="24"/>
                </a:xfrm>
                <a:custGeom>
                  <a:avLst/>
                  <a:gdLst/>
                  <a:ahLst/>
                  <a:cxnLst>
                    <a:cxn ang="0">
                      <a:pos x="1" y="0"/>
                    </a:cxn>
                    <a:cxn ang="0">
                      <a:pos x="4" y="21"/>
                    </a:cxn>
                    <a:cxn ang="0">
                      <a:pos x="13" y="18"/>
                    </a:cxn>
                    <a:cxn ang="0">
                      <a:pos x="1" y="0"/>
                    </a:cxn>
                  </a:cxnLst>
                  <a:rect l="0" t="0" r="r" b="b"/>
                  <a:pathLst>
                    <a:path w="17" h="24">
                      <a:moveTo>
                        <a:pt x="1" y="0"/>
                      </a:moveTo>
                      <a:cubicBezTo>
                        <a:pt x="2" y="7"/>
                        <a:pt x="0" y="15"/>
                        <a:pt x="4" y="21"/>
                      </a:cubicBezTo>
                      <a:cubicBezTo>
                        <a:pt x="6" y="24"/>
                        <a:pt x="12" y="21"/>
                        <a:pt x="13" y="18"/>
                      </a:cubicBezTo>
                      <a:cubicBezTo>
                        <a:pt x="17" y="8"/>
                        <a:pt x="6" y="4"/>
                        <a:pt x="1" y="0"/>
                      </a:cubicBezTo>
                      <a:close/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grpSp>
            <p:nvGrpSpPr>
              <p:cNvPr id="19" name="Group 12"/>
              <p:cNvGrpSpPr>
                <a:grpSpLocks/>
              </p:cNvGrpSpPr>
              <p:nvPr/>
            </p:nvGrpSpPr>
            <p:grpSpPr bwMode="auto">
              <a:xfrm>
                <a:off x="1087794" y="4725988"/>
                <a:ext cx="797399" cy="287338"/>
                <a:chOff x="1701" y="2069"/>
                <a:chExt cx="545" cy="181"/>
              </a:xfrm>
            </p:grpSpPr>
            <p:grpSp>
              <p:nvGrpSpPr>
                <p:cNvPr id="36" name="Group 13"/>
                <p:cNvGrpSpPr>
                  <a:grpSpLocks/>
                </p:cNvGrpSpPr>
                <p:nvPr/>
              </p:nvGrpSpPr>
              <p:grpSpPr bwMode="auto">
                <a:xfrm>
                  <a:off x="1701" y="2069"/>
                  <a:ext cx="545" cy="181"/>
                  <a:chOff x="1655" y="2251"/>
                  <a:chExt cx="545" cy="181"/>
                </a:xfrm>
              </p:grpSpPr>
              <p:grpSp>
                <p:nvGrpSpPr>
                  <p:cNvPr id="38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1796" y="2251"/>
                    <a:ext cx="274" cy="181"/>
                    <a:chOff x="1791" y="2251"/>
                    <a:chExt cx="364" cy="181"/>
                  </a:xfrm>
                </p:grpSpPr>
                <p:sp>
                  <p:nvSpPr>
                    <p:cNvPr id="41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91" y="2251"/>
                      <a:ext cx="182" cy="181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de-CH"/>
                    </a:p>
                  </p:txBody>
                </p:sp>
                <p:sp>
                  <p:nvSpPr>
                    <p:cNvPr id="42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73" y="2251"/>
                      <a:ext cx="182" cy="181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de-CH"/>
                    </a:p>
                  </p:txBody>
                </p:sp>
              </p:grpSp>
              <p:sp>
                <p:nvSpPr>
                  <p:cNvPr id="39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655" y="2251"/>
                    <a:ext cx="137" cy="181"/>
                  </a:xfrm>
                  <a:prstGeom prst="rect">
                    <a:avLst/>
                  </a:prstGeom>
                  <a:solidFill>
                    <a:srgbClr val="008000"/>
                  </a:soli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40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251"/>
                    <a:ext cx="136" cy="181"/>
                  </a:xfrm>
                  <a:prstGeom prst="rect">
                    <a:avLst/>
                  </a:prstGeom>
                  <a:solidFill>
                    <a:srgbClr val="008000"/>
                  </a:solidFill>
                  <a:ln w="317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</p:grpSp>
            <p:sp>
              <p:nvSpPr>
                <p:cNvPr id="37" name="Line 19"/>
                <p:cNvSpPr>
                  <a:spLocks noChangeShapeType="1"/>
                </p:cNvSpPr>
                <p:nvPr/>
              </p:nvSpPr>
              <p:spPr bwMode="auto">
                <a:xfrm>
                  <a:off x="1837" y="2160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grpSp>
            <p:nvGrpSpPr>
              <p:cNvPr id="20" name="Group 20"/>
              <p:cNvGrpSpPr>
                <a:grpSpLocks/>
              </p:cNvGrpSpPr>
              <p:nvPr/>
            </p:nvGrpSpPr>
            <p:grpSpPr bwMode="auto">
              <a:xfrm>
                <a:off x="2150017" y="4725988"/>
                <a:ext cx="797399" cy="287338"/>
                <a:chOff x="1701" y="2069"/>
                <a:chExt cx="545" cy="181"/>
              </a:xfrm>
            </p:grpSpPr>
            <p:grpSp>
              <p:nvGrpSpPr>
                <p:cNvPr id="29" name="Group 21"/>
                <p:cNvGrpSpPr>
                  <a:grpSpLocks/>
                </p:cNvGrpSpPr>
                <p:nvPr/>
              </p:nvGrpSpPr>
              <p:grpSpPr bwMode="auto">
                <a:xfrm>
                  <a:off x="1701" y="2069"/>
                  <a:ext cx="545" cy="181"/>
                  <a:chOff x="1655" y="2251"/>
                  <a:chExt cx="545" cy="181"/>
                </a:xfrm>
              </p:grpSpPr>
              <p:grpSp>
                <p:nvGrpSpPr>
                  <p:cNvPr id="31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1796" y="2251"/>
                    <a:ext cx="274" cy="181"/>
                    <a:chOff x="1791" y="2251"/>
                    <a:chExt cx="364" cy="181"/>
                  </a:xfrm>
                </p:grpSpPr>
                <p:sp>
                  <p:nvSpPr>
                    <p:cNvPr id="34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91" y="2251"/>
                      <a:ext cx="182" cy="181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de-CH"/>
                    </a:p>
                  </p:txBody>
                </p:sp>
                <p:sp>
                  <p:nvSpPr>
                    <p:cNvPr id="35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73" y="2251"/>
                      <a:ext cx="182" cy="181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de-CH"/>
                    </a:p>
                  </p:txBody>
                </p:sp>
              </p:grpSp>
              <p:sp>
                <p:nvSpPr>
                  <p:cNvPr id="32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655" y="2251"/>
                    <a:ext cx="137" cy="181"/>
                  </a:xfrm>
                  <a:prstGeom prst="rect">
                    <a:avLst/>
                  </a:prstGeom>
                  <a:solidFill>
                    <a:srgbClr val="008000"/>
                  </a:soli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33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251"/>
                    <a:ext cx="136" cy="181"/>
                  </a:xfrm>
                  <a:prstGeom prst="rect">
                    <a:avLst/>
                  </a:prstGeom>
                  <a:solidFill>
                    <a:srgbClr val="008000"/>
                  </a:solidFill>
                  <a:ln w="317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</p:grpSp>
            <p:sp>
              <p:nvSpPr>
                <p:cNvPr id="30" name="Line 27"/>
                <p:cNvSpPr>
                  <a:spLocks noChangeShapeType="1"/>
                </p:cNvSpPr>
                <p:nvPr/>
              </p:nvSpPr>
              <p:spPr bwMode="auto">
                <a:xfrm>
                  <a:off x="1837" y="2160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de-CH"/>
                </a:p>
              </p:txBody>
            </p:sp>
          </p:grpSp>
          <p:grpSp>
            <p:nvGrpSpPr>
              <p:cNvPr id="21" name="Group 28"/>
              <p:cNvGrpSpPr>
                <a:grpSpLocks/>
              </p:cNvGrpSpPr>
              <p:nvPr/>
            </p:nvGrpSpPr>
            <p:grpSpPr bwMode="auto">
              <a:xfrm>
                <a:off x="2150017" y="5373688"/>
                <a:ext cx="797399" cy="287338"/>
                <a:chOff x="1701" y="2069"/>
                <a:chExt cx="545" cy="181"/>
              </a:xfrm>
            </p:grpSpPr>
            <p:grpSp>
              <p:nvGrpSpPr>
                <p:cNvPr id="22" name="Group 29"/>
                <p:cNvGrpSpPr>
                  <a:grpSpLocks/>
                </p:cNvGrpSpPr>
                <p:nvPr/>
              </p:nvGrpSpPr>
              <p:grpSpPr bwMode="auto">
                <a:xfrm>
                  <a:off x="1701" y="2069"/>
                  <a:ext cx="545" cy="181"/>
                  <a:chOff x="1655" y="2251"/>
                  <a:chExt cx="545" cy="181"/>
                </a:xfrm>
              </p:grpSpPr>
              <p:grpSp>
                <p:nvGrpSpPr>
                  <p:cNvPr id="2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1796" y="2251"/>
                    <a:ext cx="274" cy="181"/>
                    <a:chOff x="1791" y="2251"/>
                    <a:chExt cx="364" cy="181"/>
                  </a:xfrm>
                </p:grpSpPr>
                <p:sp>
                  <p:nvSpPr>
                    <p:cNvPr id="27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91" y="2251"/>
                      <a:ext cx="182" cy="181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de-CH"/>
                    </a:p>
                  </p:txBody>
                </p:sp>
                <p:sp>
                  <p:nvSpPr>
                    <p:cNvPr id="28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73" y="2251"/>
                      <a:ext cx="182" cy="181"/>
                    </a:xfrm>
                    <a:prstGeom prst="rect">
                      <a:avLst/>
                    </a:prstGeom>
                    <a:solidFill>
                      <a:srgbClr val="CCFFFF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de-CH"/>
                    </a:p>
                  </p:txBody>
                </p:sp>
              </p:grpSp>
              <p:sp>
                <p:nvSpPr>
                  <p:cNvPr id="25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655" y="2251"/>
                    <a:ext cx="137" cy="181"/>
                  </a:xfrm>
                  <a:prstGeom prst="rect">
                    <a:avLst/>
                  </a:prstGeom>
                  <a:solidFill>
                    <a:srgbClr val="008000"/>
                  </a:solidFill>
                  <a:ln w="31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  <p:sp>
                <p:nvSpPr>
                  <p:cNvPr id="26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2064" y="2251"/>
                    <a:ext cx="136" cy="181"/>
                  </a:xfrm>
                  <a:prstGeom prst="rect">
                    <a:avLst/>
                  </a:prstGeom>
                  <a:solidFill>
                    <a:srgbClr val="008000"/>
                  </a:solidFill>
                  <a:ln w="3175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de-CH"/>
                  </a:p>
                </p:txBody>
              </p:sp>
            </p:grpSp>
            <p:sp>
              <p:nvSpPr>
                <p:cNvPr id="23" name="Line 35"/>
                <p:cNvSpPr>
                  <a:spLocks noChangeShapeType="1"/>
                </p:cNvSpPr>
                <p:nvPr/>
              </p:nvSpPr>
              <p:spPr bwMode="auto">
                <a:xfrm>
                  <a:off x="1837" y="2160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de-CH"/>
                </a:p>
              </p:txBody>
            </p:sp>
          </p:grpSp>
        </p:grpSp>
        <p:sp>
          <p:nvSpPr>
            <p:cNvPr id="14" name="Sonne 13"/>
            <p:cNvSpPr/>
            <p:nvPr/>
          </p:nvSpPr>
          <p:spPr>
            <a:xfrm>
              <a:off x="785786" y="3643314"/>
              <a:ext cx="500066" cy="500066"/>
            </a:xfrm>
            <a:prstGeom prst="sun">
              <a:avLst/>
            </a:prstGeom>
            <a:solidFill>
              <a:srgbClr val="FFFF00"/>
            </a:solidFill>
            <a:ln>
              <a:solidFill>
                <a:srgbClr val="C4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fld id="{8CCAB688-CDFC-4FE0-B58C-6CF2381990CE}" type="datetimeFigureOut">
              <a:rPr lang="de-DE" smtClean="0"/>
              <a:pPr/>
              <a:t>07.02.2024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de-CH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fld id="{A48FE8B2-37C3-4173-AA89-D22EE26FAE70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latin typeface="+mn-lt"/>
            </a:endParaRPr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latin typeface="+mn-lt"/>
            </a:endParaRPr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Tabellen, Diagramme und Formen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Übungen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A5C1A1-ADF6-D390-93B4-C869E473A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5E7430E-739F-EF20-21FE-1294B01F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Lösung 4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AEBEAF8-F640-2D4A-8EF0-540EA854D9E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Erstellen Sie rechts eine Zielscheibe mit den Farben, die im Bogenschiessen verwendet werden</a:t>
            </a:r>
            <a:br>
              <a:rPr lang="de-CH" dirty="0"/>
            </a:br>
            <a:r>
              <a:rPr lang="de-CH" dirty="0"/>
              <a:t>(siehe Beispiel)</a:t>
            </a:r>
          </a:p>
          <a:p>
            <a:pPr marL="0" indent="0">
              <a:buNone/>
            </a:pPr>
            <a:r>
              <a:rPr lang="de-CH" i="1" dirty="0"/>
              <a:t>Tipp: Kreisformen nutzen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1ECF4EA1-CBD3-5403-ACAA-1842AA09C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7579" y="3861048"/>
            <a:ext cx="2120889" cy="211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7" name="Inhaltsplatzhalter 13">
            <a:extLst>
              <a:ext uri="{FF2B5EF4-FFF2-40B4-BE49-F238E27FC236}">
                <a16:creationId xmlns:a16="http://schemas.microsoft.com/office/drawing/2014/main" id="{2D8F1FFC-11C3-0595-6A97-6FCCD40F61CB}"/>
              </a:ext>
            </a:extLst>
          </p:cNvPr>
          <p:cNvGrpSpPr>
            <a:grpSpLocks noGrp="1"/>
          </p:cNvGrpSpPr>
          <p:nvPr/>
        </p:nvGrpSpPr>
        <p:grpSpPr>
          <a:xfrm>
            <a:off x="4648200" y="1600200"/>
            <a:ext cx="3960000" cy="3960000"/>
            <a:chOff x="3929058" y="3929066"/>
            <a:chExt cx="3600000" cy="3600000"/>
          </a:xfrm>
        </p:grpSpPr>
        <p:sp>
          <p:nvSpPr>
            <p:cNvPr id="18" name="Ellipse 17">
              <a:extLst>
                <a:ext uri="{FF2B5EF4-FFF2-40B4-BE49-F238E27FC236}">
                  <a16:creationId xmlns:a16="http://schemas.microsoft.com/office/drawing/2014/main" id="{50359911-E763-AC4B-5AF4-2F9EA6C9701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929058" y="3929066"/>
              <a:ext cx="3600000" cy="360000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9" name="Ellipse 18">
              <a:extLst>
                <a:ext uri="{FF2B5EF4-FFF2-40B4-BE49-F238E27FC236}">
                  <a16:creationId xmlns:a16="http://schemas.microsoft.com/office/drawing/2014/main" id="{50917EBF-6B13-B23E-49A3-B8E0960165F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89058" y="4289066"/>
              <a:ext cx="2880000" cy="2880000"/>
            </a:xfrm>
            <a:prstGeom prst="ellipse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149C0FC5-F0EE-B1E2-D801-E9E8322853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49058" y="4649066"/>
              <a:ext cx="2160000" cy="2160000"/>
            </a:xfrm>
            <a:prstGeom prst="ellipse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6EBC52FD-36AA-4AA8-C846-EEDE25E922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09058" y="5009066"/>
              <a:ext cx="1440000" cy="1440000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C38C09FA-58B1-72F5-B0CA-42A6819A21A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69058" y="5369066"/>
              <a:ext cx="720000" cy="720000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</p:spTree>
    <p:extLst>
      <p:ext uri="{BB962C8B-B14F-4D97-AF65-F5344CB8AC3E}">
        <p14:creationId xmlns:p14="http://schemas.microsoft.com/office/powerpoint/2010/main" val="46658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CH" dirty="0"/>
              <a:t>Erstellen Sie eine neue Folie (Layout Titel und Inhalt) mit dem Titel </a:t>
            </a:r>
            <a:r>
              <a:rPr lang="de-CH" b="1" dirty="0"/>
              <a:t>Sprachen in der Schweiz </a:t>
            </a:r>
            <a:r>
              <a:rPr lang="de-CH" dirty="0"/>
              <a:t>und einer Tabelle mit 2 Spalten und 6 Zeilen</a:t>
            </a:r>
          </a:p>
          <a:p>
            <a:r>
              <a:rPr lang="de-CH" dirty="0"/>
              <a:t>Füllen Sie die Tabelle mit den</a:t>
            </a:r>
            <a:br>
              <a:rPr lang="de-CH" dirty="0"/>
            </a:br>
            <a:r>
              <a:rPr lang="de-CH" dirty="0"/>
              <a:t>nebenstehenden Zahlen</a:t>
            </a:r>
            <a:br>
              <a:rPr lang="de-CH" dirty="0"/>
            </a:br>
            <a:br>
              <a:rPr lang="de-CH" dirty="0"/>
            </a:br>
            <a:endParaRPr lang="de-CH" dirty="0"/>
          </a:p>
          <a:p>
            <a:r>
              <a:rPr lang="de-CH" dirty="0"/>
              <a:t>Weisen Sie die Tabellenformatvorlage </a:t>
            </a:r>
            <a:r>
              <a:rPr lang="de-CH" b="1" dirty="0"/>
              <a:t>Helle</a:t>
            </a:r>
            <a:r>
              <a:rPr lang="de-CH" dirty="0"/>
              <a:t> </a:t>
            </a:r>
            <a:r>
              <a:rPr lang="de-CH" b="1" dirty="0"/>
              <a:t>Formatvorlage 1 – Akzent 1 </a:t>
            </a:r>
            <a:r>
              <a:rPr lang="de-CH" dirty="0"/>
              <a:t>zu (mit Überschrift)</a:t>
            </a:r>
          </a:p>
          <a:p>
            <a:r>
              <a:rPr lang="de-CH" dirty="0"/>
              <a:t>Wählen Sie die Schriftgrösse 32 </a:t>
            </a:r>
            <a:r>
              <a:rPr lang="de-CH" dirty="0" err="1"/>
              <a:t>Pt</a:t>
            </a:r>
            <a:r>
              <a:rPr lang="de-CH" dirty="0"/>
              <a:t>.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FB3C9E7-9BEE-B75A-C310-F442001A5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2420888"/>
            <a:ext cx="3275856" cy="14007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2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CH" dirty="0"/>
              <a:t>Erstellen Sie eine Folie mit einem </a:t>
            </a:r>
            <a:r>
              <a:rPr lang="de-CH" b="1" dirty="0"/>
              <a:t>Kreisdiagramm</a:t>
            </a:r>
            <a:r>
              <a:rPr lang="de-CH" dirty="0"/>
              <a:t>, das die Zahlen der Sprachverteilung darstellt.</a:t>
            </a:r>
          </a:p>
          <a:p>
            <a:pPr marL="274320" lvl="1" indent="0">
              <a:buNone/>
            </a:pPr>
            <a:r>
              <a:rPr lang="de-CH" sz="1200" dirty="0"/>
              <a:t>Tipp: Kopieren Sie die Daten in ein Excel-Tabellenblatt und verkleinern Sie die Schriftgrösse zuerst (z. B. 10 Pt.). Kopieren Sie nun diese Daten in die Zwischenablage und geben Sie sie im Diagramm-Datenbereich der Folie ein.</a:t>
            </a:r>
          </a:p>
          <a:p>
            <a:r>
              <a:rPr lang="de-CH" dirty="0"/>
              <a:t>Wählen Sie als Folientitel: Sprachenverteilung CH</a:t>
            </a:r>
          </a:p>
          <a:p>
            <a:r>
              <a:rPr lang="de-CH" dirty="0"/>
              <a:t>Wählen Sie das </a:t>
            </a:r>
            <a:r>
              <a:rPr lang="de-CH" b="1" dirty="0"/>
              <a:t>Schnelllayout 1.</a:t>
            </a:r>
          </a:p>
          <a:p>
            <a:r>
              <a:rPr lang="de-CH" dirty="0"/>
              <a:t>Als Diagrammtitel wählen Sie  </a:t>
            </a:r>
            <a:r>
              <a:rPr lang="de-CH" b="1" dirty="0"/>
              <a:t>Sprachenanteil.</a:t>
            </a:r>
          </a:p>
          <a:p>
            <a:r>
              <a:rPr lang="de-CH" dirty="0"/>
              <a:t>Bringen Sie die </a:t>
            </a:r>
            <a:r>
              <a:rPr lang="de-CH" b="1" dirty="0"/>
              <a:t>Datenbeschriftungen</a:t>
            </a:r>
            <a:r>
              <a:rPr lang="de-CH" dirty="0"/>
              <a:t> in eine ovale Form.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4581128"/>
            <a:ext cx="2423939" cy="12594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3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CH" dirty="0"/>
              <a:t>Ändern Sie die Füllung des nebenstehenden Diagramms auf </a:t>
            </a:r>
            <a:r>
              <a:rPr lang="de-CH" b="1" dirty="0"/>
              <a:t>transparent</a:t>
            </a:r>
            <a:r>
              <a:rPr lang="de-CH" dirty="0"/>
              <a:t> und die Schriftfarbe auf </a:t>
            </a:r>
            <a:r>
              <a:rPr lang="de-CH" b="1" dirty="0"/>
              <a:t>schwarz.</a:t>
            </a:r>
          </a:p>
          <a:p>
            <a:r>
              <a:rPr lang="de-CH" dirty="0"/>
              <a:t>Fügen Sie </a:t>
            </a:r>
            <a:r>
              <a:rPr lang="de-CH" b="1" dirty="0"/>
              <a:t>Prozentzahlen</a:t>
            </a:r>
            <a:r>
              <a:rPr lang="de-CH" dirty="0"/>
              <a:t> mit zwei Kommastellen hinzu (weisse Schriftfarbe).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55125646"/>
              </p:ext>
            </p:extLst>
          </p:nvPr>
        </p:nvGraphicFramePr>
        <p:xfrm>
          <a:off x="4632325" y="1216025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Aufgabe 4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Erstellen Sie rechts eine Zielscheibe mit den Farben, die im Bogenschiessen verwendet werden.</a:t>
            </a:r>
            <a:br>
              <a:rPr lang="de-CH" dirty="0"/>
            </a:br>
            <a:r>
              <a:rPr lang="de-CH" dirty="0"/>
              <a:t>(siehe Beispiel)</a:t>
            </a:r>
          </a:p>
          <a:p>
            <a:pPr marL="0" indent="0">
              <a:buNone/>
            </a:pPr>
            <a:r>
              <a:rPr lang="de-CH" i="1" dirty="0"/>
              <a:t>Tipp: Kreisformen nutzen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de-CH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7579" y="3861048"/>
            <a:ext cx="2120889" cy="2117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Lösungen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CH" dirty="0"/>
              <a:t>Ab der nächsten Folie finden Sie ein paar Lösungsmuster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Lösung 1: Sprachen in der Schweiz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01104784"/>
              </p:ext>
            </p:extLst>
          </p:nvPr>
        </p:nvGraphicFramePr>
        <p:xfrm>
          <a:off x="448080" y="1556792"/>
          <a:ext cx="5050904" cy="29546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322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Sprache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Anteil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00165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Deutsch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63.70%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Französisch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20.40%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Italienisch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6.50%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Rätoromanisch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0.50%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Andere Sprache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de-CH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8.90%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23DDE-C7EC-E40D-16E9-58902E68B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Lösung 2: Sprachenverteilung CH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DD30984C-5937-53F4-43A3-E07B4FA6768B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99034159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4508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Lösung 3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CH" dirty="0"/>
              <a:t>Ändern Sie die Füllung des nebenstehenden Diagramms auf </a:t>
            </a:r>
            <a:r>
              <a:rPr lang="de-CH" b="1" dirty="0"/>
              <a:t>transparent</a:t>
            </a:r>
            <a:r>
              <a:rPr lang="de-CH" dirty="0"/>
              <a:t> und die Schriftfarbe auf </a:t>
            </a:r>
            <a:r>
              <a:rPr lang="de-CH" b="1" dirty="0"/>
              <a:t>schwarz.</a:t>
            </a:r>
          </a:p>
          <a:p>
            <a:r>
              <a:rPr lang="de-CH" dirty="0"/>
              <a:t>Fügen Sie </a:t>
            </a:r>
            <a:r>
              <a:rPr lang="de-CH" b="1" dirty="0"/>
              <a:t>Prozentzahlen</a:t>
            </a:r>
            <a:r>
              <a:rPr lang="de-CH" dirty="0"/>
              <a:t> mit zwei Kommastellen hinzu (weisse Schriftfarbe).</a:t>
            </a: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928029590"/>
              </p:ext>
            </p:extLst>
          </p:nvPr>
        </p:nvGraphicFramePr>
        <p:xfrm>
          <a:off x="4632325" y="1216025"/>
          <a:ext cx="4041775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18639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Okeanos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304</Words>
  <Application>Microsoft Office PowerPoint</Application>
  <PresentationFormat>Bildschirmpräsentation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Gill Sans MT</vt:lpstr>
      <vt:lpstr>Wingdings</vt:lpstr>
      <vt:lpstr>Wingdings 3</vt:lpstr>
      <vt:lpstr>Okeanos</vt:lpstr>
      <vt:lpstr>Tabellen, Diagramme und Formen</vt:lpstr>
      <vt:lpstr>Aufgabe 1</vt:lpstr>
      <vt:lpstr>Aufgabe 2</vt:lpstr>
      <vt:lpstr>Aufgabe 3</vt:lpstr>
      <vt:lpstr>Aufgabe 4</vt:lpstr>
      <vt:lpstr>Lösungen</vt:lpstr>
      <vt:lpstr>Lösung 1: Sprachen in der Schweiz</vt:lpstr>
      <vt:lpstr>Lösung 2: Sprachenverteilung CH</vt:lpstr>
      <vt:lpstr>Lösung 3</vt:lpstr>
      <vt:lpstr>Lösung 4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Tabellen, Diagrame und Formen</dc:title>
  <dc:creator>lasti</dc:creator>
  <cp:lastModifiedBy>Lippuner Jürg BZBS</cp:lastModifiedBy>
  <cp:revision>13</cp:revision>
  <dcterms:created xsi:type="dcterms:W3CDTF">2008-11-22T09:36:31Z</dcterms:created>
  <dcterms:modified xsi:type="dcterms:W3CDTF">2024-02-07T15:53:05Z</dcterms:modified>
</cp:coreProperties>
</file>