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ink/ink2.xml" ContentType="application/inkml+xml"/>
  <Override PartName="/ppt/ink/ink4.xml" ContentType="application/inkml+xml"/>
  <Override PartName="/ppt/notesSlides/notesSlide31.xml" ContentType="application/vnd.openxmlformats-officedocument.presentationml.notesSlide+xml"/>
  <Override PartName="/ppt/slideLayouts/slideLayout80.xml" ContentType="application/vnd.openxmlformats-officedocument.presentationml.slideLayout+xml"/>
  <Override PartName="/ppt/ink/ink1.xml" ContentType="application/inkml+xml"/>
  <Override PartName="/ppt/ink/ink3.xml" ContentType="application/inkml+xml"/>
  <Override PartName="/ppt/slideMasters/slideMaster10.xml" ContentType="application/vnd.openxmlformats-officedocument.presentationml.slideMaster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383" r:id="rId2"/>
    <p:sldId id="385" r:id="rId3"/>
    <p:sldId id="348" r:id="rId4"/>
    <p:sldId id="307" r:id="rId5"/>
    <p:sldId id="317" r:id="rId6"/>
    <p:sldId id="423" r:id="rId7"/>
    <p:sldId id="389" r:id="rId8"/>
    <p:sldId id="425" r:id="rId9"/>
    <p:sldId id="457" r:id="rId10"/>
    <p:sldId id="387" r:id="rId11"/>
    <p:sldId id="426" r:id="rId12"/>
    <p:sldId id="390" r:id="rId13"/>
    <p:sldId id="430" r:id="rId14"/>
    <p:sldId id="431" r:id="rId15"/>
    <p:sldId id="435" r:id="rId16"/>
    <p:sldId id="437" r:id="rId17"/>
    <p:sldId id="400" r:id="rId18"/>
    <p:sldId id="408" r:id="rId19"/>
    <p:sldId id="432" r:id="rId20"/>
    <p:sldId id="434" r:id="rId21"/>
    <p:sldId id="411" r:id="rId22"/>
    <p:sldId id="442" r:id="rId23"/>
    <p:sldId id="452" r:id="rId24"/>
    <p:sldId id="441" r:id="rId25"/>
    <p:sldId id="455" r:id="rId26"/>
    <p:sldId id="447" r:id="rId27"/>
    <p:sldId id="456" r:id="rId28"/>
    <p:sldId id="459" r:id="rId29"/>
    <p:sldId id="412" r:id="rId30"/>
    <p:sldId id="416" r:id="rId31"/>
    <p:sldId id="417" r:id="rId32"/>
    <p:sldId id="449" r:id="rId33"/>
    <p:sldId id="41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CB25CFD-3DDB-4152-8919-29B9C05E92DC}">
          <p14:sldIdLst>
            <p14:sldId id="383"/>
            <p14:sldId id="385"/>
            <p14:sldId id="348"/>
            <p14:sldId id="307"/>
            <p14:sldId id="317"/>
          </p14:sldIdLst>
        </p14:section>
        <p14:section name="Motivation" id="{CFE60D2D-4F3A-40EC-9818-D736A7E7DFB3}">
          <p14:sldIdLst>
            <p14:sldId id="423"/>
            <p14:sldId id="389"/>
            <p14:sldId id="425"/>
            <p14:sldId id="457"/>
          </p14:sldIdLst>
        </p14:section>
        <p14:section name="Ursachenerklärung" id="{EB6340E3-3CA4-4989-A471-A92BF62AB049}">
          <p14:sldIdLst>
            <p14:sldId id="387"/>
            <p14:sldId id="426"/>
          </p14:sldIdLst>
        </p14:section>
        <p14:section name="Selbstvertrauen" id="{502FDCDD-1204-4500-8236-455044F5B9CF}">
          <p14:sldIdLst>
            <p14:sldId id="390"/>
            <p14:sldId id="430"/>
            <p14:sldId id="431"/>
          </p14:sldIdLst>
        </p14:section>
        <p14:section name="Steuerung" id="{2E0B4BD8-38F1-4299-8F9B-68ADEFFFB597}">
          <p14:sldIdLst>
            <p14:sldId id="435"/>
            <p14:sldId id="437"/>
            <p14:sldId id="400"/>
          </p14:sldIdLst>
        </p14:section>
        <p14:section name="Frageteil-1" id="{30D06668-37AF-4575-985A-85AB3B88C4C7}">
          <p14:sldIdLst>
            <p14:sldId id="408"/>
            <p14:sldId id="432"/>
          </p14:sldIdLst>
        </p14:section>
        <p14:section name="Pause" id="{232A5EB6-55A6-4F9A-8136-86E151536D3C}">
          <p14:sldIdLst>
            <p14:sldId id="434"/>
          </p14:sldIdLst>
        </p14:section>
        <p14:section name="Mentales Training" id="{7023FC23-5888-4ABF-8C0A-A0BD72AF6BB3}">
          <p14:sldIdLst>
            <p14:sldId id="411"/>
            <p14:sldId id="442"/>
            <p14:sldId id="452"/>
            <p14:sldId id="441"/>
            <p14:sldId id="455"/>
            <p14:sldId id="447"/>
            <p14:sldId id="456"/>
            <p14:sldId id="459"/>
            <p14:sldId id="412"/>
          </p14:sldIdLst>
        </p14:section>
        <p14:section name="Interventionsbereiche" id="{17B98E70-C554-434C-B027-7C8572CF994E}">
          <p14:sldIdLst>
            <p14:sldId id="416"/>
            <p14:sldId id="417"/>
          </p14:sldIdLst>
        </p14:section>
        <p14:section name="Aufgabe" id="{FD66D940-AB40-4816-BB74-0EEB6A5F901D}">
          <p14:sldIdLst>
            <p14:sldId id="449"/>
          </p14:sldIdLst>
        </p14:section>
        <p14:section name="Schluss" id="{D98E9552-5F6B-48CF-9792-45DE4A1AA5CD}">
          <p14:sldIdLst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DBE"/>
    <a:srgbClr val="C0BEE6"/>
    <a:srgbClr val="000000"/>
    <a:srgbClr val="141531"/>
    <a:srgbClr val="DD0019"/>
    <a:srgbClr val="034BB9"/>
    <a:srgbClr val="2EA4FA"/>
    <a:srgbClr val="43C0FF"/>
    <a:srgbClr val="82E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124" autoAdjust="0"/>
  </p:normalViewPr>
  <p:slideViewPr>
    <p:cSldViewPr snapToGrid="0">
      <p:cViewPr varScale="1">
        <p:scale>
          <a:sx n="138" d="100"/>
          <a:sy n="138" d="100"/>
        </p:scale>
        <p:origin x="28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4-13T06:55:23.9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15152 5134 768,'0'-5'384,"0"-1"-384,0 6 512,0 6-512,0-12 0,0 6 0,-8-8 0,-1 8 0,3 0 0,-2 8 0,3-8 0,-3-8 0,0 8 0,2 0 128,-2 0 0,0 0 0,3 8 0,-3-8 0,-1 0 0,4 0 0,5 0 0,0 0-128,0 0 0,5 6 0,12-20 0,-4 8 0,1-7 0,7-5 0,-7 6 0,9-10-128,-7 11 128,6-2 0,-9-1 0,10-5 0,-10 8 128,1 3-128,2 2 0,-2-8 0,0 4 0,-6 10-128,0 0 128,-8 0 0,0 0 0,0 0 0,0 5 0,0 8 0,0 7 0,0 5 0,-8-6 0,0 0 0,8-6 0,-6 7 0,-2-7 128,-1-2-128,4 2 0,-3 1 0,-5-3 0,4 2 0,-12 2 128,6-4-128,2-3 0,-3 6 0,2-9 128,0 0-128,-3-5 0,3 0 0,9-5 128,-3-9-128,0-5 128,2 6 0,-2 1 128,0-1-128,3-1 128,-3-5-128,-1 1 0,9-2-128,0 1 128,0 0-128,0 0 128,0-14-256,9 21 128,-1-6 0,5-4 0,9 11 0,-1 3 128,2-12-128,-1 10 0,0-4 0,0 9 0,0 5 0,-3 0 0,2 0-128,-4 0 128,5 5 0,0 1 0,-8 2 0,-1-3 0,-4 15 0,-4-1 128,-5 0-128,0 7 128,0 0-128,-5 12 128,-4-19-128,-4 0 0,-1 1 0,-2-2 0,-6 1 0,-1 0 0,2 9 0,2-4 0,-3-5 0,0 0 128,0-5-128,0 0 0,5-9 0,3-5 128,1-5-128,-1-9 0,6-5 0,0-5 128,3 10-128,5-5 0,0-1 0,0-7 0,0 3 0,5-1 0,3-2 0,14 2 0,-1-7 0,2 6 0,-1 0-128,0 7 128,0 0 0,5-6 128,-5 17-128,8-3 0,-2 2 0,2 4 128,-3 5-128,-5 5 0,0 9 0,-6 0 0,-2 5 0,-14 6 128,0 2-128,0-3 0,-8 15 0,-6-20 128,1 5-128,-4 4 0,-5 4 0,3 6 128,-3 1-128,-8-1 0,-1 0 0,5 0 0,4-5 0,-1-8 0,2-6 0,-1 0 128,0-6-128,7 1 128,2-8-128,-3 2 0,2-3 0,1-5 0,5-5 0,-1-9 0,9-5-128,0 0 128,9 0 0,-1 0 0,-3-1-128,3 7 128,6-1-128,2 9 128,-3 5-128,2 0 128,-1 5 0,2 9 0,-2 5 0,-6 1 0,-3 4 0,3 8 0,1 15 0,-9 11 128,-9-2-128,-4 7 0,-3-3 0,-6-2 128,-1-1-128,4 6 128,-11 2-128,0 6 0,3-19 0,-3-3 128,2 11-128,-11 9 0,12-4-128,-2-2 128,0-11 0,-1 5 0,9-5 0,-1-6 0,8-3-128,0-4 128,-2-1 0,3-5 128,4-6-128,3-7 0,-2-2 0,8-7 0,0 8 0,0-5 0,0-8 0,0-6 0,0 0 0,14-20 0,3 1 0,-4 0 0,0-11 0,4-3 0,6 1 0,-5-7 0,4-12 0,9-1 128,-9-5-128,-1 13 128,-7-2 0,-1 7 0,-5 1 0,1 5 0,-3 14-128,-6 0 128,0 0-128,-6 25 0,-3 2 0,-4-3 0,-3 14 0,2 8 0,1 12-128,-1 9 128,-9 5 0,1-1 0,6 5 0,3 8 0,8 6 0,-4-13 0,1-1 0,2 1 0,-2-12-128,8-8 128,0-8 0,0 3 0,0-6 0,0-8 0,8 0 0,-2-14 0,2-5 0,6 0 0,-1-13-128,3-12 128,6-13 0,-7-8 0,7-11 0,-1 13 0,-7-14 0,-1 7 128,4-1-128,-3-6 0,-1 7 0,4 7 0,-3-2 0,-1 7 0,-4 7 0,-4 8 0,4 4 0,-9 6 0,0 14 0,0 0 0,0 14 0,0 11 0,-9 13 0,-5 0 0,1 22 0,-1 8 0,-8 11 0,6-2 0,-7-1 0,10-5 0,-9 0 0,1 0 0,-2-14 0,-5 1 128,7-6-128,-1-15 0,0-17 0,8 4 0,6-4 0,8-2 0,0-4-128,8-6 128,-3-8-128,12 0 128,-3-14 0,0-4 0,-1-2 0,3 2 0,6-2 0,-16 6 128,3 1-256,-9 13 128,0 0 0,8 8 0,-8 3 0,0 9 0,6-2 0,2 2 0,0-2 0,5-4 0,1-6 0,-1-2 0,4 8 0,-11-9 0,10 1 0,-11-6 0,12 8 0,-11-3 0,2 1 0,0 7 0,-3 1 0,4 5 0,-4-8 0,4-3 0,-9-2 0,8 2 0,-8-3 0,0 0 0,0 4 0,0-4 128,0 1-128,5 2 0,-5-3 0,9 0 0,-9-5 0,0 0 0,8 10-128,-3-10 128,-5 0 0,8 0 0,-8 0 0,0 0 0,8 0 0,-2-10 0,15 5 0,-13 0 0,7-3 0,-1 2 128,2 1-128,-2-4 0,-1 4-128,4 0 128,-3-3 0,-6 8 0,-8 0 0,0 0 0,14 0 0,-14 0 0,13 0 0,0 0 0,-4-6 0,5-2 0,2 2 0,-10 6 0,10-5 0,-2 5 0,-14 0 0,8 0 128,-8 0-128,5 0 0,-5 0 0,0 0 0,14 0-128,2 0 128,-10-9 0,11-1 0,-12 10 0,11-8 0,-2 2 0,0 1 0,-6 10 0,6-5 128,-14 0-128,8 0 0,6 0-128,-6-5 128,-8 5 0,0 0 0,14 0 0,-6-8 0,5 2 0,1 1 0,3-3 0,-3 2 0,-1-7 0,1 7 0,2-14 0,-2 12 0,8-2 0,0-4 0,0 0 0,5-4 0,-5-2 0,0 9 0,0-11 0,-9 12 0,4 2 0,-12 2 128,18 6-128,-23 0 128,8-14-128,-8 14 0,0 0 0,0 0 128,0 0-128,0 0 128,0 0-128,0 0 0,13-6 0,-13 6 0,8-5 0,-8 5 0,9-8 0,-9 8 128,0 0-128,0 0 0,5 0 0,-5 0 128,0 0-128,8 0 0,0 0-128,-2 8 128,3-3 0,-9-5 0,13 0 0,-5-13 0,6 13 0,-14 0 0,0 0 0,0 0 128,0 0-128,0 0 0,9 8 0,-9-8 128,0 0-128,0 0 0,5 5-128,-5-5 128,0 0 0,0 0 0,0 0 0,0 0 0,0 0 0,0 0 128,0 0-128,0 0 0,0 0 0,0 6 0,8 3 0,-8-4 0,0 1 0,0 2 0,0-3 0,0 9 0,0-9 0,-8 3 0,3-3 0,-4 1 128,1-6-128,2 8 0,-2-8 0,-5 0 128,4 0-128,-5 0 0,1 0 0,-9 0 0,-8 0 0,8 6 128,0 8-128,0-4 0,0 4 0,0 0 0,0-4 0,0 4 0,3-14 0,-3 8 0,0 4 0,6-4 0,2-3 0,1 1 0,-1-6 0,-3 8 128,12-8-256,-12 5 128,4-5 0,5 0 0,2 0-128,-2 0 128,0-5 0,2-9 0,-2-5-128,-1-1 128,4 2 0,-3-15 128,2 8 0,6-7 0,0-1-128,0 8 128,0-2-128,0 3 128,0 4-128,0-13 0,0 1-128,0 2 0,6 8 128,2-8 0,-3 3 0,4-3 0,-1-3 0,-2 0 0,2-5 0,-8 5 0,8 0 0,-2 14 0,-6 0 0,8 0 0,-8 0 0,0 8 0,0-11 0,0 3 0,0 0-128,0 0 128,0 0 0,0-6 0,8-2 0,-8 2 0,5 6 0,-5 0 128,0 0-128,0 1 0,0-2 0,0 1 0,0 5 0,0-5 128,0 19-256,0 0 128,8-14 0,1 3 0,-4-8 0,3-3 0,1-2 0,-9-9 0,0 9 0,0 4 128,0 2-128,0 4 0,0-6 0,0 2 0,0 4 0,-9-5 128,9-1-128,0 7 0,0 2 0,0-3 0,0 1 0,0 8 0,0-1-128,-8-8 128,8 0 0,-5 4 128,-4-4-128,1 1 0,3 7 0,-3-2 0,0-3 0,-6-2 0,6-1-128,2 2 128,-11 12 0,12-13 0,5 8 0,-8 5 0,2-8-128,-2 8 128,8 0 0,0 0 0,0 0 0,-8 0 0,2 8 0,-2 2 0,0 4 0,3 0 0,-3 5 0,-1 6 0,-5 7-128,6 1 128,-6 5 0,1 6 0,5-6 0,-6 1 0,0 1 0,-8 4 0,0 13 0,1 1 0,-1-7 0,-1 1 0,2 0 0,7 0 0,-8-3 0,5 3 0,-2 0 0,-3-9 128,1 4-128,-1-9 128,0 6-128,0-3 0,0-3 0,0-8 0,-1 3 0,2-1 0,-1-7 0,9-6 0,-1 0 0,6-5 0,-1-6-128,9 3 128,0-3-128,0-8 128,17-8-128,-3-11 128,-1-1 0,1-12 0,7-6 0,2-6 0,-2-2 0,2-17 0,-2 6 0,2-1 128,-1-2-128,-1-3 0,-7 6 0,7 0 0,-7 10 0,3 4 0,5-4 0,-16 4 0,10-4 0,-3 4 0,-4-10 0,-3 15 128,-6 0-128,-6 11 128,6 3-128,-9 10 0,-4 4 0,-9 10 0,0 0 0,-1 0 0,2 10-128,-1 9 128,9 8 0,-9 4 0,5-5-128,3-6 128,1-7 0,-1-2 128,6 3-128,-1 5 0,4-13 0,5 2 0,0-8-128,0-14 128,5-11 0,4 6 0,-1 0 0,-2-8 0,-6 8-128,8-6 128,0-2 0,-8 8 0,5-1 0,-5 7 128,0-6-128,0 0 0,0 8 0,0-3 0,0 0 0,0 4 0,0-4 0,-5 1 0,5-1 0,-8 3 0,0-2 0,2-1 0,6 8 0,0-8 0,0 14 0,0 0 0,6-10-128,2-4 128,5 8-128,1-7 128,8 0-128,0 13 128,0-7 0,7 7 0,-6 7 0,5-2 0,1 3 0,-6-8 0,-1 5 0,-1 3 0,1 4 0,0 6 0,0-4 0,-8 0 0,-1 5 0,1-8 128,2-3-256,-1 6 128,-2-9 0,-5 0 0,0 4 0,-2-4 0,-6-5 0,8 5 0,0 3 0,-2-2 128,2 0-128,-3 8 0,12-9 0,-11 8 0,2 1 0,0-8 128,-2-1-128,2 3 0,0 7 0,-8-10 128,5 0-128,-5 9 128,0-9-128,0 3 128,0-8-128,0 6 128,8-1-128,-8 8 0,0-7 0,9 2 0,-4-2 0,3 0 0,1 2 0,-9-3 0,5 3 0,-5-3 0,9 9 0,-4-8 128,-5-6-128,8 5 128,0-5 0,-2 8 0,-6-8 0,0 0 0,8-13-128,-8 13 0,0-14 0,0 14 128,0-11-128,0 3 0,0-5 0,0 13 0,0 0 0,0-12 128,-8 4-128,8-3 0,0-2 0,-6 7 128,6-2-128,-8 3 0,0-1 0,3-2 0,-4 3 0,4 5 0,5-5 0,-9-5 0,-4 5 0,-4-3 0,4-3 0,-1 3 0,-8 2 0,0 1 0,0 5 0,-8-8 128,2 3-128,-7-1 0,13-2 0,-8-4 128,-1-1-128,5-1 0,4 4-128,-1-4 128,10 0 0,-9 1 0,6 8-128,10-1 128,-2 6-128,-7 0 128,7 0 0,3 0 0,-3 6-128,0-6 128,2 13-128,6-8 128,-8 9 0,8 0 0,0 5 0,-8 5 0,8 1-128,0 2 0,-5 7 128,-3 3 0,-1 1 0,4-13 0,-3 8 0,-1-1 0,4 7 0,-9-7 128,-2-2-128,2 8 0,0 0 0,-2-4 128,1 3-128,2-3 0,-3-7 0,2-8 0,1 5 0,-1 1 128,-3 2-128,-5 6 0,8-3 0,1 3 0,0 0-128,-4 0 128,3-4 0,5 4 0,-4-13 0,5-2 0,3 2 0,-3-7 0,-1 7 0,9-2 0,0 2 0,0-7 0,0-2 0,0 3 0,0 0-128,0-1 128,0-2 0,0 8 0,-6-6 0,-2 6 0,0-5 0,3 6 0,-4-2 0,3 2 128,-2 4-128,0 4 0,3-18 0,5 17 0,0-7 0,0-1 0,0 0-128,5-5 128,-5-4 0,8-2 0,0 6 0,-2-2 0,3 1 0,-4 1 0,3-3 0,0 8 0,-2-1-128,11-4 128,-12 6 0,11-7 128,-11 1-256,4-3 128,-1 2 0,-2 2 128,2 3-128,1-7 0,-4 8 0,3-6 0,-3 1 0,3 0 0,0-3 0,14-3 0,-7-2 0,-1-1 0,2-5 0,-3 0 128,1-5-128,7 5 0,-6 0 0,1 0 128,-2 0-128,0 0 0,2 0 0,-11 0 0,-5 0 0,9 0 0,-9 0 0,14 0 0,-14 0 0,13-6 128,4-2-128,-12 3 0,3-1 0,0-2 0,6-4 0,-6 4 0,5 3 0,-7-3 0,11-3 0,-3-2 0,0 7 0,2-7 0,6-7 0,0 1 0,-3-5 0,2 10 0,2-5 0,-1 0 0,-6 0 0,-2 0 128,-6 0-128,-3 5 128,-5 0-128,0-5 128,-5 0-128,-3 5 128,0-4-128,2 6 128,-2-7-256,0 6 128,2-1 0,-2-5 0,0-1 0,2 7 0,-2 2 0,-1-3 0,4-4 0,-3 4 0,0 0 0,3 8 0,-4-7-128,9 13 128,0 0-128,0 0 128,9-11-128,4 3 128,0 8-128,-13 0 0,9 0 128,-1 8 0,6 3-128,-6 2 128,6 1 0,0 11 0,2 2 0,-2 3 0,-1 8 0,1-5 0,3 0 0,4-8 0,1-7-128,-8 4 128,0-16 0,0 8 0,2-9 0,-10 1 0,2 2 0,0-3 128,-3 1-128,3 2 0,1-3 0,-4-5 0,12 0 0,-17 0 128,14-5-256,-1-3 128,1 2 0,-6 6 128,6-5-128,2-3 0,-11 2-128,4 6 128,-1-13 0,6 7 0,-9 6 0,4-6 0,-1-2 0,-3 2 128,11-7-128,-2 0 0,0 1 0,2-1 128,-2 0-128,0 1 128,-1-2-128,4 9 128,-3-3-128,0 3 128,-6-9-128,-8 14 0,8-5-128,5 5 128,1 5 0,2-5 0,-1-5 0,-10-3 0,11 8 0,-10-6 128,11 6-128,-12 0 128,11 0-128,-16 0 128,5-5-128,-5 5 128,9-9-128,-9 9 128,8-6-128,-8 6 0,6-5 0,-6 5 128,0 0-128,0 0 128,0 0-128,0 0 0,0 0 0,0 0 0,0 0 0,0 0 0,0 0 0,0 0 0,8-13 0,-8 13 128,5-14-128,-5 14 0,0 0 0,0 0 128,0 0-128,0 0 0,0 0 0,0 0 0,0 0-128,0 0 128,0 0-128,0 0 128,0 0 0,0 0 0,0 0 0,0-6 0,-5 1-512,-3 10 128,-6 1-896,0 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4-13T06:55:38.2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15625 5313 1536,'-8'-13'768,"-1"-20"-128,18 22 768,-9-3-1280,0 1 0,0 2 128,0-3 0,0 9-384,-9-3 128,9 2 128,0 6 128,0 0-128,-5-6 128,5 6-128,0-8 0,0 3 0,0-3 128,0 3-128,0-1 128,-8-2-128,8 8 0,0-6-128,0 6 128,0 0-128,0 0 128,0 0-128,0-13 128,0 7-128,0-8 0,0 14 0,0-10 128,8-4-128,-8 0 128,5 1-128,-5 13 128,17-5-128,-4 0 0,2 5 0,0-8 0,5 8 0,1 0 0,1 8 0,0 2 0,-6 3 0,-10 7 0,7 7 0,-5 3 0,1 10 0,-4-9 0,3 1 0,0 6 0,-3 1 0,-5-2 128,9-3-128,-9-7 0,0-3 128,0-5 0,0 6-128,0-11 0,0-1-128,0-8 128,-9 0 0,4-5 0,-11-5-128,-6 0 128,3 5 0,-3-13 0,-8-1 0,1-11 0,1 0 0,-2 7 0,8 4 0,9-5 0,-1-1 0,7-6 0,-2-4 0,9-3 0,9 0-128,-2-5 128,7 5 0,-1 1 0,4 7-128,-4 6 128,2 0-128,6 0 128,1 6 0,-1-7 0,1 15-128,0-3 128,0 2 0,-9 6 0,1 0 0,-6-5 128,5 10-128,4 9 128,-3 6-128,-1 3 0,3 5 0,-10 2 128,7 8-128,-4 3 0,-1-3 0,-8 5 0,0 9 0,0 0 0,-8-1 0,-1 7 0,4-15 0,-3 4 0,2-9-128,-1 0 128,-2 0 0,4-13 0,-11 2-128,2-16 128,0-3 0,6-3 0,-5-18 0,4-6 0,1 0 0,8-6 128,0 0-128,17-8 0,-12-13-128,3 8 128,0 5-128,6 4 128,0-9-128,7 11 128,9 7 0,-2 7 0,9 2-128,4 3 128,11 2 0,-8 12 0,-1 13 0,-7 8 0,-1 6 0,-5 16 0,-3-9 0,-5 4 128,-6-6-128,-10 0 128,-6 0-128,0 1 128,-6 1-128,-10-2 128,2 6-128,-7 3 0,-7-4 0,-2-11 0,0 1 0,-5 5 0,8 12-128,-3-4 128,-6-8 0,7-5 0,7-4-128,0-1 128,9-9 0,-1-6 0,-2-13 0,2-8 128,5-11-128,-4-5 0,7 4 0,-1 2 0,-2-2 0,4 2 0,-3-10 0,8 3 0,0 7 0,-8 4 0,2-5-128,6 5 128,0 3 0,0 11 0,0 0 0,0 0 128,0 0-128,-8 11 0,8 3 0,0 0 128,0-3-128,0 15 0,0-1 0,0 8 0,0 0 0,0 5 0,0-5 0,0-4 0,8-10 0,-8 0 0,0 3 0,0-11 128,0-3-128,0-2 0,0-1 0,0 3 0,0-8 0,0 0 128,-8 0-128,8 0 128,0-13-128,0-1 128,0 3 0,0 3 0,0 8-128,-9-5 128,9 5-128,0 5 128,0 9-128,0 5 128,0 0-128,0 0 0,0 5 0,0 9 0,0 5 0,9 0 0,-1-11 0,-2-2 0,2 2 0,5-2 0,3 8-128,-2-14 128,0 0 0,0-6 0,2 6 0,-2-7 0,-1 1 0,9-8 0,-9 3 0,4-2 0,-3-1 0,15-5 0,-15 0 0,-1-5 128,9-1-128,0-7 0,0-6 0,0 5 0,-1 3 0,1-8 128,0 6-128,-1-15 0,7-2 0,-6-2 128,7-1-128,-7 8 0,0-2 0,0-2 128,-9-4-128,1-5 0,2-1 0,-10 1 128,2-3 0,-8 3 0,-8 9-128,2-5 128,-2 16 0,-6-2 0,-1 2 0,-7-2 0,0-7-128,0 3 0,9-9 0,-1 0 0,0 3 0,-2-3 0,2 7-128,0 1 128,-2 6 0,3-1 128,-1 7-256,6-1 128,2 9-128,-2 5 128,8 5 0,0 9 0,8 14-128,-2-4 0,10 14 0,-2-5 128,0 18-128,7 12 128,1 3-128,0-4 128,-1-10-128,1-9 128,0-2 0,0-11 0,-1 3-128,1-14 128,-2-6 0,2-13 128,-1 6-128,-5 0 0,-2-12 0,0-8 0,-1-10 0,9-9 0,0-5 0,-6 0 0,-2 0-128,-1 6 128,4-2 0,-4-3 128,-7-7-128,-6-2 0,0 1 0,-6 8 128,-2-2-128,3 1 128,-4 6-128,1 5 128,-5 2-128,-1 6 0,-8 5 0,0 3 0,1 3-128,7 16 128,-2 3-128,2 3 128,0 10-128,6 18 128,1-5-128,7 1 128,0 15-128,7 15 128,1 2-128,-2 1 128,16-19-128,-6-9 0,3 4 0,3-9 0,0-5 0,-6-9 0,-2-10 128,-1-14 0,4 0 0,-4-8 0,1-12-128,0-10 128,2-8 0,-3-8 0,1 2-128,-6 7 0,-8 3 256,-8-4 0,3-8 0,-4 8 0,-4-6 0,-9 12 128,0-1-128,0 14 0,1-5-128,-1 4 0,0 7 0,8 8 0,6-3-256,0 2 128,8 6-128,-5 0 128,5 0 0,0 6 0,5 2 0,3 10 0,6 7 128,2 13 0,6 0 0,5 14 0,3 0 0,6-1 0,-1-7-128,-5-6 128,-3-11-128,3-7 128,-8-1 0,-9-14 0,3-10 0,-1-9 128,-10-5-128,3-14 128,-8 9-128,-8-14 128,3 0-128,-4-1 128,-5-7 0,6 7 128,-5 8-128,-1-2 0,14 8-128,0 6 128,-8 0-128,8 0 0,0 14-128,0 5 0,0 0 0,0 11 0,0 7 0,8 15 0,-2 5 128,2 8 0,0 12 0,-3-1 0,3 0 128,0-5 0,-8 5-128,0 0 128,-8-5 0,0 0 0,-5 5-128,-9-6 128,0 6-128,-7 1 128,1-12-128,-2-7 0,3-10 0,-3 4 0,3-14 0,5-6 0,0 1 0,0-8 0,1-6 0,7 0 0,-2 0 0,2-14 0,6 8 0,2-12 0,-2 4-128,1-5 128,7 5-128,0-5 128,0 9 0,0 10 0,0-14 0,0 14 0,0-6 0,0-2 128,-6-3-128,-2-2 128,0-1 0,2 9 0,-2-9-128,2 9 128,-2 5-128,0 0 128,2 5-128,-2 9 0,1 5 0,1-1 0,-2 16-128,0 3 128,2 15 0,6 5 0,0 0-128,6-13 128,2 3 0,0 4 0,-2-7-128,1 2 128,1-8-128,-2 6 128,2-7-128,0-4 128,-8 0 0,6-3 0,2-3-128,-2-2 0,2 2 128,0-2 0,-8-12-128,6 1 128,-6-3-128,7 2 0,-7 1 128,0-3 0,0 8-128,0 0 0,-7 0 128,1 3 0,-2 2 0,0-4 0,2-2 0,-2 7 0,2 2 128,-10-2 0,2 2-128,1-3 0,-3 9 0,2-8 128,0 7-128,-2-7 128,10-6-256,-1 8 0,1-3 128,6-4 0,0-2-128,0 2 0,0-7 128,0 1 0,6-1 0,-6-1 0,7 1 0,-7 1 128,6 4-128,2 2 0,0-1-128,-2 5 128,2-4 0,0-7 0,-2 0-128,10-2 128,-10-2 0,1 2 0,1 2 0,-2 1 0,2 5 0,0 0 0,-2 0 0,2 0 128,-2 0-128,2 13 0,0-12 0,-2-1 0,1 0-128,-7 5 128,0-4 0,0 6 128,0-6-128,0-2 0,0 2 0,0-1 0,-7 5 0,1 4 128,-2-4-256,0 9 128,2-1 0,-2 7 0,2-7-128,-10-1 128,10-4 0,-9 5 0,9-2-128,-10-2 128,10-10 0,-2 15 0,0-13 0,2-2 0,6 1 0,-8 0 0,8 1-128,-8-1 128,2 0 0,-1-1 0,1-4 0,-2 6 0,0-10 0,2 4 0,-10-1 0,2 7 128,0-7-128,-2 6 128,3-8-128,-1 3 0,0-1 0,-2 6 0,3-8 0,-1-3 0,-2-2 0,2 2 0,6-2 0,2-1 0,-2 3-128,3-3 128,-3 1 0,8-6 0,0 0 0,0 0 0,0 0 0,8 0 0,5 0 128,1 0 128,0 0-128,7-11 0,1-8 0,0-8 0,8 2-128,-9-2 128,7-3-128,2-11 0,-3 4-128,3-2 128,-8 1-128,-1-14 128,1 14 0,0-14 128,0 3-128,-9 3 128,1 8 0,2-5 0,-2 1 0,0 4 0,-1 0-128,3 0 128,6 0-256,-8-1 128,0 1 0,7 7 0,1-22 0,0 9 0,-8-12 0,2 9 128,-3 4-128,-4-4 128,4 4-128,-5 5 128,-2 0-128,2 5 0,-2 0 0,2 0 0,-8 10 0,0-11 0,7 10 0,-7-9 0,6 1 0,2-12 0,1-2 0,-4 2 0,-5 6 0,0 5 0,0 0 0,0 9 0,-5-3 0,5-3 128,-9-3-128,9-5 0,-8 0 0,8-8 0,0 2 0,0 6 0,0-8 0,0-11 0,0 0 0,-6 5 0,-1 8 0,7-2 0,0 8 0,-8-1 0,2 7 0,6 2 0,0-3 0,0 1 0,-8-1 0,8-5 0,0 0 0,-6-6 0,6 4 0,-8-10 0,0 13 0,3 3 0,-12 2 0,12-1 128,-3 3-128,0-3 0,2 1 0,6-1 0,-8 3 0,8-2 0,8-1-128,-16 0 128,16 9 0,-8-4 0,0-2 0,-8 3 0,0 3 0,2-9 0,6-5 0,-8 5 128,3 3-128,-4 3 0,1 3 0,3-4 0,5 4 0,-8 4 0,8 2-128,0-1 128,0 5 0,0 0 0,0 3 0,-8-7 0,2 4 0,-2 0 0,0 9 0,2-3 128,6 8-128,-8-6 0,8 6-128,-8-5 128,8 5 0,0 0 0,0 0-128,0 0 128,8 0-128,0-8 128,6 8 0,-14 0 0,14 0 0,2-5 0,6 10 0,-9 14 0,9 2 0,0 4 0,0 8 0,-1 5 0,7 6-128,2 2 128,-3-8 0,-6 0 0,-5 0-128,-1 5 128,-2 4 0,1-4 0,2-5 0,-11 4 0,3-4 0,0-9 0,-2-1 0,-6 4 128,0-1-128,0-5 0,0-1 0,0 3 128,0 1-128,0-2 0,0-8 0,0 6 0,0 7 0,0-12 128,8 13-128,-8-9 0,9-5 0,-9 0 0,0 9 0,0-4 0,0 0 0,0-1 0,-9-5 0,1 7 0,8-1 0,-6 9 0,6 5 0,-8-6 0,8 1 0,-8 0 0,8-3 0,0-3 0,0-8 0,0 0 0,0 6-128,0 2 128,0-8 0,0 11 0,0-2 0,0-5 0,0 10 0,0 0 128,0-3-256,0-3 128,0-2 0,0 2 0,8-8 0,0 0 0,-2-5 0,2-3 0,1 8 0,-9 0 0,0-6 0,5 6 0,3 1 0,-8 7 0,9-3 0,-9 9 0,0 5 0,0-5 128,0-3-128,0 2 0,-9 7 0,1-1 128,3 0-128,-4 8 0,1-7 0,2-2 0,-2-4 0,0-1 0,8-2 0,0 3 0,0-13-128,0-2 128,0-4-128,0 0 128,0-9 0,0 0 0,0-5 0,0 0 0,8-18 0,6-7 0,3-3 0,-4 4 128,1-8 0,-1 1 0,3-9 0,6 10 0,-8-9-128,0-1 128,2 9-128,-11-6 128,4 4-128,-9-19 128,5 9-128,3-3 0,-8 13 0,0 8 128,0-13-128,0 0 128,0-8-128,0 8 128,-8-1-128,3-4 128,-4-3-128,4 13 0,-3 3 0,0-8 0,3-3 0,-4-8 0,1 3 0,2 2 128,-10-2-256,10 2 128,-2-2 0,0-3 0,3-3 0,-3 1 0,3 4-128,-4-2 128,1-10 0,3 9 0,-4 13 0,1 3 0,2-3 0,6 4 0,0-5 0,-8 0 0,8-1 0,-8 1 0,8-8 0,0 8 0,0 6-128,0 6 128,0-6 0,0 8 0,0-4 0,0 3 128,-5-1-128,-3-5 0,0 4 0,2 9 128,-2-15-256,0 3 128,3-3 0,5 0 0,-9 0-128,3 4 128,-2 1 0,0 4 0,3 10 0,5-5 0,-8 1 0,8 4 0,0 2-128,0 12 128,0-13-128,0 0 128,0 1 0,0 12 0,0-21 0,8 9 0,-3 4 0,-5-10 128,0 6-128,0-1 0,0 0 0,0 2 0,0 11 0,0-20 0,0 12 0,0-16 128,-5 16-128,5-11 0,-8-6 0,8 30 128,0-5-256,0 0 128,0 0 0,0-5 0,0-9-128,0 14 128,0 0-128,0 0 128,13 0-128,3 14 128,-1-9 0,-2 15 0,-5-6-128,-2 18 128,2 1-128,5 4 128,3 1-128,-2 1 128,-5-1-128,-4 6 128,3 2-128,1 6 128,-4 5 0,3-19 0,-3 6 0,3 7 0,0 7-128,-2-7 128,10-5 0,-16-2 0,0 3 0,6-4 0,-6-10-128,0 5 128,8 0 0,-8 0 128,9 9-256,-9-4 128,0 9 0,5-1 0,-5-7 0,0-6 128,0 1-128,0-2 0,0 5 0,-5-5 128,-4-7-128,1 3 0,2 5 0,-10 9 0,10-18 0,-2 11 0,8-14-128,0-7 128,0 0 0,0 0 0,0 0-128,0 0 128,0 0 0,0 0 0,0 14 0,8-6 0,-8-3 0,0 10 0,6-5 0,-6 3 128,16-4-128,-10-3 0,-6-7 0,0 7 0,0 2 0,0-2 128,0 7-128,0-7 0,0 7 0,0 1 128,0 5-256,0-5 128,0 5 0,0-5 0,0 5 0,-6-5 0,6-3 0,-16 2 0,10 1 0,-2-9 128,0 10-128,-5-2 0,-1-3 0,6 5 128,-6-2-128,0 6 0,-2-13 0,-5 8 128,-1-7-128,2-1 0,-1 0 0,-1 2 0,1-2-128,-9 2 128,2 2 0,-10 13 0,11-13 0,-3 9 0,-5-10 0,5 4 0,-6-2 0,9 9 128,-3 1-128,1-10 0,7-3 0,2-16 0,-2-16 0,7-9 0,1 4 0,0-9 0,6-1 0,0-12 0,8-6 0,0-1 0,0-12 0,-6 4 0,6-5 0,0-10 128,6 5-128,-6-9 0,0 10 0,8-2 128,0 1-128,-2 5 0,2 8 0,0-7 128,-2-1-128,1 0 0,1-4 0,-2 3 0,2 10 0,0-3 0,-8 2 0,0-2 128,0 2-128,0 6 0,0-8 0,0 2 128,-8-2-128,8 8 0,-8 13 0,8-7 0,0-7 0,-6 1 0,6-8 0,0 8 0,0 0 0,0 0 0,-8-1 0,8 7 0,-7 8 0,7-3 0,0 1-128,0 8 128,0-7 0,0-2 0,0-6 0,0 4 0,0-10-128,0-7 128,0 2 0,0 7 0,0 3 0,0 7 0,0 3 0,0 0 128,0-4-128,-6 3 128,-2-1-128,0 1 0,2 0 0,-2-2 0,0 3 0,2-4 0,-2 4 0,0 0 0,-5 1 0,-1 4 128,0 0-128,-2 1 0,10-2 0,-10 1 0,3 14 0,-1 5 128,0 0-128,6-14 0,-6-5-128,-2 6 128,3-12 0,-1 0 128,-2 7-128,2-2 0,0-1 0,1 1 128,-4 10-128,4-10 128,-1 2-128,-8-1 0,15-9 0,-1 9 0,2-5-128,-2-4 128,-1 4 0,4-3 0,-3 3 0,8-10 0,0 4 0,0 4 0,0 1 0,-6-3 0,-2-1 0,0-4 0,8 6 0,0-3 0,-6 2 0,-1 10 0,-1 7 0,2-3 128,-2 1-128,-6-1 128,6 2-128,-6-1 0,0 0 0,7 7 128,-7-7-128,6 7 0,-14 1 0,0-3 128,0 2-128,1-3 128,-7 4-128,-2 0 128,1-3-128,9 8 0,-10-5 0,-5 5 0,6 0 0,1 0 0,6 0-128,6 0 128,3 0 0,-1-6 0,6-2-128,-1 2 128,9-7 0,0 2 0,0-8-128,9-1 128,-1-1 0,6 2 0,-1 0-128,8-1 128,1 2-128,1 7 128,-2-11-128,9 12 128,-2 2 0,1 1 0,-2-6 0,3 7 0,-8 1-128,0-14 128,0 6 0,-1-1 0,1 8 0,-8 1 0,-1-4 0,3 4 0,-2 10 0,0 4 0,8-4-128,-8 1 128,1 8-128,-1-9 0,0-5 0,-1 8 0,4-3-128,-11 1 128,-6 2-128,0-3 128,0 1-256,0-6 0,-6 8-768,6-3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4-13T06:55:49.01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14558 5321 1152,'6'-14'512,"11"-11"-128,-12 20 640,3-8-768,0-1 128,-2 0 0,2 4 0,-8-4-512,0 0 128,0 3 384,-8-3 0,2 14-128,-10 0 128,2 5-128,0 4 128,1-4-256,-10 9 128,7-3-256,-12 8 128,6 3-128,-1 2 0,9 1 0,-7 2 0,-2-8 0,1 15 128,0 4-128,0 0 128,0 5-128,8 4 128,-3-4-128,12-5 128,-4 1-128,1-7 0,8 2-128,0-2 128,8-8-128,1 9 128,5-13 0,0 4 0,7-5 0,2 0 0,-1 1-128,0-7 128,1-13 0,-2 0 0,1-5-128,-7-9 128,-1 0 0,2 3 0,6-8 0,-8-8 0,-1 2 0,-5-2 0,2-11 0,-5 6 128,3-7-128,-8 1 0,0 0 0,-8 0 128,-7 13 0,-6 6 0,-1 5 0,-8 8 0,7 6 0,-5 6 0,-2 8 0,2 5 0,-2 6 0,2-7 0,-2 10 0,-1 2 0,9 8-128,3 9 0,-3-9 0,-9 13 0,9 1-128,0 6 128,0-1-128,7-19 128,7 0-128,3-5 128,5-8-128,5-6 0,12-6 0,-3 1 128,8-3-128,0-11 0,0-11 128,1-16 0,-1-3-128,-3-3 128,3-5 0,-5 0 0,-3-4 128,-14 13 0,0-4 0,-9 0 0,-5 14 0,1 0 128,-9 5-128,-1 9 0,1-1-128,0 6 0,0 6 0,0-6 128,8 5-128,-9 3 0,10-2 0,-4 0 0,12 2 0,-3 5 0,-1-2-128,4 3 128,5 5-128,-9 6 0,9 2 0,0 6 0,0 4 0,0-7 128,9 4-128,-4-7 128,12-16-128,-3 2 128,-1 1 0,4 5 0,-3-8-128,0-3 128,-1-2-128,4-12 128,-3-2-128,0-3 128,3-8 0,-12-1 0,3-6 0,1 1 128,-9 5-128,-9-6 0,1 6 0,3 10 128,-4-4-128,-5 0 128,-2 8-128,2 6 0,0 0 0,-2 0 0,10 6 0,-8 3 0,5-4 0,1 1 0,3 2 0,-3 16 0,-1 0 0,4 4 128,-3-3-128,-1-6 128,9 0-128,0 8 128,0-2-128,0 7 0,0 2 0,9-5 0,-1 3-128,-3 2 0,4-10 0,-1 9 128,5-8 0,-4 2 0,-3-8 0,2-6 0,-2 7 0,2-1 0,-8 5 0,8-5 128,-8 9-128,0-4 128,0 1-128,0 8 0,0 0 128,0-1 0,-8 7-128,0-7 128,2-2-128,-2 3 0,2 5 0,-3-5 0,1 0-128,3-4 128,5 4-128,0 0 128,0 0-128,0-3 0,0 3 128,0 0 0,0-9 0,0-5 128,0 0-128,0 3 128,0-3-128,0 0 128,0 0 0,-8 0 0,-1 6-128,4-6 0,5 0 0,0 0 0,0 0 0,-8 1 0,8-2 0,0 2 0,0 1-128,0-1 128,0-1 0,0 0 0,0 0 0,0-8 0,0 3 0,0-1 0,8 1 0,-8-3 128,0 2-128,0 6 0,5 1 0,-5-1 0,9 0 0,-9 8 0,8-2 0,-3-12 0,3 7 0,1-2 128,-3 2-128,8-1 0,2 0 0,-2 0 0,0 0 0,2 6 0,-2-11 0,-5 4 0,4 2 0,-4-2 128,5 2-128,-9 7 0,3-8 0,1 0 0,-4 1 0,-5 4 128,0 3-128,0 6 0,0-8 0,0 7 0,0-8 0,0 2 0,-5-5 0,-4-2 0,9 0 0,0 6 0,0-6 0,0 8 0,9 4-128,-4 1 128,3-8 0,1 10 0,-4-7 0,4-3 0,-1 0 0,-2 4 0,2 5 0,0-14 0,-3 1 0,4-2 0,5 7 0,-6-7 0,6 10 0,-6-17 0,6 3-128,-6 10 128,-2-10 0,3 5 128,-1 0-128,-8 0 0,5 0 0,-5 0 128,8 1-128,-8-1 0,8 3 0,-8-12 0,0 10 0,0-1 0,6 0 0,-6-6 0,0 1 0,0 5 0,8-6 0,-8 7 0,6-9 0,-6 2 0,9 1 0,-9-3 0,8 2 0,-8 2 0,6-5 0,-6-2 0,16-2-128,-16 8 128,14-9 0,-14 3 0,0-8 0,0 5 0,0-5 0,0 0 128,8-5-128,-8-8 0,6-7 0,-6-13 128,0 1-128,-6-12 0,-2-21 0,-6-3 128,6 7-128,-6-1 0,6-14 0,-7-4 0,7 12 0,-6 2 128,6 4-128,3-18 0,-3 23 0,-1-1 0,9 2 0,0-2 0,0 7 0,0 4 0,0 4 0,-6-10 0,6 1-128,0 4 128,6-13 0,-6 13 0,9 1 0,-9 9 0,8 5 0,-8-5 0,5-1 0,3 1 0,0 0 0,-2 0 128,2 0-128,-2-3 128,3 3-128,-1 7 0,6 4 0,-6-5 128,14-13-128,-8 2 0,-1-3 0,-5 8 0,2-6 0,-5 3 0,3 3 0,-2 0 128,2-15-128,6 10 0,-6 4 0,6-7 0,-6 8 0,7-6 0,-7-7 0,0 18 0,-3 3 0,4 7 0,-4-1 0,4 5 0,-9-5 0,0 4 0,0-1 0,0 2 0,0-5 0,0-2 0,8-1 0,-3 3 0,4-4 0,-9 4 0,8 0 0,-3-4 0,-5-5 0,0 14 0,0 0 0,0 9 0,8-18 0,-8 3 0,9-8 0,-3-5 0,2 6 0,0 7 0,-2-8 0,2 0 0,0 9 0,-2-4 0,-6 4 0,0 0 0,-6 4 0,6 1 0,-8 0 0,0-2 0,2-4 0,6 5 0,0 2 0,-8 4 0,0 3 0,2 3 0,-3 8 0,-4 8 0,-4 3 0,4 8 0,-1 8 0,0 4 0,6 15-128,0 6 128,2 5-128,-3-5 128,1 5-128,2 0 128,-2 14 0,0 0 0,3-19 0,-12 16 0,3 11-128,-1 3 128,2 3 0,-3-9 0,2 1-128,-16-1 128,16-10 0,-9-4 0,9-1 0,1-18 0,5-10 0,-7 0 0,7-8 0,0-12 0,8-13 0,0-28 0,8-10-128,0-5 128,7-3 0,-7-18 0,5-7-128,-5-5 128,-2 11 0,2-6 0,7 0 0,-7 2 128,6-1-128,-6 5 0,14 7 0,-16 20 128,2 4-128,-8 10 0,8 5 0,-8 6 0,0-1 0,-16 9 0,2 19 0,-16 10 0,7 13 0,3 21 0,-1 0 0,-2 21 0,1 22 0,-8 8 0,2 27 0,-2-34 0,7-4-128,10-11 128,-4-8 0,12-16 0,-3-11-128,2-9 128,6-10 0,0-14 0,0-10-256,6-23 128,2-5-128,-3-9 128,12-21 0,-12-11 0,12 3-128,-12-14 128,12-5 0,-11-1 128,10 1 0,-11 4 128,12 16-128,-11-2 128,7 12-128,-4 2 128,5 6-128,-6 5 0,0 6 0,-16 8 0,0 14 0,2 10 0,-11 3 0,4 16 0,-1 29 0,0 17 0,-2 12 0,-7 36 128,1-17 0,8 7 0,1-4-128,5-8 0,8-12-128,8-12 128,-3-23 0,12-17 0,5-26-128,0-17 0,5-22 0,4-5 128,5-28-128,0-15 128,0-4-128,3-5 0,5-20 0,-16 15 0,3 0 128,-4-14 0,4 18 0,-4 15 0,4 5 0,-1 19 128,-8 8-128,0 6 128,-8 10-128,-14 28 128,0 20-128,-8 26 0,-6 4 0,-8 35 0,-9 18 0,4 17 128,-4 9 0,4-26 128,4-7-128,2-20 128,4-10-256,3-23 128,14-10-256,0-19 128,8-9-256,-2-24 128,11-19-128,-4-15 128,9-3 0,1-15 0,-1-6 0,0 1 128,0 4 0,0 16 0,0-10 0,-8 8 0,8 2 0,0-2 0,1 6 0,-1 9 0,-8 1 0,-1 12 0,-5 3 0,-8 8 128,0 14-128,-8 10 0,3 23 0,-12 10 0,-5 0 128,-14 24 0,0 17-128,0 3 0,6-5 0,8 8 128,-1-23-128,10-1 0,5-23 0,2-14 0,6-10-128,6-23 0,15-10 0,2-11 0,-1-16 0,-1-17 0,2-2-128,-1-6 128,0 0 128,-8 2 0,9 5 0,-15 6 0,-3 11 0,12 4 0,-12 10 0,4 8 128,-1 6-128,-8 6 0,0-1 0,-8 14 128,-1 8-128,4 11 0,-12 5 128,12 10 0,-3 4-128,-7 0 128,7 19-128,0 9 128,2 5-128,-2 0 128,8-14-256,0 0 128,0-19 0,8-4 0,-8-16 0,6-6 0,2-4-128,7-8 128,1-14-128,-3-18 128,1-18-128,3-10 0,-4 11 0,1 2 128,1 4-128,1 4 128,-10 7 0,-6 5 128,-6 16 0,-2 11 0,0 11 0,2 2 0,-3 12-128,-5 22 128,1 4-128,-4 7 128,12 4-128,-4 9 0,-4 0 0,-3 13 0,1-20 0,-7 7 0,0-7 0,8-6 0,0-1 0,-3-5 0,4-8 0,-1-6 128,-3-5-128,3-9 0,1 4 0,-1-3 0,5-6 0,1 0 0,2 0 0,-2-6 0,8 1-128,8-8 128,-8-6-128,14-14 128,1-5-128,1-5 0,-2-9 128,8 0 0,0 3 0,0 2 0,-8 4 0,0 5 0,-6 5 0,-8 14 128,-8 8-128,-6 12 128,-9 18 0,2 5 0,-10 4 0,-4 10 0,-2 6-128,1 3 128,5-5-128,10-8 128,7-6-256,-8-17 128,14-4-128,8-1 128,8-11-128,14-14 0,-8-14-128,7-5 128,2 0 0,-1-14 0,8-5 0,7 0 128,-1 4-128,-6-3 128,-2-1 0,-6-1 128,8 7-128,-16 7 128,-14 6-128,-8 11 128,-6 16 0,-8 11 0,0 0-128,-6 14 128,-2 11 0,-6 8 0,-1 10-128,-1-1 0,9-13 0,0 18 0,1-15-128,12-7 128,2-11-128,5 0 0,9-14 128,0 0 0,9-27-128,-1 3 128,6-9-128,8-5 0,-8-6-128,2-13 128,-3-14-128,2-5 128,-1-14 0,-6 27 0,1 3 128,-9 2 0,0 10 128,-9 7 0,1 12 0,-6-4 128,-9 8-128,2 6 128,-7 6-256,6 13 128,-1 8-128,1 2 0,9 10 0,-10 8 0,7 5 0,2 11 0,0 1 0,0 7 0,6-7 0,-1-12 0,9-9 0,0-5 0,9-10-128,-1-4 128,-2-10-128,-6-14 128,8-6-128,-8-21 128,0-12-128,0 1 128,-8-5-128,-6-17 128,0 2-128,-2-5 128,-12-15 0,-3 9 128,10 17-128,-2 14 128,1 5-128,0 9 0,-1 2 0,10 17 128,-1-8-256,0 1 128,5-2 0,1 9 0,3 5 0,-3-8 0,-1 16 0,9-3 0,0 15 0,0 4 128,0 17-128,9-3 128,-1 6-128,-3 8 128,-5-1-256,0-7 128,0 2-128,0-7 128,0-7-128,0-12 128,8-9-128,-8-11 128,15-5 0,-7-15 0,-2-7 0,2-17 0,-8 0 0,0-21 0,-8 8-128,2 0 128,-2-9 0,2 3 0,-3-2 0,1 7 0,3 1 0,-3 10 128,-1 18-128,4 1 0,-3 4 0,-1 5 0,4 0 0,-4-1 0,1 12 0,2 8 0,6 0 0,-8 0 0,8 8 0,0 12 0,0 4 0,0 9 0,0 5 0,0 6 128,8 2-128,-2-2 0,2 21 0,1-1 0,-4 5 0,4 3 0,-1-1 0,-8 13 0,0-15 0,0 2 128,5-14-128,4 3 0,4-11 0,4 3 128,-11 0-128,8-6 0,2-7 0,-2-9 0,0 8 0,8-11 0,0-8 0,1 0 0,-2 0-128,1-5 128,9-3 0,-9-3 0,6-8 0,-6 0 0,8 0 0,-7-8 128,4-3-128,-4-3 0,-1-5 0,8-5 128,-16-3-128,-1-12 128,5 15-128,-5 5 0,1-15 0,-5 2 0,-4-1 0,3 3 128,-8-2-128,0 12 0,0 6 0,-8 20 128,3 8-128,-4 13 0,1-2 0,-6 8 0,9 5 0,-13 6 0,13-6 0,-11 8 0,10-13 0,-2-9 0,-6-10 0,6-9 0,8-5 0,0-19 128,0-13 0,0-7 0,8-18-128,6-14 128,-6-11-128,-2-8 128,10-8-256,-11-3 128,3 11-128,2 0 128,-5 5-128,3 9 128,6-1-128,0 6 128,2 8 0,-2 17 0,9 2-128,-1-7 128,5-7 0,-5 7 0,9-1 0,-1 7 0,-2-6-128,-5 13 128,-2 0 0,2 5 0,-10 5 0,4 4 128,-3-1-128,0-2 0,-6 8 0,6-6 0,-1-1 0,-4 0 0,-1-6 0,-8-1 128,0-5-128,0 0 0,0 4 0,0 10 0,-8 5 0,8 1 0,-9-2 0,4 6 0,-11 1 0,2 2 0,0 3 0,0 2 128,-8-7-128,5 2 0,3-3 0,1 0 0,-10-5 0,1 1 0,8-7 0,-2-3 0,2-1 0,0-4 0,-3 13 0,12-7 0,-3-11-128,8-14 128,0 3 0,8 3 0,-3 1 0,3-1 0,1 8 0,-9 5 0,6 9 0,-6 5 128,0 5-256,0 3 128,-6 3 0,-11 8 0,4 8-128,-1-2 128,-3-1 0,3 3 0,1-2 0,-1 8 0,-3-3-128,-5 7 128,8 9 0,-8 7 0,7 4 0,-6-8 0,7 11 0,-16 16 0,16 0-128,-3 6 128,3-3 0,0-11 0,6-10 0,-5 1 0,4-15-128,-5 0 128,6-12 0,-6-7 128,0-6-128,0 0 128,-8-11-128,0-8 128,0-9-128,0-1 128,-8-4-128,2 0 128,-3 0-128,9 0 128,0 9-256,0 5 128,7-5 0,2-4 0,-4-5 0,4 8 0,4-13 0,4 6 0,-4 7 0,1-3 0,8 4 0,0 0 0,0 5-128,0-4 128,0 13 0,0-4 0,8-5-128,1 5 128,-4 3 0,4-2 0,-1-7 0,-8 20 0,0-13 0,0 13 0,5-13 0,4 1 0,-9 12 0,8-8 0,-3-3 0,3-3 0,1 1 0,-3 2 128,2-3-128,-2-4 0,2 4 0,0-6 0,-3 2 0,4-2 0,-1 2 0,6-2 128,0 1-256,3 5 128,-4 1 0,2 2 0,-2 3 0,4-12 0,-4 20 0,1-10 0,3 1 0,-3-2 0,8 11 0,-8-8 0,8 3 0,-8 5 0,8 5 0,-5 9 0,4 0-128,-7 5 128,9 6 0,-9 7 128,8 1-256,-8-9 128,7 1 0,-3 2 0,-5-2 0,1-6 0,0 0 0,-6-11 0,0 3 0,-2-3 128,2-2-128,-8-6 128,0 0-128,0-20 128,9 2-128,-9-7 0,0-2 0,0-11 0,0 5 0,0-5 128,0 0-128,-9 4 0,9 4 0,-8-2 0,8-1 0,-6 9 0,6-4 0,-8 4 0,8-4 0,-8 4 128,3 5-128,-4-1 0,1 2 0,2 4 0,-2 0 0,3 4 0,-5 1 0,2 4 0,8-1 0,-5-2 0,-3 2 0,0 1 128,2-4-128,-16-1 0,14 2 0,-6-3 0,6 2 0,-7 4 0,7-8-128,2 8 128,6-10 0,0 2 0,6 13 0,-6 0 0,14-11 0,-5-3 0,5-5-128,2 0 128,6 0 0,-8-1 0,-1 2 0,5 5 0,1-13-128,-2 7 128,4 6 0,8 7 0,1-2 0,-8 3 0,0 5 0,-9 5 0,2 14 0,1 14 0,-10 0-128,2-9 128,-8 4 0,0 2 128,-8 2-128,2 2 0,-10-2 0,1-3 128,2 5-128,-9-2 0,0 1 0,0-8 0,-1-1 0,1-5 0,0 0 0,0-4 0,7-2 0,2-8 0,5 9-128,0-8 0,8 7 0,-6 0 0,6-1-128,0 1 128,6 1-128,2 0 128,0 15 0,-8-1 0,0 10-256,0-5 128,0-3-128,0 3 0,-8-1-384,0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4-13T06:56:04.64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13466 8342 1152,'-8'-5'512,"16"-3"128,-8 8 512,0 0-1024,8-15 128,-3 10 0,13-8 128,-13 7-512,11 1 128,-11-4 256,12 9 0,-4-5-128,1 5 128,0 0-128,2-5 0,-2 5-128,0 0 128,8-8 0,0 2 0,8 1 0,-3-4 0,3 3-128,-3 1 128,11-3-128,-10 3 128,2-3-128,-3 2 128,3 0-128,6-2 128,-1 8-128,4-5 128,-4 5-128,1 0 128,0 0-128,7 0 128,-4 0 0,1-5 0,-1-3-128,-4 8 0,-7-21 0,2 11 0,0-4 0,-3 8 128,4-7-128,-5 0 0,-4-1 0,0 8 0,8 6 0,-2 0 128,2 0-256,0-5 128,-3 5 0,3-9 128,-2 4-128,2-1 0,-3-7 0,3 7 128,0-7-128,-2 7 128,2-7-128,-8 7 0,5-7 0,-6 13 0,2-9 0,7 9 0,-3-6 0,3 6 0,6-5 128,-6-3 0,-3 8-128,3-5 128,5 5-128,1-6 128,-6-8 0,6 9 0,0 5-128,-7-8 0,2 3 0,-4-9 0,-5 2 0,-1 12 0,2-8 0,-2 3 0,1-1 0,0-8 0,0 6 0,6 3 0,-7 0 0,9-3 0,-2 2 0,2 0 128,-1-2-128,-1 2 0,2 1 0,-3-3 0,4 2 0,-4 6 128,11 0-128,-10-5 0,1 5 0,-1 5 0,2 1 0,-8 2 0,8-3 0,-2 1 0,7 2 0,3-16 0,-2 8 0,-1-6 0,9 1 0,0-3 128,-9-3-128,1 11 128,-1 0-128,4-8 128,-12 8-128,2 0 0,-1 0 0,2 0 128,0 0-128,-2 8 0,2-8 0,5 0 0,9 0 0,-1 0 128,1 0-128,-8 0 0,0 0 0,7 0 128,-13 0-128,-2 5 0,2 1 0,-3 2 0,-5-8 0,0 0 0,0 0 0,0 5 0,0-5 0,8 6 0,-3-6 0,3 0 0,-3 0 0,3 0 0,14 0 0,-8 0 0,-1 0 0,-4 0 0,-5 0 0,4 0 0,1 0 0,-4 0 0,3 0 0,-8-6 0,0 6 0,-3 0 0,3 0 0,-1 0 0,2 0 0,-2-5 0,9 5 0,-2-8 0,2 8 0,0-6 0,6 6 0,-1 0 0,0-5 0,1 5 0,-6 0 0,1 0 128,-4 5-128,3-5 0,6 0 0,-1 0 0,0 6 0,-4 2 0,-1-8 0,-3 5 0,3 1 0,-8 2 0,0-8 0,0 0 0,0 6-128,-3 0 128,2 2 0,1-3 0,9 0 0,-1 3 0,-11-8 0,3 20 0,0-15 0,0 3 128,8-2-128,-9 0 0,2-6 0,-2 8 0,-7-2 0,7-6 0,-7 5 0,0 8 0,2-13 0,-2 6 0,0-6 0,-6 8 0,6-8 0,-6 6 0,6-6 0,-14 0 0,16 5 0,-2 3 0,-9-8 0,11 5 0,-10 1 0,15-6 0,-12 0 0,0 9 0,-4-9 0,3 13 0,0-7 0,-3 7 0,4-2 0,-4 3 0,3-1 0,6-2 0,-6-2 0,6 2 0,2 3 0,-2-1 0,0-8 0,2 9 0,-2 0 0,0-9 0,-6-10 0,-3 5 0,4 5 0,-1 0 0,-3 4 0,3 3 0,0-4 0,-8 2 0,6 4 0,-6 0 0,8-1 0,-8-2 0,8 3 0,-3 0 0,4-4 0,-9 4 0,0 0 0,0-4 0,0 5 0,0-2 128,-9 7-128,4-7 0,-3 6 0,-6 0 128,-2 1-128,-6-1 0,0 0 0,3-5 0,-3-4 0,-8 10 128,8-6-128,0 4 0,0 2 0,-4-7 128,-13 2-128,17 3 128,-5 2-128,-3-2 0,2 2 0,-10-9 128,2 11-128,1-11 0,-1-3 0,-7 3 0,-1 3 0,0 4 0,1 2 0,7-6 0,-8-4 0,0-2 0,1-2 0,1 2 0,-1-2 0,-9-1 0,3 8 0,5 2 0,0-4 0,0-3 0,9-3-128,-1 9 128,-7-9 0,4 9 0,4 0 0,7-3 0,7-3 0,-10 3 0,-4 3 0,4-9 0,-4 3 0,-8-8 128,-15 6-128,0 8 0,2-9 0,3 0 0,10 4 0,7-4 0,0 1 0,1 2 0,-3-2 0,3-6 0,-10 0 0,2 0 0,1 0 0,-1 0 128,-1 8-128,1-16 0,-10 8 0,12 8 128,-3-8-128,6 10 0,2-10 0,-7 0 0,2 9 0,-3-4 0,1-5-128,-9 0 128,2-5 0,-6 5 0,-5 0 0,12 0 128,-3 0-128,2 0 0,-1 0 0,7-9 0,-5-1 0,-3 10 0,3 0 0,-3 0 0,11 0-128,-3 0 128,0 0 0,0 0 0,9-8 0,-4 2 0,4 6 0,8 0 128,-3-14-128,-6 0 0,6 9 0,2 0 0,-1-9 0,-1 0 0,2 4 0,-2-10 0,3 7 0,-3-2 0,2 2 0,-10 2 0,2-3 0,9 1 0,-2 2 0,-7-9 0,6 1 0,-6 11 0,6-6 0,3 4 0,-3-10 0,-6 6 0,1 1-128,5-6 128,2 0 0,-2 8 128,0-3-128,2 0 0,-2 9 0,4-15 0,-5 7 0,1-1 0,3 9 0,-3-9 0,8 4 0,0 0 0,0-3 0,2 8 0,-1-1 0,4 6 0,4 0-128,0 0 128,4 0 0,0-14 0,-4 9 0,0-8 128,-1 7-128,-2-8 0,-6 0 0,0 9 0,0 0 0,-6-3 0,-2 8-128,3 0 128,-3 0 0,3 0 0,-3 0 0,0 0 0,8 0 0,2-6 0,-2-8 0,1 9 0,-1-3 0,-1 3 0,2-9 0,-1 2 0,1-1 0,-2-1 128,2 3-128,7 3 0,0-3 0,-8-3 0,0 9-128,0-3 128,1 2 0,-1-3 0,0 4 0,8 0 0,-7-3 0,4 2 0,4 1 0,5-4 0,-6 4 0,8 0 0,-2-3-128,8 8 128,0 0 0,14-6 0,8 1-128,-1-4 128,14 3-128,1 1 128,8-3 0,16 3 0,12 5-128,7 0 128,8 0-128,-8 0 128,0 0-128,15 0 128,1 5-128,-2 3 128,9 3 0,-6 3 0,-4 5 0,2 0 0,6 5 0,2-1 128,-15-4-128,-8 0 0,1 0 0,7 0 128,9-7-128,5 2 0,0-9 0,0 3 128,6-3-128,24-5 0,-8 0 0,-14-5 128,-2-3-128,11-3 0,4-3 0,1 8 0,0-2 0,1 3 0,-2-1 0,2-2 0,-18-3 0,4-2 128,5-1-128,8 3 0,-1-3 0,2-5 0,-2 5 0,-20 0 128,-6 9-128,-12 0 0,-4 5 0,-6-8 128,-10 8-128,-6 0 0,-8-6 0,-7 1 128,-7 5-128,-6 0 128,-8 0-128,-9 0 128,-13 0 0,0 0 0,-13 5-128,-9 1 128,-22 2-128,-5-3 128,-11 9-128,-12-3 0,-15 2 0,-14 1 0,-14 0 0,6 5 128,-6 0-128,-30 0 128,8 6-128,-16-5 0,-5-2 0,-1 10 128,20-18-128,-12-2 0,-8-2 0,15 0 128,-1 2-128,9-8 0,4 0 0,18 0 0,12 0 0,15 0 0,8 0-128,21 0 128,14 6-256,14-1 128,30 3 0,22-3 0,14-5-128,8 0 0,13 6 128,16 8 0,7-1 0,13 2 0,8-10 128,-5 8 0,5-2-128,13 3 128,2-1 0,6-7 0,-4 8 0,-3-9 0,-6 1 0,-16-12 128,-14 6-128,-13-5 128,-14 5 0,-25-14 0,-13 14 0,-28 0 0,-13 0 0,-17-6 0,-22 6 0,-21-8 0,-14 3-128,0 0 0,-9-9 0,-13 0 128,-5 4-128,-9-5 128,-16 2-128,-13-1 128,15-5-128,6 0 0,0-1 0,14 2 0,16-7 0,19 6 0,17 5 0,16 0 0,11 3-128,16 11 0,15 0-128,13 0 128,29 6-128,10-1 128,18 9-128,-5 0 128,13 5 0,22 0 128,17-5-128,10-4 128,12-2 0,5-8 0,14-8 0,-14-10 128,-14-15-128,-16 2 128,-14-2-128,-13-5 128,-9 5 0,-21 0 128,-14 15-256,-14-2 128,-8 1 0,-14 0 128,-29 13-256,-31-2 128,-5 3-128,-22 5 128,-15 0-128,-14-5 128,7 10-128,-14-10 0,1 5 0,-4 0 128,12 0-256,-4 0 128,17 0 0,6-8 0,8 2 0,8 6 0,13-15-128,15 10 128,12 0 0,10-3 0,8-4-128,-1 4 128,6 8-128,3-5 128,4 5 0,2 5 0,-9-5-128,-6 14 128,1-8 0,-1 7 0,-2-8 0,2-5 0,0 0 0,1 0 0,6 9 0,1-9 0,6 0 0,0 0 0,0 0 0,8 0 0,-2 6 0,-6-12 0,8 6 0,-7 6 0,-2-6 0,2-6 128,-1 12-128,-14-6 0,6 0 0,11 0 0,-3 6 0,0-6 0,0 0 0,6 0 0,2 8 0,6-8 0,3-8-128,5-4 128,0-2-128,5-5 128,12-5-128,4 10 128,1 0-128,0 9 0,0-4 128,-3 9 0,3 0-128,17 0 128,-4 0 0,1 0 0,7-5 0,7 5 128,10-6-128,-3-7 128,-8-6-128,3 0 128,-2 5-128,10 0 0,-3 3 0,-8-2 0,9-1-128,2 3 128,2-2 0,-1-1 128,-4 2-128,1-1 128,13-15-128,-6 18 128,-7-4-128,8-6 128,-1 1-128,-7 0 128,-1-5-128,-13 2 128,-1 2-128,-7 2 0,8-7 0,-9 6 0,3 5 0,-2-5 128,0 5-128,-1 3 0,0 3 0,4-3 0,4 3 0,-7-4 0,8 4 0,0-2 0,-9 10 0,15-9 0,-15-2 0,3 3 0,-2 8 0,-6-5 0,6 5 0,-1 0 128,0-8-256,1 16 128,2-3 0,-2-5 0,0 8 0,-1-2 0,4-1-128,-4-5 128,1 0 0,-7-5 0,-2 5 0,4 0 128,-4-6-128,3 6 0,6 0 0,-1 0 0,3 6 0,-2-1 0,-1 9 0,1-14 0,8 13 0,-9-7 0,17 0-128,-2 2 128,1-8 0,-1 0 128,-7 0-256,2 0 128,6 0 0,-2 6 0,3-1 0,-8 3 0,0-3 0,5 9 0,-14-3 0,9 3 0,-8 0 0,-6 0 0,0-4 0,-3-2 0,3 4 0,6-4 0,-1 2 0,9-2 128,0-2-128,6 0 0,9-6 0,-18 0 128,3 8-128,0-8 128,0 6-128,-8 2 128,2-3-128,-3 9 0,0-9-128,1 9 128,0 5 0,2-8 0,6 3 0,-9-8 0,8 7 0,-7-8 0,0 3 0,0 12 128,-6-7-128,5-1 0,-4-4 0,-5-2 0,4 7 0,-7-2 0,-2-3 0,-7 3 0,0 2 0,2-7 0,6 8 0,0 0 0,-3-1 0,19-7 0,-10 7 0,2-7 0,-3-1 0,11 3 0,-2-2 0,0-1 0,-1-5 0,3 9 0,-2-4 0,-1 1 0,-4-6 0,-4 8 128,3-2-128,-8 2 0,0 2 0,0 4 0,-9-8 0,1 2 0,-1-3 0,3-5 0,-1 0 0,-7 5 128,-3 4-128,3-3 0,0 8 0,-8-4 0,0 10 0,0 1 0,0-1 0,0-1 0,-8 0 0,8 0 128,-8 0-128,8-5 128,-5-3 0,-3 3 0,-1-9 0,-5 3 0,1-3 0,-1 1 0,-7-6-128,-9 8 128,-6-2-256,0-1 128,-2 3 0,-6-2 0,3 0 0,-2 2 0,-9-2 0,2-1 0,6 3 0,9-3 128,-25 9-128,11-8 0,-17 2 0,-5-3 0,-3 0-128,3 3 128,-3-2-128,3 0 128,-8 2 0,-1-2 0,-7-1 0,8-5 0,0 0 0,5 8 0,3-3-128,5 1 128,-14 13-128,-15-6 128,2 2-128,-8-2 0,-8 12 0,-6-1 128,0 4 0,13-3 0,15-6 0,0 0 0,29-6 0,1 1 0,4-8 0,10 0 0,8-12-128,7-8 128,6-5 0,-8 8 0,8-3-128,8 1 0,6 8 0,8-9 0,14 0 0,3 3 0,-4-3 0,17-5 0,14 0 0,19 5 0,11 4 0,13-13 128,6-2-128,-5 1 128,5-4 0,8-10 0,-8 6-128,-6 1 128,-21-1 0,-15 7 0,-9-3 128,-12 4 0,-8-3 0,0 7 0,-30 14 0,-14 1 0,-14-8 0,-14-7 0,-14 12-128,-10 8 128,-11 0-128,-16 0 0,-3-5 0,3 5 128,8 0-128,13 5 0,1 3 0,5-8 0,11 0 0,3 0 0,11 0 0,14 0 0,4 0-128,18-8 0,13 8-128,13-5 128,23 5-128,-6-13 128,14 13 0,21-12 0,20 3 0,16-1 0,0-4 128,17-5 0,27-14 0,-22 14 0,-30-6 128,-28 6 0,-16 0 0,-19 6 0,-22-2 0,-29 15 0,-22 6-128,-15 8 128,-16 5-128,-19 8 0,-8-2 0,-9 0 0,18-3 0,-26-4 0,11-6 0,-2-4 128,8-3-128,8 9 0,-2-2 0,1 1 0,-1 6-128,10 0 128,3 0 0,3-5 0,16-8-128,3 2 128,18-3 0,-1 0 128,4-5-128,4 0 0,14-5 0,-7 0 128,-10 5-128,-3 0 0,-11 0 0,-14 0 0,9 5-128,-1 0 128,7 9-128,1 0 128,-2-4 0,9 5 0,15 4-128,6-5 0,8 4 0,-2-4 128,24-3-128,6 3 0,8 6 0,8-2 128,14 2-128,13-7 0,9 0 128,-9 7 0,-7 4-128,10 1 128,-3-2 0,8 1 0,7-5 0,7 0 128,9 0-128,-1-5 0,6 6 0,0-7 128,3-2-128,-3-3 128,-6-2-128,-16-6 128,3 5-128,-9 3 0,6-3 0,3 1 0,5 8 0,0-14 0,1 6 0,8 2 0,-9-3 0,14 0 128,-6 3-128,6-8 128,-5-8-128,-17-2 128,11-10-128,-3 1 128,5-8-128,4-3 128,5-3-128,12 5 0,-21 9 0,-5 0 0,0-6 0,3-2 0,3 3 0,3-2 128,-14 0-128,-3-12 0,0 4 0,2 4 128,-1-3-128,2 5 0,-3 4 0,-14 0 0,3 5 0,-10 4 0,1-3 0,-9 4 0,1 8 0,1-7 0,-8 13 0,2 0 0,-11 0 0,3-5 128,-3-3-128,-5 16 128,-5-8-128,-4-8 128,1 8-128,-14 0 128,8-12-128,0-2 128,-8 14-128,0 0 0,0 0 0,0-13 0,0 13-128,0 0 128,-8 8-128,0-8 128,-6 5 0,-7 9 0,-10 6-128,-9 4 128,-13 3 0,-4 4 0,-9 7 0,-5 3 128,-2-3-128,7 0 0,-13-12 0,-22 6 128,-1-8-256,-12 4 128,-18 2 0,-4-11 128,-1 9-128,14-9 0,0 0 0,-8-6 0,2-7 0,12-6 0,-6-6 0,-1-2 128,-4-2-128,-3 10 0,16-14 0,19 0 0,-11 9-128,-1 0 128,-8-5 0,7 5 0,8-3 0,0 3 0,0 5 0,5-6 0,3 6-128,6 0 128,2 0 0,3-8 0,24 2 0,1-7 0,-8 2 0,-1-9 0,-6-6 0,2-7 0,-4 14 0,3-1 0,-9 1-128,-2 8 128,-3 3-128,6 3 128,-8 5-128,7 5 128,7 3-128,15-3 128,9 1 0,5-6 0,1 0 0,-1-6 0,0 1 0,0-3 0,1 3 0,-1-1 0,3 6 0,2-8 0,4 2-128,-1 6 128,6 0 0,3 0 0,-3 0-128,8 0 128,-5 0-128,5 0 128,-1 6 0,2-6 128,-1 8-128,1-8 0,-10 0 0,9 0 0,-5 0 0,5 0 0,-8 0 0,8 0 0,0 0-128,9 0 128,-1 0 0,0 6 0,-2-6-128,2 5 128,1 3 0,-3-3 0,2 1 0,0 2 0,0-2 0,-2 7 0,2-7-128,0 8 128,-2-8 0,11-1 0,-4 3-128,9-3 128,0 9-128,0-8 128,0 2-128,0 2 128,0 4 0,9-8 0,-4 2 0,3-2 0,-8-1 0,8 3 0,-8-3 0,6 1 0,2 13 0,6-11 0,2 7 0,6 3 0,6-7-128,2 3 128,-4-1 0,5-7 0,-4 8 0,3-3 0,0-3 0,-2 6 0,2-8 0,6-1 0,-6 3 0,-4 3 0,5-3-128,4 3 128,1-3 0,8-8 0,-1 5 0,1-10 0,-1-3-128,-7 8 128,0 0 0,-6-5 0,-2 5 0,10 0 0,-2 5 0,-1 3 0,0 3-256,9 3 128,8 5-384,-3 8 0,9 4-768,-15-4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56466-88F4-425D-9410-1A14265BB363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6298-01EB-4ED6-B182-C008C80DA7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56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Teil 1: 20–30 Minuten</a:t>
            </a:r>
          </a:p>
          <a:p>
            <a:pPr eaLnBrk="1" hangingPunct="1"/>
            <a:r>
              <a:rPr lang="de-DE" b="1" dirty="0"/>
              <a:t>Teil 2: </a:t>
            </a:r>
          </a:p>
          <a:p>
            <a:pPr eaLnBrk="1" hangingPunct="1"/>
            <a:endParaRPr lang="de-DE" b="1" dirty="0"/>
          </a:p>
          <a:p>
            <a:pPr eaLnBrk="1" hangingPunct="1"/>
            <a:r>
              <a:rPr lang="de-DE" b="1" dirty="0"/>
              <a:t>Psyche</a:t>
            </a:r>
            <a:endParaRPr lang="de-DE" b="1" baseline="0" dirty="0"/>
          </a:p>
          <a:p>
            <a:pPr eaLnBrk="1" hangingPunct="1"/>
            <a:endParaRPr lang="de-DE" baseline="0" dirty="0"/>
          </a:p>
          <a:p>
            <a:pPr eaLnBrk="1" hangingPunct="1"/>
            <a:r>
              <a:rPr lang="de-DE" baseline="0" dirty="0"/>
              <a:t>Altgriechisch	Atem, Hauch</a:t>
            </a:r>
          </a:p>
          <a:p>
            <a:pPr eaLnBrk="1" hangingPunct="1"/>
            <a:r>
              <a:rPr lang="de-DE" baseline="0" dirty="0"/>
              <a:t>Deutsch	</a:t>
            </a:r>
            <a:r>
              <a:rPr lang="de-DE" b="1" baseline="0" dirty="0"/>
              <a:t>Seelenleben</a:t>
            </a:r>
          </a:p>
          <a:p>
            <a:pPr eaLnBrk="1" hangingPunct="1"/>
            <a:r>
              <a:rPr lang="de-DE" baseline="0" dirty="0"/>
              <a:t>Wissenschaft	Geistige </a:t>
            </a:r>
            <a:r>
              <a:rPr lang="de-DE" baseline="0" dirty="0">
                <a:sym typeface="Wingdings" panose="05000000000000000000" pitchFamily="2" charset="2"/>
              </a:rPr>
              <a:t> d</a:t>
            </a:r>
            <a:r>
              <a:rPr lang="de-DE" baseline="0" dirty="0"/>
              <a:t>enken und fühlen</a:t>
            </a:r>
          </a:p>
          <a:p>
            <a:pPr eaLnBrk="1" hangingPunct="1"/>
            <a:endParaRPr lang="de-DE" baseline="0" dirty="0"/>
          </a:p>
          <a:p>
            <a:pPr eaLnBrk="1" hangingPunct="1"/>
            <a:r>
              <a:rPr lang="de-DE" baseline="0" dirty="0"/>
              <a:t>Zitat von Francis </a:t>
            </a:r>
            <a:r>
              <a:rPr lang="de-DE" baseline="0" dirty="0" err="1"/>
              <a:t>Picabia</a:t>
            </a:r>
            <a:endParaRPr lang="de-DE" baseline="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78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97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Einen</a:t>
            </a:r>
            <a:r>
              <a:rPr lang="de-CH" baseline="0" dirty="0"/>
              <a:t> Monat jeden Tag ausführen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38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>
                <a:latin typeface="+mn-lt"/>
                <a:sym typeface="Wingdings" panose="05000000000000000000" pitchFamily="2" charset="2"/>
              </a:rPr>
              <a:t>Ideen sammeln, um das Selbstvertrauen zu steigern</a:t>
            </a:r>
            <a:endParaRPr lang="de-CH" b="0" i="0" dirty="0">
              <a:solidFill>
                <a:srgbClr val="454545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0" i="0" dirty="0">
              <a:solidFill>
                <a:srgbClr val="454545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Körperhaltung üben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Fehler akzeptieren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Positiv denken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Bewusst lächeln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Stärken entdecken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Entscheidungen treffen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Sport treiben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Atemtechniken lernen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Sich selbst einbringen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>
                <a:solidFill>
                  <a:srgbClr val="454545"/>
                </a:solidFill>
                <a:effectLst/>
                <a:latin typeface="+mn-lt"/>
              </a:rPr>
              <a:t>Komplimente annehmen</a:t>
            </a:r>
            <a:endParaRPr lang="de-CH" b="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11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67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de-CH" b="1" i="0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DB346-C71E-4FFC-B525-9EE82CB7ED7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847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CH" dirty="0"/>
              <a:t>Die mentale-taktische Kompetenz</a:t>
            </a:r>
          </a:p>
          <a:p>
            <a:pPr>
              <a:buNone/>
            </a:pPr>
            <a:r>
              <a:rPr lang="de-CH" dirty="0"/>
              <a:t>	… ermöglicht, psychische Energieanteile</a:t>
            </a:r>
            <a:r>
              <a:rPr lang="de-CH" baseline="0" dirty="0"/>
              <a:t> </a:t>
            </a:r>
            <a:r>
              <a:rPr lang="de-CH" dirty="0"/>
              <a:t>optimal zu steuern</a:t>
            </a:r>
          </a:p>
          <a:p>
            <a:pPr>
              <a:buNone/>
            </a:pPr>
            <a:endParaRPr lang="de-CH" dirty="0"/>
          </a:p>
          <a:p>
            <a:pPr>
              <a:buNone/>
            </a:pPr>
            <a:r>
              <a:rPr lang="de-CH" b="1" dirty="0"/>
              <a:t>Fertigkeiten</a:t>
            </a:r>
          </a:p>
          <a:p>
            <a:pPr lvl="0"/>
            <a:endParaRPr lang="de-CH" b="1" dirty="0"/>
          </a:p>
          <a:p>
            <a:pPr lvl="0"/>
            <a:r>
              <a:rPr lang="de-CH" b="1" dirty="0"/>
              <a:t>grundlegende</a:t>
            </a:r>
            <a:r>
              <a:rPr lang="de-CH" dirty="0"/>
              <a:t> (wahrnehmen, verarbeiten)</a:t>
            </a:r>
          </a:p>
          <a:p>
            <a:pPr lvl="0"/>
            <a:endParaRPr lang="de-CH" dirty="0"/>
          </a:p>
          <a:p>
            <a:pPr lvl="0"/>
            <a:r>
              <a:rPr lang="de-CH" b="1" dirty="0"/>
              <a:t>weiterführende</a:t>
            </a:r>
            <a:r>
              <a:rPr lang="de-CH" dirty="0"/>
              <a:t> (Psyche regulieren, Willen steuern, antizipieren und kommunizieren)</a:t>
            </a:r>
          </a:p>
          <a:p>
            <a:pPr lvl="0"/>
            <a:endParaRPr lang="de-CH" dirty="0"/>
          </a:p>
          <a:p>
            <a:pPr lvl="0"/>
            <a:r>
              <a:rPr lang="de-CH" b="1" dirty="0"/>
              <a:t>komplexe kognitive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Strategie	Kampfkonzeption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			erreichen eines Siegvorteils (Punktewertung)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			sichern und ausbauen des Siegvorteils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lvl="1"/>
            <a:r>
              <a:rPr lang="de-CH" dirty="0"/>
              <a:t>Taktik		situationsbedingtes Lösen einzelner Kampfaufgaben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84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Strategie</a:t>
            </a:r>
          </a:p>
          <a:p>
            <a:r>
              <a:rPr lang="de-CH" dirty="0"/>
              <a:t>über längere Zeit</a:t>
            </a:r>
          </a:p>
          <a:p>
            <a:endParaRPr lang="de-CH" dirty="0"/>
          </a:p>
          <a:p>
            <a:r>
              <a:rPr lang="de-CH" b="1" dirty="0"/>
              <a:t>Taktik</a:t>
            </a:r>
          </a:p>
          <a:p>
            <a:r>
              <a:rPr lang="de-CH" dirty="0"/>
              <a:t>Einzelfall</a:t>
            </a:r>
          </a:p>
          <a:p>
            <a:endParaRPr lang="de-CH" dirty="0"/>
          </a:p>
          <a:p>
            <a:endParaRPr lang="de-CH" dirty="0"/>
          </a:p>
          <a:p>
            <a:r>
              <a:rPr lang="de-CH" b="1" dirty="0"/>
              <a:t>Strategie-Beispiel</a:t>
            </a:r>
          </a:p>
          <a:p>
            <a:r>
              <a:rPr lang="de-CH" dirty="0"/>
              <a:t>Weinfelden</a:t>
            </a:r>
            <a:r>
              <a:rPr lang="de-CH" baseline="0" dirty="0"/>
              <a:t> NLB 1998</a:t>
            </a:r>
          </a:p>
          <a:p>
            <a:pPr marL="228600" indent="-228600">
              <a:buAutoNum type="arabicPeriod"/>
            </a:pPr>
            <a:r>
              <a:rPr lang="de-CH" baseline="0" dirty="0"/>
              <a:t>Phase: stark und schnell</a:t>
            </a:r>
          </a:p>
          <a:p>
            <a:pPr marL="228600" indent="-228600">
              <a:buAutoNum type="arabicPeriod"/>
            </a:pPr>
            <a:r>
              <a:rPr lang="de-CH" baseline="0" dirty="0"/>
              <a:t>Phase: Erholung</a:t>
            </a:r>
          </a:p>
          <a:p>
            <a:pPr marL="228600" indent="-228600">
              <a:buAutoNum type="arabicPeriod"/>
            </a:pPr>
            <a:r>
              <a:rPr lang="de-CH" baseline="0" dirty="0"/>
              <a:t>Phase (Final): explosiv</a:t>
            </a:r>
          </a:p>
          <a:p>
            <a:pPr marL="228600" indent="-228600">
              <a:buAutoNum type="arabicPeriod"/>
            </a:pPr>
            <a:endParaRPr lang="de-CH" baseline="0" dirty="0"/>
          </a:p>
          <a:p>
            <a:pPr marL="0" indent="0">
              <a:buNone/>
            </a:pPr>
            <a:r>
              <a:rPr lang="de-CH" baseline="0" dirty="0"/>
              <a:t>Taktik</a:t>
            </a:r>
          </a:p>
          <a:p>
            <a:pPr marL="0" indent="0">
              <a:buNone/>
            </a:pPr>
            <a:r>
              <a:rPr lang="de-CH" baseline="0" dirty="0"/>
              <a:t>Einzelne Kampfaufgaben</a:t>
            </a:r>
          </a:p>
          <a:p>
            <a:pPr marL="228600" indent="-228600">
              <a:buAutoNum type="arabicPeriod"/>
            </a:pPr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656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03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986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33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Wir lernen in der Schule lesen, schreiben, rechnen, Mensch und Umwelt etc., aber nicht wie wir mit Niederlagen und Erfolg, mit Problemen und Ideen umgehen sollen.</a:t>
            </a:r>
          </a:p>
          <a:p>
            <a:endParaRPr lang="de-CH" dirty="0"/>
          </a:p>
          <a:p>
            <a:r>
              <a:rPr lang="de-CH" dirty="0"/>
              <a:t>Dabei spielen doch Emotionen eine sehr grosse Rolle beim lebenslangen Lernen!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D6298-01EB-4ED6-B182-C008C80DA75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862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Beispiel mit den Teilnehmern durchführen</a:t>
            </a:r>
          </a:p>
          <a:p>
            <a:endParaRPr lang="de-CH" dirty="0"/>
          </a:p>
          <a:p>
            <a:r>
              <a:rPr lang="de-CH" dirty="0"/>
              <a:t>Beide Arme nach vorn </a:t>
            </a:r>
            <a:r>
              <a:rPr lang="de-CH" dirty="0">
                <a:sym typeface="Wingdings" panose="05000000000000000000" pitchFamily="2" charset="2"/>
              </a:rPr>
              <a:t> rechte Innen- und linke Aussenfläche nach oben</a:t>
            </a:r>
          </a:p>
          <a:p>
            <a:r>
              <a:rPr lang="de-CH" dirty="0">
                <a:sym typeface="Wingdings" panose="05000000000000000000" pitchFamily="2" charset="2"/>
              </a:rPr>
              <a:t>Augen schliessen</a:t>
            </a:r>
          </a:p>
          <a:p>
            <a:r>
              <a:rPr lang="de-CH" dirty="0">
                <a:sym typeface="Wingdings" panose="05000000000000000000" pitchFamily="2" charset="2"/>
              </a:rPr>
              <a:t>An der rechten Hand hängt eine Tasche. Jemand legt einen Stein nach dem anderen in die Tasche. Die Tasche wird immer schwerer und schwerer</a:t>
            </a:r>
          </a:p>
          <a:p>
            <a:r>
              <a:rPr lang="de-CH" dirty="0">
                <a:sym typeface="Wingdings" panose="05000000000000000000" pitchFamily="2" charset="2"/>
              </a:rPr>
              <a:t>Der linke Arm ist federleicht</a:t>
            </a:r>
          </a:p>
          <a:p>
            <a:r>
              <a:rPr lang="de-CH" dirty="0">
                <a:sym typeface="Wingdings" panose="05000000000000000000" pitchFamily="2" charset="2"/>
              </a:rPr>
              <a:t>…</a:t>
            </a:r>
          </a:p>
          <a:p>
            <a:r>
              <a:rPr lang="de-CH" dirty="0">
                <a:sym typeface="Wingdings" panose="05000000000000000000" pitchFamily="2" charset="2"/>
              </a:rPr>
              <a:t>Nach einer bestimmten Zeit die Augen öffnen.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D6298-01EB-4ED6-B182-C008C80DA75D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8128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298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Beispiel Ruhepuls</a:t>
            </a:r>
          </a:p>
          <a:p>
            <a:endParaRPr lang="de-CH" b="1" dirty="0"/>
          </a:p>
          <a:p>
            <a:r>
              <a:rPr lang="de-CH" dirty="0"/>
              <a:t>Ruhepuls messen</a:t>
            </a:r>
          </a:p>
          <a:p>
            <a:endParaRPr lang="de-CH" dirty="0"/>
          </a:p>
          <a:p>
            <a:r>
              <a:rPr lang="de-CH" dirty="0"/>
              <a:t>Augen schliessen</a:t>
            </a:r>
          </a:p>
          <a:p>
            <a:r>
              <a:rPr lang="de-CH" dirty="0"/>
              <a:t>Atem spüren (durch die Nase ein und den Mund aus, mehrmals wiederholen </a:t>
            </a:r>
            <a:r>
              <a:rPr lang="de-CH" dirty="0">
                <a:sym typeface="Wingdings" panose="05000000000000000000" pitchFamily="2" charset="2"/>
              </a:rPr>
              <a:t> der Atem wird länger</a:t>
            </a:r>
          </a:p>
          <a:p>
            <a:r>
              <a:rPr lang="de-CH" dirty="0">
                <a:sym typeface="Wingdings" panose="05000000000000000000" pitchFamily="2" charset="2"/>
              </a:rPr>
              <a:t>Bauch geht auf und ab (vor und zurück)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Ruhepuls wieder messen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D6298-01EB-4ED6-B182-C008C80DA75D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4376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479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Schwereübung</a:t>
            </a:r>
          </a:p>
          <a:p>
            <a:endParaRPr lang="de-CH" dirty="0"/>
          </a:p>
          <a:p>
            <a:r>
              <a:rPr lang="de-CH" dirty="0"/>
              <a:t>Mein rechter Arm ist schwer, er wird immer schwerer. Mein linker Arm ist gespannt, frisch für alle Taten</a:t>
            </a:r>
          </a:p>
          <a:p>
            <a:r>
              <a:rPr lang="de-CH" dirty="0"/>
              <a:t>Einige Male wiederholen</a:t>
            </a:r>
          </a:p>
          <a:p>
            <a:endParaRPr lang="de-CH" dirty="0"/>
          </a:p>
          <a:p>
            <a:r>
              <a:rPr lang="de-CH" dirty="0"/>
              <a:t>Dem Teilnehmer einen Gegenstand zuwerfen </a:t>
            </a:r>
            <a:r>
              <a:rPr lang="de-CH" dirty="0">
                <a:sym typeface="Wingdings" panose="05000000000000000000" pitchFamily="2" charset="2"/>
              </a:rPr>
              <a:t> fängt er tatsächlich mit der schwächeren Hand?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Oder Hand auf den Kopf legen!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D6298-01EB-4ED6-B182-C008C80DA75D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1538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Visualisieren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Atem</a:t>
            </a:r>
          </a:p>
          <a:p>
            <a:r>
              <a:rPr lang="de-CH" dirty="0"/>
              <a:t>Selbstgespräche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272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Förderliches Trainerverhalten</a:t>
            </a:r>
          </a:p>
          <a:p>
            <a:r>
              <a:rPr lang="de-CH" b="0" dirty="0"/>
              <a:t>Bereitet sich vor</a:t>
            </a:r>
          </a:p>
          <a:p>
            <a:r>
              <a:rPr lang="de-CH" b="0" dirty="0"/>
              <a:t>ist Vorbild</a:t>
            </a:r>
          </a:p>
          <a:p>
            <a:r>
              <a:rPr lang="de-CH" b="0" dirty="0"/>
              <a:t>führt im Training (z. B. Gedankenstopp)</a:t>
            </a:r>
          </a:p>
          <a:p>
            <a:r>
              <a:rPr lang="de-CH" b="0" dirty="0"/>
              <a:t>ist Coach (loben und Fragen stellen)</a:t>
            </a:r>
          </a:p>
          <a:p>
            <a:endParaRPr lang="de-CH" b="1" dirty="0"/>
          </a:p>
          <a:p>
            <a:r>
              <a:rPr lang="de-CH" b="1" dirty="0"/>
              <a:t>POT</a:t>
            </a:r>
            <a:r>
              <a:rPr lang="de-CH" dirty="0"/>
              <a:t>	Athlet</a:t>
            </a:r>
            <a:r>
              <a:rPr lang="de-CH" baseline="0" dirty="0"/>
              <a:t> merkt gar nicht, dass er die psych. Fertigkeiten verbessert. </a:t>
            </a:r>
            <a:br>
              <a:rPr lang="de-CH" baseline="0" dirty="0"/>
            </a:br>
            <a:r>
              <a:rPr lang="de-CH" baseline="0" dirty="0"/>
              <a:t>	z. B. Zielvorgabe (Anzahl Würfe in </a:t>
            </a:r>
            <a:r>
              <a:rPr lang="de-CH" baseline="0" dirty="0" err="1"/>
              <a:t>Zeitlimite</a:t>
            </a:r>
            <a:r>
              <a:rPr lang="de-CH" baseline="0" dirty="0"/>
              <a:t>), Konzentrationsschwerpunkt in Training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460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Material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/>
              <a:t>Aufgabenkärtchen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 err="1"/>
              <a:t>FlipChart</a:t>
            </a:r>
            <a:endParaRPr lang="de-DE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/>
              <a:t>Stifte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19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Inhalte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D6298-01EB-4ED6-B182-C008C80DA75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028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wahrnehmen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8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de-CH" b="1" i="0" baseline="0" dirty="0"/>
              <a:t>Lehrmittel Psyche</a:t>
            </a:r>
            <a:r>
              <a:rPr lang="de-CH" b="0" i="0" baseline="0" dirty="0"/>
              <a:t>	S. 5</a:t>
            </a:r>
          </a:p>
          <a:p>
            <a:pPr eaLnBrk="1" hangingPunct="1">
              <a:buFontTx/>
              <a:buNone/>
            </a:pPr>
            <a:endParaRPr lang="de-CH" b="1" i="0" baseline="0" dirty="0"/>
          </a:p>
          <a:p>
            <a:pPr eaLnBrk="1" hangingPunct="1">
              <a:buFontTx/>
              <a:buNone/>
            </a:pPr>
            <a:r>
              <a:rPr lang="de-CH" b="1" i="0" baseline="0" dirty="0"/>
              <a:t>Kategorien: </a:t>
            </a:r>
            <a:r>
              <a:rPr lang="de-CH" i="0" baseline="0" dirty="0"/>
              <a:t>S E P </a:t>
            </a:r>
            <a:r>
              <a:rPr lang="de-CH" i="0" baseline="0" dirty="0" err="1"/>
              <a:t>P</a:t>
            </a:r>
            <a:endParaRPr lang="de-CH" i="0" baseline="0" dirty="0"/>
          </a:p>
          <a:p>
            <a:pPr eaLnBrk="1" hangingPunct="1">
              <a:buFontTx/>
              <a:buNone/>
            </a:pPr>
            <a:endParaRPr lang="de-CH" i="0" baseline="0" dirty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1" dirty="0"/>
              <a:t>Steuerakzente</a:t>
            </a:r>
            <a:r>
              <a:rPr lang="de-CH" sz="1600" b="0" dirty="0"/>
              <a:t>	Bewegung</a:t>
            </a:r>
            <a:r>
              <a:rPr lang="de-CH" sz="1600" b="0" baseline="0" dirty="0"/>
              <a:t> wird gesteuert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1" baseline="0" dirty="0"/>
              <a:t>Energieakzente</a:t>
            </a:r>
            <a:r>
              <a:rPr lang="de-CH" sz="1600" b="0" baseline="0" dirty="0"/>
              <a:t>	für die Bewegung wird Energie benötigt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600" b="0" baseline="0" dirty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0" baseline="0" dirty="0"/>
              <a:t>Die sportliche Leistung setzt sich aus </a:t>
            </a:r>
            <a:r>
              <a:rPr lang="de-CH" sz="1600" b="1" baseline="0" dirty="0"/>
              <a:t>physischen</a:t>
            </a:r>
            <a:r>
              <a:rPr lang="de-CH" sz="1600" b="0" baseline="0" dirty="0"/>
              <a:t> und </a:t>
            </a:r>
            <a:r>
              <a:rPr lang="de-CH" sz="1600" b="1" baseline="0" dirty="0"/>
              <a:t>psychischen</a:t>
            </a:r>
            <a:r>
              <a:rPr lang="de-CH" sz="1600" b="0" baseline="0" dirty="0"/>
              <a:t> Fähigkeiten und Fertigkeiten des Sportler zusammen.</a:t>
            </a:r>
          </a:p>
          <a:p>
            <a:pPr eaLnBrk="1" hangingPunct="1">
              <a:buFontTx/>
              <a:buNone/>
            </a:pPr>
            <a:br>
              <a:rPr lang="de-CH" i="0" dirty="0"/>
            </a:br>
            <a:r>
              <a:rPr lang="de-CH" i="0" dirty="0"/>
              <a:t>Gewichtung der Komponenten</a:t>
            </a:r>
            <a:r>
              <a:rPr lang="de-CH" i="0" baseline="0" dirty="0"/>
              <a:t> je nach Sportart unterschiedlich </a:t>
            </a:r>
            <a:r>
              <a:rPr lang="de-CH" i="0" baseline="0" dirty="0">
                <a:sym typeface="Wingdings" pitchFamily="2" charset="2"/>
              </a:rPr>
              <a:t> </a:t>
            </a:r>
            <a:r>
              <a:rPr lang="de-CH" b="1" i="0" baseline="0" dirty="0">
                <a:sym typeface="Wingdings" pitchFamily="2" charset="2"/>
              </a:rPr>
              <a:t>Anforderungsprofil</a:t>
            </a:r>
          </a:p>
          <a:p>
            <a:pPr eaLnBrk="1" hangingPunct="1">
              <a:buFontTx/>
              <a:buNone/>
            </a:pPr>
            <a:endParaRPr lang="de-CH" b="1" i="0" baseline="0" dirty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CH" b="0" i="0" baseline="0" dirty="0">
                <a:sym typeface="Wingdings" pitchFamily="2" charset="2"/>
              </a:rPr>
              <a:t>Bei Psyche geht es um die </a:t>
            </a:r>
            <a:r>
              <a:rPr lang="de-CH" b="1" i="0" baseline="0" dirty="0">
                <a:sym typeface="Wingdings" pitchFamily="2" charset="2"/>
              </a:rPr>
              <a:t>emotionale Substanz </a:t>
            </a:r>
            <a:r>
              <a:rPr lang="de-CH" b="0" i="0" baseline="0" dirty="0">
                <a:sym typeface="Wingdings" pitchFamily="2" charset="2"/>
              </a:rPr>
              <a:t>und die </a:t>
            </a:r>
            <a:r>
              <a:rPr lang="de-CH" b="1" i="0" baseline="0" dirty="0">
                <a:sym typeface="Wingdings" pitchFamily="2" charset="2"/>
              </a:rPr>
              <a:t>mental-taktische Kompetenz</a:t>
            </a:r>
            <a:endParaRPr lang="de-CH" b="1" i="0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DB346-C71E-4FFC-B525-9EE82CB7ED7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23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Motivation</a:t>
            </a:r>
            <a:r>
              <a:rPr lang="de-CH" dirty="0"/>
              <a:t>		eigene und fremdbestimmte</a:t>
            </a:r>
          </a:p>
          <a:p>
            <a:r>
              <a:rPr lang="de-CH" b="1" dirty="0"/>
              <a:t>Ursachenerklärung</a:t>
            </a:r>
            <a:r>
              <a:rPr lang="de-CH" dirty="0"/>
              <a:t> 	nach Erfolg und Misserfolg</a:t>
            </a:r>
          </a:p>
          <a:p>
            <a:r>
              <a:rPr lang="de-CH" b="1" dirty="0"/>
              <a:t>Selbstvertrauen	</a:t>
            </a:r>
            <a:r>
              <a:rPr lang="de-CH" b="0" dirty="0"/>
              <a:t>auch Selbstwertgefühl</a:t>
            </a:r>
            <a:r>
              <a:rPr lang="de-CH" b="1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24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Selbstmotivation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Ich kann nur gewinnen!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Habe Spass an dem, was ich tue!</a:t>
            </a:r>
          </a:p>
          <a:p>
            <a:r>
              <a:rPr lang="de-CH" b="1" dirty="0"/>
              <a:t>Fremdmotivation</a:t>
            </a:r>
          </a:p>
          <a:p>
            <a:r>
              <a:rPr lang="de-D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INDIVIDUELL + ÜBERRASCHEND + SELTEN = GUTE MOTIVATION</a:t>
            </a:r>
          </a:p>
          <a:p>
            <a:endParaRPr lang="de-DE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Motive für Ringsport </a:t>
            </a:r>
            <a:r>
              <a:rPr lang="de-D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Fragen stellen und auf </a:t>
            </a:r>
            <a:r>
              <a:rPr lang="de-DE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FlipChart</a:t>
            </a:r>
            <a:r>
              <a:rPr lang="de-D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 notieren</a:t>
            </a:r>
            <a:endParaRPr lang="de-DE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Bewegungsmotiv (Lust an der</a:t>
            </a:r>
            <a:r>
              <a:rPr lang="de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Bewegung selbst)</a:t>
            </a: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Gesundheitsmotiv (Gesundheit,</a:t>
            </a:r>
            <a:r>
              <a:rPr lang="de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Figur)</a:t>
            </a: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ästhetischer Reiz (kunstvoll ausdrücken)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Leistungsmotiv (messen, vergleichen, Grenzen erfahren)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Spielmotiv (Spannung, ungewisser</a:t>
            </a:r>
            <a:r>
              <a:rPr lang="de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Ausgang)</a:t>
            </a: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Anschlussmotiv (Zusammensein)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D6298-01EB-4ED6-B182-C008C80DA75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46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Selbstmotivation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Ich kann nur gewinnen!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Habe Spass an dem, was ich tue!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b="1" dirty="0"/>
              <a:t>Fremdmotivation</a:t>
            </a:r>
          </a:p>
          <a:p>
            <a:r>
              <a:rPr lang="de-D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INDIVIDUELL + ÜBERRASCHEND + SELTEN = GUTE MOTIVATION</a:t>
            </a:r>
          </a:p>
          <a:p>
            <a:endParaRPr lang="de-DE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de-D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Motive für Ringsport </a:t>
            </a:r>
            <a:r>
              <a:rPr lang="de-D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 Fragen stellen und auf </a:t>
            </a:r>
            <a:r>
              <a:rPr lang="de-DE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FlipChart</a:t>
            </a:r>
            <a:r>
              <a:rPr lang="de-D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 notieren</a:t>
            </a:r>
            <a:endParaRPr lang="de-DE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Bewegungsmotiv (Lust an der</a:t>
            </a:r>
            <a:r>
              <a:rPr lang="de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Bewegung selbst)</a:t>
            </a: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Gesundheitsmotiv (Gesundheit,</a:t>
            </a:r>
            <a:r>
              <a:rPr lang="de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Figur)</a:t>
            </a: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ästhetischer Reiz (kunstvoll ausdrücken)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Leistungsmotiv (messen, vergleichen, Grenzen erfahren)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Spielmotiv (Spannung, ungewisser</a:t>
            </a:r>
            <a:r>
              <a:rPr lang="de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Ausgang)</a:t>
            </a:r>
            <a:endParaRPr lang="de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Anschlussmotiv (Zusammensein)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10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 bis 3 </a:t>
            </a:r>
            <a:r>
              <a:rPr lang="de-DE" dirty="0" err="1"/>
              <a:t>FlipCharts</a:t>
            </a:r>
            <a:r>
              <a:rPr lang="de-DE" dirty="0"/>
              <a:t> aufhängen!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13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51A0-41D4-4B79-9921-B6E7080463E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2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82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2578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47813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46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D7E68-AE5D-4D5D-A19A-76FD0C33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41465-005E-4209-B87D-9EFAAE34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079E63-C520-4F92-BE69-F44D1C4C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8B3268-52DD-44B7-A725-E56AAF48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636F439-4743-4935-9861-FCBF8EBCA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38350"/>
            <a:ext cx="10515600" cy="2038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0266990-FA9C-4DD8-9797-7654E798AB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4197350"/>
            <a:ext cx="10515600" cy="20383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75549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860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825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205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789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631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542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435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1055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668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615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23843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656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7170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405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5097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541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F1AF-38B2-4EF7-A3CE-44BD7CD188F0}" type="datetimeFigureOut">
              <a:rPr lang="de-CH" smtClean="0"/>
              <a:t>15.12.2022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653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F1AF-38B2-4EF7-A3CE-44BD7CD188F0}" type="datetimeFigureOut">
              <a:rPr lang="de-CH" smtClean="0"/>
              <a:t>15.10.2020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AAFD-206E-45D5-A25E-60AB5F57A6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55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3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39.xml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gQ2NhteF44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40.png"/><Relationship Id="rId3" Type="http://schemas.openxmlformats.org/officeDocument/2006/relationships/image" Target="../media/image19.jpeg"/><Relationship Id="rId7" Type="http://schemas.openxmlformats.org/officeDocument/2006/relationships/image" Target="../media/image31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0.xml"/><Relationship Id="rId6" Type="http://schemas.openxmlformats.org/officeDocument/2006/relationships/customXml" Target="../ink/ink1.xml"/><Relationship Id="rId11" Type="http://schemas.openxmlformats.org/officeDocument/2006/relationships/image" Target="../media/image330.png"/><Relationship Id="rId5" Type="http://schemas.openxmlformats.org/officeDocument/2006/relationships/image" Target="../media/image55.jpeg"/><Relationship Id="rId10" Type="http://schemas.openxmlformats.org/officeDocument/2006/relationships/customXml" Target="../ink/ink3.xml"/><Relationship Id="rId4" Type="http://schemas.openxmlformats.org/officeDocument/2006/relationships/image" Target="../media/image54.gif"/><Relationship Id="rId9" Type="http://schemas.openxmlformats.org/officeDocument/2006/relationships/image" Target="../media/image3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s://card2brain.ch/box/sporttheoretische_grundlagen_fs14_%7C_03_sportmotorisches_konzept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image" Target="../media/image15.png"/><Relationship Id="rId1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494D9D8-3125-F35C-59B0-C305C68C148F}"/>
              </a:ext>
            </a:extLst>
          </p:cNvPr>
          <p:cNvSpPr txBox="1"/>
          <p:nvPr/>
        </p:nvSpPr>
        <p:spPr>
          <a:xfrm>
            <a:off x="4234873" y="4548908"/>
            <a:ext cx="3722254" cy="1145309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de-CH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lace Script MT" panose="030303020206070C0B05" pitchFamily="66" charset="0"/>
                <a:ea typeface="Ebrima" panose="02000000000000000000" pitchFamily="2" charset="0"/>
                <a:cs typeface="Ebrima" panose="02000000000000000000" pitchFamily="2" charset="0"/>
              </a:rPr>
              <a:t>von Jürg Lippuner</a:t>
            </a:r>
          </a:p>
        </p:txBody>
      </p:sp>
      <p:pic>
        <p:nvPicPr>
          <p:cNvPr id="4" name="Picture 2" descr="http://www.computerworld.ch/fileadmin/images/gehirn_teaser.jpg">
            <a:extLst>
              <a:ext uri="{FF2B5EF4-FFF2-40B4-BE49-F238E27FC236}">
                <a16:creationId xmlns:a16="http://schemas.microsoft.com/office/drawing/2014/main" id="{2B4F5564-5D5A-6430-D662-587558B3E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74" y="0"/>
            <a:ext cx="12171526" cy="58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524000" y="5994872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</a:rPr>
              <a:t>Der Kopf ist rund, damit das Denken die Richtung ändern kann. (Francis </a:t>
            </a:r>
            <a:r>
              <a:rPr lang="de-CH" sz="2000" dirty="0" err="1">
                <a:solidFill>
                  <a:schemeClr val="bg1"/>
                </a:solidFill>
              </a:rPr>
              <a:t>Picabia</a:t>
            </a:r>
            <a:r>
              <a:rPr lang="de-CH" sz="2000" dirty="0">
                <a:solidFill>
                  <a:schemeClr val="bg1"/>
                </a:solidFill>
              </a:rPr>
              <a:t>)</a:t>
            </a:r>
          </a:p>
          <a:p>
            <a:endParaRPr lang="de-C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5762625"/>
            <a:ext cx="7416800" cy="8921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de-CH" sz="6600" dirty="0">
                <a:solidFill>
                  <a:srgbClr val="43C0FF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  <a:sym typeface="Wingdings" panose="05000000000000000000" pitchFamily="2" charset="2"/>
              </a:rPr>
              <a:t>Ursachenerklärung</a:t>
            </a:r>
            <a:endParaRPr lang="de-CH" sz="6600" dirty="0">
              <a:solidFill>
                <a:srgbClr val="43C0FF"/>
              </a:solidFill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A8D3971-51D2-4096-8103-642FF0F4E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73EF74-52AD-4424-A319-E1968900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53" y="4051300"/>
            <a:ext cx="7155874" cy="260667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de-CH" b="1" dirty="0">
                <a:solidFill>
                  <a:srgbClr val="7030A0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ERFOLG</a:t>
            </a:r>
            <a:br>
              <a:rPr lang="de-CH" sz="3600" dirty="0">
                <a:solidFill>
                  <a:srgbClr val="7030A0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lang="de-CH" sz="3600" dirty="0">
                <a:solidFill>
                  <a:srgbClr val="7030A0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gibt uns genug Selbstvertrauen, um das anzuwenden, was uns der Misserfolg gelehrt hat!</a:t>
            </a:r>
          </a:p>
        </p:txBody>
      </p:sp>
      <p:pic>
        <p:nvPicPr>
          <p:cNvPr id="7" name="Picture 4" descr="Misserfolg ist die Chance es beim nächsten Mal besser zu mache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"/>
            <a:ext cx="2895600" cy="355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CAB14CC0-B947-4E97-AE42-A73E40E31A06}"/>
              </a:ext>
            </a:extLst>
          </p:cNvPr>
          <p:cNvSpPr txBox="1">
            <a:spLocks/>
          </p:cNvSpPr>
          <p:nvPr/>
        </p:nvSpPr>
        <p:spPr>
          <a:xfrm>
            <a:off x="5456928" y="200024"/>
            <a:ext cx="4639572" cy="3228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de-CH" b="1" dirty="0"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MISSERFOLG</a:t>
            </a:r>
            <a:br>
              <a:rPr lang="de-CH" sz="3600" b="1" dirty="0"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</a:br>
            <a:r>
              <a:rPr lang="de-CH" sz="3600" b="1" dirty="0"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ist die Chance es beim nächsten Mal besser zu machen</a:t>
            </a:r>
          </a:p>
          <a:p>
            <a:pPr algn="r">
              <a:spcBef>
                <a:spcPts val="1000"/>
              </a:spcBef>
            </a:pPr>
            <a:r>
              <a:rPr lang="de-CH" sz="2000" b="1" dirty="0"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Henry Ford</a:t>
            </a:r>
          </a:p>
        </p:txBody>
      </p:sp>
    </p:spTree>
    <p:extLst>
      <p:ext uri="{BB962C8B-B14F-4D97-AF65-F5344CB8AC3E}">
        <p14:creationId xmlns:p14="http://schemas.microsoft.com/office/powerpoint/2010/main" val="34365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lbstvertrauen/Selbstbewusstsein">
            <a:extLst>
              <a:ext uri="{FF2B5EF4-FFF2-40B4-BE49-F238E27FC236}">
                <a16:creationId xmlns:a16="http://schemas.microsoft.com/office/drawing/2014/main" id="{A62E7C99-C7A2-4DAB-84A1-9EACD25E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AACACBD-1FD7-4467-9FAC-BB49D7ACB627}"/>
              </a:ext>
            </a:extLst>
          </p:cNvPr>
          <p:cNvSpPr txBox="1"/>
          <p:nvPr/>
        </p:nvSpPr>
        <p:spPr>
          <a:xfrm>
            <a:off x="1524000" y="5539321"/>
            <a:ext cx="9144000" cy="836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>
                <a:solidFill>
                  <a:srgbClr val="43C0FF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de-CH" sz="6000" dirty="0"/>
              <a:t>Selbstvertrauen steigern</a:t>
            </a:r>
          </a:p>
        </p:txBody>
      </p:sp>
    </p:spTree>
    <p:extLst>
      <p:ext uri="{BB962C8B-B14F-4D97-AF65-F5344CB8AC3E}">
        <p14:creationId xmlns:p14="http://schemas.microsoft.com/office/powerpoint/2010/main" val="5314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820658" y="619125"/>
            <a:ext cx="7011123" cy="1589088"/>
          </a:xfrm>
        </p:spPr>
        <p:txBody>
          <a:bodyPr anchor="ctr">
            <a:normAutofit/>
          </a:bodyPr>
          <a:lstStyle/>
          <a:p>
            <a:r>
              <a:rPr lang="de-CH" sz="5400" dirty="0">
                <a:solidFill>
                  <a:srgbClr val="2EA4FA"/>
                </a:solidFill>
              </a:rPr>
              <a:t>Selbstvertrauen steigern</a:t>
            </a:r>
          </a:p>
        </p:txBody>
      </p:sp>
      <p:pic>
        <p:nvPicPr>
          <p:cNvPr id="8194" name="Picture 2" descr="AufgabenZiele_800x600">
            <a:extLst>
              <a:ext uri="{FF2B5EF4-FFF2-40B4-BE49-F238E27FC236}">
                <a16:creationId xmlns:a16="http://schemas.microsoft.com/office/drawing/2014/main" id="{5B319225-6CBC-4DDF-B088-A0F44AE9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F9C3258-4DC3-4AE5-93A9-0ED17F0A96AE}"/>
              </a:ext>
            </a:extLst>
          </p:cNvPr>
          <p:cNvSpPr txBox="1"/>
          <p:nvPr/>
        </p:nvSpPr>
        <p:spPr>
          <a:xfrm>
            <a:off x="1537851" y="2551838"/>
            <a:ext cx="797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Aufgabe S</a:t>
            </a:r>
          </a:p>
          <a:p>
            <a:r>
              <a:rPr lang="de-DE" sz="3200" dirty="0"/>
              <a:t>Welche Möglichkeiten kennst du, um das Selbstvertrauen zu stärken?</a:t>
            </a:r>
          </a:p>
        </p:txBody>
      </p:sp>
      <p:pic>
        <p:nvPicPr>
          <p:cNvPr id="1026" name="Picture 2" descr="Flipchart Präsentation">
            <a:extLst>
              <a:ext uri="{FF2B5EF4-FFF2-40B4-BE49-F238E27FC236}">
                <a16:creationId xmlns:a16="http://schemas.microsoft.com/office/drawing/2014/main" id="{78890CF3-551C-407F-879A-45704AD58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9234" y="3963234"/>
            <a:ext cx="1234698" cy="25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82836" y="619125"/>
            <a:ext cx="7509164" cy="1589088"/>
          </a:xfrm>
        </p:spPr>
        <p:txBody>
          <a:bodyPr anchor="ctr">
            <a:normAutofit/>
          </a:bodyPr>
          <a:lstStyle/>
          <a:p>
            <a:r>
              <a:rPr lang="de-CH" sz="5400" dirty="0">
                <a:solidFill>
                  <a:srgbClr val="2EA4FA"/>
                </a:solidFill>
              </a:rPr>
              <a:t>Selbstvertrauen steigern</a:t>
            </a:r>
          </a:p>
        </p:txBody>
      </p:sp>
      <p:pic>
        <p:nvPicPr>
          <p:cNvPr id="8194" name="Picture 2" descr="AufgabenZiele_800x600">
            <a:extLst>
              <a:ext uri="{FF2B5EF4-FFF2-40B4-BE49-F238E27FC236}">
                <a16:creationId xmlns:a16="http://schemas.microsoft.com/office/drawing/2014/main" id="{5B319225-6CBC-4DDF-B088-A0F44AE9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F9C3258-4DC3-4AE5-93A9-0ED17F0A96AE}"/>
              </a:ext>
            </a:extLst>
          </p:cNvPr>
          <p:cNvSpPr txBox="1"/>
          <p:nvPr/>
        </p:nvSpPr>
        <p:spPr>
          <a:xfrm>
            <a:off x="1620979" y="2551839"/>
            <a:ext cx="9989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Tipp</a:t>
            </a:r>
          </a:p>
          <a:p>
            <a:r>
              <a:rPr lang="de-CH" sz="2800" dirty="0"/>
              <a:t>Schreibe einen Monat lang jeden Tag auf, was dir gut gelungen ist.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F3D158-753C-4D31-B6B7-C826336F7A6A}"/>
              </a:ext>
            </a:extLst>
          </p:cNvPr>
          <p:cNvSpPr txBox="1"/>
          <p:nvPr/>
        </p:nvSpPr>
        <p:spPr>
          <a:xfrm>
            <a:off x="1620979" y="4280458"/>
            <a:ext cx="82042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b="1" dirty="0"/>
              <a:t>Beispielfragen</a:t>
            </a:r>
          </a:p>
          <a:p>
            <a:r>
              <a:rPr lang="de-CH" sz="2200" dirty="0"/>
              <a:t>Was von dem, was ich heute getan habe, ist mir gut gelungen?</a:t>
            </a:r>
          </a:p>
          <a:p>
            <a:r>
              <a:rPr lang="de-CH" sz="2200" dirty="0"/>
              <a:t>Was kann ich als Erfolg verbuchen?</a:t>
            </a:r>
          </a:p>
          <a:p>
            <a:r>
              <a:rPr lang="de-CH" sz="2200" dirty="0"/>
              <a:t>Wo habe ich gut reagiert?</a:t>
            </a:r>
          </a:p>
          <a:p>
            <a:r>
              <a:rPr lang="de-CH" sz="2200" dirty="0"/>
              <a:t>Was habe ich gut bewältigt?</a:t>
            </a:r>
          </a:p>
          <a:p>
            <a:r>
              <a:rPr lang="de-CH" sz="2200" dirty="0"/>
              <a:t>Worauf kann ich heute eigentlich stolz sein?</a:t>
            </a:r>
          </a:p>
        </p:txBody>
      </p:sp>
    </p:spTree>
    <p:extLst>
      <p:ext uri="{BB962C8B-B14F-4D97-AF65-F5344CB8AC3E}">
        <p14:creationId xmlns:p14="http://schemas.microsoft.com/office/powerpoint/2010/main" val="34396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spc="-100" dirty="0"/>
              <a:t>Psyche im sportmotorischen* Konzept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46517" y="641533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*motorisch = bewegungsbezogen</a:t>
            </a:r>
          </a:p>
        </p:txBody>
      </p:sp>
      <p:sp>
        <p:nvSpPr>
          <p:cNvPr id="2" name="Rechteck 1"/>
          <p:cNvSpPr/>
          <p:nvPr/>
        </p:nvSpPr>
        <p:spPr>
          <a:xfrm>
            <a:off x="4586927" y="2686033"/>
            <a:ext cx="4945993" cy="293418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 descr="Ein Bild, das Person, Kleidung, haltend, Mann enthält.&#10;&#10;Automatisch generierte Beschreibung">
            <a:extLst>
              <a:ext uri="{FF2B5EF4-FFF2-40B4-BE49-F238E27FC236}">
                <a16:creationId xmlns:a16="http://schemas.microsoft.com/office/drawing/2014/main" id="{B37B731F-B302-491B-9536-8E096B479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3419" y="3563947"/>
            <a:ext cx="2657090" cy="1858123"/>
          </a:xfrm>
          <a:prstGeom prst="rect">
            <a:avLst/>
          </a:prstGeom>
        </p:spPr>
      </p:pic>
      <p:pic>
        <p:nvPicPr>
          <p:cNvPr id="19" name="Grafik 18" descr="Ein Bild, das Person, Tänzer, Ball, Schläger enthält.&#10;&#10;Automatisch generierte Beschreibung">
            <a:extLst>
              <a:ext uri="{FF2B5EF4-FFF2-40B4-BE49-F238E27FC236}">
                <a16:creationId xmlns:a16="http://schemas.microsoft.com/office/drawing/2014/main" id="{566B8FA2-B50C-44F5-9503-42F643151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3467" r="5520" b="3594"/>
          <a:stretch/>
        </p:blipFill>
        <p:spPr>
          <a:xfrm flipH="1">
            <a:off x="3996920" y="2926379"/>
            <a:ext cx="1953480" cy="2700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76C4AC97-E2B0-41E5-B3CB-6E5A49BB4914}"/>
              </a:ext>
            </a:extLst>
          </p:cNvPr>
          <p:cNvSpPr/>
          <p:nvPr/>
        </p:nvSpPr>
        <p:spPr>
          <a:xfrm>
            <a:off x="4078805" y="2013811"/>
            <a:ext cx="2520000" cy="567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Physis</a:t>
            </a:r>
          </a:p>
        </p:txBody>
      </p:sp>
      <p:sp>
        <p:nvSpPr>
          <p:cNvPr id="17" name="Rechteck 16"/>
          <p:cNvSpPr/>
          <p:nvPr/>
        </p:nvSpPr>
        <p:spPr>
          <a:xfrm>
            <a:off x="1772387" y="3094025"/>
            <a:ext cx="1800000" cy="567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Energie</a:t>
            </a:r>
          </a:p>
        </p:txBody>
      </p:sp>
      <p:pic>
        <p:nvPicPr>
          <p:cNvPr id="28" name="Grafik 27" descr="Ladender Akku">
            <a:extLst>
              <a:ext uri="{FF2B5EF4-FFF2-40B4-BE49-F238E27FC236}">
                <a16:creationId xmlns:a16="http://schemas.microsoft.com/office/drawing/2014/main" id="{CE4C7678-E1F3-4EC5-BE0D-A79964154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622" y="2985433"/>
            <a:ext cx="778672" cy="77867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772387" y="4708463"/>
            <a:ext cx="1800000" cy="567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Steuerung</a:t>
            </a:r>
          </a:p>
        </p:txBody>
      </p:sp>
      <p:pic>
        <p:nvPicPr>
          <p:cNvPr id="34" name="Grafik 33" descr="Lenkrad">
            <a:extLst>
              <a:ext uri="{FF2B5EF4-FFF2-40B4-BE49-F238E27FC236}">
                <a16:creationId xmlns:a16="http://schemas.microsoft.com/office/drawing/2014/main" id="{BA4EDAF6-76AD-4376-A4FB-4CAA901E6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473" y="4635833"/>
            <a:ext cx="713068" cy="713068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4F5E9780-C81A-4BB6-8595-5366FD1A1E1F}"/>
              </a:ext>
            </a:extLst>
          </p:cNvPr>
          <p:cNvSpPr/>
          <p:nvPr/>
        </p:nvSpPr>
        <p:spPr>
          <a:xfrm>
            <a:off x="8174266" y="2013811"/>
            <a:ext cx="2520000" cy="567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Psyche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548B3AD-21F1-40E8-8253-6A09C20EE88A}"/>
              </a:ext>
            </a:extLst>
          </p:cNvPr>
          <p:cNvGrpSpPr/>
          <p:nvPr/>
        </p:nvGrpSpPr>
        <p:grpSpPr>
          <a:xfrm>
            <a:off x="5542998" y="2985432"/>
            <a:ext cx="5151268" cy="720000"/>
            <a:chOff x="3409394" y="2985432"/>
            <a:chExt cx="5151268" cy="720000"/>
          </a:xfrm>
        </p:grpSpPr>
        <p:sp>
          <p:nvSpPr>
            <p:cNvPr id="26" name="Rechteck 25">
              <a:hlinkClick r:id="rId9" action="ppaction://hlinksldjump"/>
            </p:cNvPr>
            <p:cNvSpPr/>
            <p:nvPr/>
          </p:nvSpPr>
          <p:spPr>
            <a:xfrm>
              <a:off x="6040662" y="2985432"/>
              <a:ext cx="2520000" cy="720000"/>
            </a:xfrm>
            <a:prstGeom prst="rect">
              <a:avLst/>
            </a:prstGeom>
            <a:solidFill>
              <a:srgbClr val="82E836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emotionale</a:t>
              </a:r>
            </a:p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Substanz</a:t>
              </a:r>
            </a:p>
          </p:txBody>
        </p:sp>
        <p:sp>
          <p:nvSpPr>
            <p:cNvPr id="40" name="Pfeil: eingekerbt nach rechts 39">
              <a:extLst>
                <a:ext uri="{FF2B5EF4-FFF2-40B4-BE49-F238E27FC236}">
                  <a16:creationId xmlns:a16="http://schemas.microsoft.com/office/drawing/2014/main" id="{DBD5F361-604B-47C9-BC36-1F2C194B70D6}"/>
                </a:ext>
              </a:extLst>
            </p:cNvPr>
            <p:cNvSpPr/>
            <p:nvPr/>
          </p:nvSpPr>
          <p:spPr>
            <a:xfrm>
              <a:off x="3409394" y="3205181"/>
              <a:ext cx="2325211" cy="343110"/>
            </a:xfrm>
            <a:prstGeom prst="notchedRightArrow">
              <a:avLst>
                <a:gd name="adj1" fmla="val 50000"/>
                <a:gd name="adj2" fmla="val 128001"/>
              </a:avLst>
            </a:prstGeom>
            <a:solidFill>
              <a:srgbClr val="82E8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2B0D9EB-EA43-4888-9B34-E83CF1239FF2}"/>
              </a:ext>
            </a:extLst>
          </p:cNvPr>
          <p:cNvGrpSpPr/>
          <p:nvPr/>
        </p:nvGrpSpPr>
        <p:grpSpPr>
          <a:xfrm>
            <a:off x="5575926" y="4560367"/>
            <a:ext cx="5118341" cy="864000"/>
            <a:chOff x="3442321" y="4393102"/>
            <a:chExt cx="5118341" cy="864000"/>
          </a:xfrm>
        </p:grpSpPr>
        <p:sp>
          <p:nvSpPr>
            <p:cNvPr id="21" name="Rechteck 20"/>
            <p:cNvSpPr/>
            <p:nvPr/>
          </p:nvSpPr>
          <p:spPr>
            <a:xfrm>
              <a:off x="6040662" y="4393102"/>
              <a:ext cx="2520000" cy="864000"/>
            </a:xfrm>
            <a:prstGeom prst="rect">
              <a:avLst/>
            </a:prstGeom>
            <a:solidFill>
              <a:srgbClr val="82E83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mental-taktische</a:t>
              </a:r>
            </a:p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Kompetenz</a:t>
              </a:r>
            </a:p>
          </p:txBody>
        </p:sp>
        <p:sp>
          <p:nvSpPr>
            <p:cNvPr id="45" name="Pfeil: eingekerbt nach rechts 44">
              <a:extLst>
                <a:ext uri="{FF2B5EF4-FFF2-40B4-BE49-F238E27FC236}">
                  <a16:creationId xmlns:a16="http://schemas.microsoft.com/office/drawing/2014/main" id="{9FE2DC7F-6CA3-4BCE-B6D6-1E38C8C19C55}"/>
                </a:ext>
              </a:extLst>
            </p:cNvPr>
            <p:cNvSpPr/>
            <p:nvPr/>
          </p:nvSpPr>
          <p:spPr>
            <a:xfrm>
              <a:off x="3442321" y="4680276"/>
              <a:ext cx="2325211" cy="343110"/>
            </a:xfrm>
            <a:prstGeom prst="notchedRightArrow">
              <a:avLst>
                <a:gd name="adj1" fmla="val 50000"/>
                <a:gd name="adj2" fmla="val 128001"/>
              </a:avLst>
            </a:prstGeom>
            <a:solidFill>
              <a:srgbClr val="82E8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3" name="Grafik 2" descr="Ein Bild, das Gebäude, sitzend, groß, Vogel enthält.&#10;&#10;Automatisch generierte Beschreibung">
            <a:extLst>
              <a:ext uri="{FF2B5EF4-FFF2-40B4-BE49-F238E27FC236}">
                <a16:creationId xmlns:a16="http://schemas.microsoft.com/office/drawing/2014/main" id="{4F486C64-50EC-4B8C-9EFF-8A89738C0E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2" y="-22303"/>
            <a:ext cx="1355769" cy="123313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552411" y="89558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spc="300" dirty="0">
                <a:solidFill>
                  <a:schemeClr val="bg2">
                    <a:lumMod val="25000"/>
                  </a:schemeClr>
                </a:solidFill>
              </a:rPr>
              <a:t>SEPP</a:t>
            </a:r>
          </a:p>
        </p:txBody>
      </p:sp>
    </p:spTree>
    <p:extLst>
      <p:ext uri="{BB962C8B-B14F-4D97-AF65-F5344CB8AC3E}">
        <p14:creationId xmlns:p14="http://schemas.microsoft.com/office/powerpoint/2010/main" val="17217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fgabenZiele_800x600">
            <a:extLst>
              <a:ext uri="{FF2B5EF4-FFF2-40B4-BE49-F238E27FC236}">
                <a16:creationId xmlns:a16="http://schemas.microsoft.com/office/drawing/2014/main" id="{6A08C3DD-6C69-4787-8558-A9E38C40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74E4B628-4B89-422C-A330-8148F1995129}"/>
              </a:ext>
            </a:extLst>
          </p:cNvPr>
          <p:cNvSpPr txBox="1">
            <a:spLocks/>
          </p:cNvSpPr>
          <p:nvPr/>
        </p:nvSpPr>
        <p:spPr>
          <a:xfrm>
            <a:off x="4381500" y="619125"/>
            <a:ext cx="6286500" cy="1589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>
                <a:solidFill>
                  <a:srgbClr val="2EA4FA"/>
                </a:solidFill>
              </a:rPr>
              <a:t>Mental-taktische Kompetenz 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FE6C243-CA0E-46BA-AF2E-CAA45D234193}"/>
              </a:ext>
            </a:extLst>
          </p:cNvPr>
          <p:cNvSpPr txBox="1">
            <a:spLocks/>
          </p:cNvSpPr>
          <p:nvPr/>
        </p:nvSpPr>
        <p:spPr>
          <a:xfrm>
            <a:off x="1524001" y="4397647"/>
            <a:ext cx="8808482" cy="23520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Die mental-taktische Kompetenz gliedert sich in</a:t>
            </a:r>
          </a:p>
          <a:p>
            <a:pPr marL="914400" lvl="1" indent="-457200"/>
            <a:r>
              <a:rPr lang="de-CH" b="1" dirty="0"/>
              <a:t>grundlegende</a:t>
            </a:r>
            <a:r>
              <a:rPr lang="de-CH" dirty="0"/>
              <a:t> (wahrnehmen, verarbeiten),</a:t>
            </a:r>
          </a:p>
          <a:p>
            <a:pPr marL="914400" lvl="1" indent="-457200"/>
            <a:r>
              <a:rPr lang="de-CH" b="1" dirty="0"/>
              <a:t>weiterführende</a:t>
            </a:r>
            <a:r>
              <a:rPr lang="de-CH" dirty="0"/>
              <a:t> (Willen steuern, antizipieren, …) und</a:t>
            </a:r>
          </a:p>
          <a:p>
            <a:pPr marL="914400" lvl="1" indent="-457200"/>
            <a:r>
              <a:rPr lang="de-CH" b="1" dirty="0"/>
              <a:t>komplex kognitive </a:t>
            </a:r>
            <a:r>
              <a:rPr lang="de-CH" dirty="0"/>
              <a:t>Prozesse</a:t>
            </a:r>
            <a:br>
              <a:rPr lang="de-CH" dirty="0"/>
            </a:br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Was sind komplex kognitive Prozesse?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9779E35-749D-414E-92F4-40CEF4041AD6}"/>
              </a:ext>
            </a:extLst>
          </p:cNvPr>
          <p:cNvGrpSpPr/>
          <p:nvPr/>
        </p:nvGrpSpPr>
        <p:grpSpPr>
          <a:xfrm>
            <a:off x="4381500" y="1277353"/>
            <a:ext cx="5848212" cy="2803382"/>
            <a:chOff x="628649" y="2551733"/>
            <a:chExt cx="7693829" cy="3518043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8" name="Folienzoom 7">
                  <a:extLst>
                    <a:ext uri="{FF2B5EF4-FFF2-40B4-BE49-F238E27FC236}">
                      <a16:creationId xmlns:a16="http://schemas.microsoft.com/office/drawing/2014/main" id="{B7A4CDE9-19B1-42D3-A953-3D0A513793B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33230239"/>
                    </p:ext>
                  </p:extLst>
                </p:nvPr>
              </p:nvGraphicFramePr>
              <p:xfrm>
                <a:off x="628649" y="4149417"/>
                <a:ext cx="2258273" cy="1680264"/>
              </p:xfrm>
              <a:graphic>
                <a:graphicData uri="http://schemas.microsoft.com/office/powerpoint/2016/slidezoom">
                  <pslz:sldZm>
                    <pslz:sldZmObj sldId="394" cId="4269634307">
                      <pslz:zmPr id="{0CDBF4B0-C71C-470C-86FF-2021C67E1477}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716552" cy="1338932"/>
                          </a:xfrm>
                          <a:prstGeom prst="rect">
                            <a:avLst/>
                          </a:prstGeom>
                          <a:ln w="3175">
                            <a:noFill/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8" name="Folienzoom 7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B7A4CDE9-19B1-42D3-A953-3D0A513793B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7500" y="2550481"/>
                  <a:ext cx="1716552" cy="1338932"/>
                </a:xfrm>
                <a:prstGeom prst="rect">
                  <a:avLst/>
                </a:prstGeom>
                <a:ln w="3175">
                  <a:noFill/>
                </a:ln>
              </p:spPr>
            </p:pic>
          </mc:Fallback>
        </mc:AlternateContent>
        <p:sp>
          <p:nvSpPr>
            <p:cNvPr id="9" name="Rechteck 8">
              <a:hlinkClick r:id="rId7" action="ppaction://hlinksldjump"/>
              <a:extLst>
                <a:ext uri="{FF2B5EF4-FFF2-40B4-BE49-F238E27FC236}">
                  <a16:creationId xmlns:a16="http://schemas.microsoft.com/office/drawing/2014/main" id="{54B961E7-A154-4F43-84AB-469FDF1B18E2}"/>
                </a:ext>
              </a:extLst>
            </p:cNvPr>
            <p:cNvSpPr/>
            <p:nvPr/>
          </p:nvSpPr>
          <p:spPr>
            <a:xfrm>
              <a:off x="6322629" y="4149420"/>
              <a:ext cx="1980000" cy="1680271"/>
            </a:xfrm>
            <a:prstGeom prst="rect">
              <a:avLst/>
            </a:prstGeom>
            <a:solidFill>
              <a:srgbClr val="82E83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de-CH" sz="28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?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9C0DDA0E-F5C4-43D1-AF22-C2D1A669BE88}"/>
                </a:ext>
              </a:extLst>
            </p:cNvPr>
            <p:cNvCxnSpPr/>
            <p:nvPr/>
          </p:nvCxnSpPr>
          <p:spPr>
            <a:xfrm flipV="1">
              <a:off x="2428631" y="6069775"/>
              <a:ext cx="936104" cy="1"/>
            </a:xfrm>
            <a:prstGeom prst="straightConnector1">
              <a:avLst/>
            </a:prstGeom>
            <a:ln w="7620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219AD566-EBEF-49B3-A82C-4B8812FCBE2E}"/>
                </a:ext>
              </a:extLst>
            </p:cNvPr>
            <p:cNvCxnSpPr/>
            <p:nvPr/>
          </p:nvCxnSpPr>
          <p:spPr>
            <a:xfrm flipV="1">
              <a:off x="5730628" y="6069773"/>
              <a:ext cx="936104" cy="1"/>
            </a:xfrm>
            <a:prstGeom prst="straightConnector1">
              <a:avLst/>
            </a:prstGeom>
            <a:ln w="7620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6EA67F33-B17B-4C8B-8772-0B5F5CE87185}"/>
                </a:ext>
              </a:extLst>
            </p:cNvPr>
            <p:cNvCxnSpPr/>
            <p:nvPr/>
          </p:nvCxnSpPr>
          <p:spPr>
            <a:xfrm rot="5400000" flipV="1">
              <a:off x="4045067" y="3626913"/>
              <a:ext cx="936104" cy="1"/>
            </a:xfrm>
            <a:prstGeom prst="straightConnector1">
              <a:avLst/>
            </a:prstGeom>
            <a:ln w="762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2A5E7EF5-295B-406B-8EE4-60DB14FF3A0C}"/>
                </a:ext>
              </a:extLst>
            </p:cNvPr>
            <p:cNvCxnSpPr/>
            <p:nvPr/>
          </p:nvCxnSpPr>
          <p:spPr>
            <a:xfrm rot="5400000" flipV="1">
              <a:off x="1196658" y="3626913"/>
              <a:ext cx="936104" cy="1"/>
            </a:xfrm>
            <a:prstGeom prst="straightConnector1">
              <a:avLst/>
            </a:prstGeom>
            <a:ln w="762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DCFA84B5-7C0A-422E-960B-BF67CB19E6BE}"/>
                </a:ext>
              </a:extLst>
            </p:cNvPr>
            <p:cNvCxnSpPr/>
            <p:nvPr/>
          </p:nvCxnSpPr>
          <p:spPr>
            <a:xfrm rot="5400000" flipV="1">
              <a:off x="6879224" y="3626912"/>
              <a:ext cx="936104" cy="1"/>
            </a:xfrm>
            <a:prstGeom prst="straightConnector1">
              <a:avLst/>
            </a:prstGeom>
            <a:ln w="762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fik 1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37E43E31-930C-4D1B-91A0-FF677F5C4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86" y="2551733"/>
              <a:ext cx="7565792" cy="749873"/>
            </a:xfrm>
            <a:prstGeom prst="rect">
              <a:avLst/>
            </a:prstGeom>
          </p:spPr>
        </p:pic>
        <p:pic>
          <p:nvPicPr>
            <p:cNvPr id="19" name="Grafik 1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15E3E8B1-4A66-46E7-8EE5-54F8D87F6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758" y="4148885"/>
              <a:ext cx="2950720" cy="1722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1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4294967295"/>
          </p:nvPr>
        </p:nvSpPr>
        <p:spPr>
          <a:xfrm>
            <a:off x="1398588" y="3899599"/>
            <a:ext cx="4860925" cy="2289175"/>
          </a:xfrm>
          <a:solidFill>
            <a:srgbClr val="82E836"/>
          </a:solidFill>
        </p:spPr>
        <p:txBody>
          <a:bodyPr/>
          <a:lstStyle/>
          <a:p>
            <a:pPr marL="0" indent="0">
              <a:buNone/>
            </a:pPr>
            <a:r>
              <a:rPr lang="de-CH" b="1" dirty="0"/>
              <a:t>Taktik</a:t>
            </a:r>
            <a:br>
              <a:rPr lang="de-CH" dirty="0"/>
            </a:br>
            <a:r>
              <a:rPr lang="de-CH" dirty="0"/>
              <a:t>situations-angewandte Variante aus dem Handlungskomplex</a:t>
            </a:r>
            <a:br>
              <a:rPr lang="de-CH" dirty="0"/>
            </a:br>
            <a:r>
              <a:rPr lang="de-CH" dirty="0"/>
              <a:t>(kurzfristig)</a:t>
            </a:r>
          </a:p>
        </p:txBody>
      </p:sp>
      <p:pic>
        <p:nvPicPr>
          <p:cNvPr id="8" name="Inhaltsplatzhalt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86" y="735157"/>
            <a:ext cx="3829050" cy="58467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A44EAE1-6D2D-4153-B54B-8AC0F8A0F512}"/>
              </a:ext>
            </a:extLst>
          </p:cNvPr>
          <p:cNvSpPr txBox="1"/>
          <p:nvPr/>
        </p:nvSpPr>
        <p:spPr>
          <a:xfrm>
            <a:off x="1398588" y="1142519"/>
            <a:ext cx="4860472" cy="1815882"/>
          </a:xfrm>
          <a:prstGeom prst="rect">
            <a:avLst/>
          </a:prstGeom>
          <a:solidFill>
            <a:srgbClr val="82E836"/>
          </a:solidFill>
        </p:spPr>
        <p:txBody>
          <a:bodyPr wrap="square">
            <a:spAutoFit/>
          </a:bodyPr>
          <a:lstStyle/>
          <a:p>
            <a:r>
              <a:rPr lang="de-CH" sz="2800" b="1" dirty="0"/>
              <a:t>Strategie</a:t>
            </a:r>
            <a:br>
              <a:rPr lang="de-CH" sz="2800" dirty="0"/>
            </a:br>
            <a:r>
              <a:rPr lang="de-CH" sz="2800" dirty="0"/>
              <a:t>Handlungskomplex</a:t>
            </a:r>
            <a:br>
              <a:rPr lang="de-CH" sz="2800" dirty="0"/>
            </a:br>
            <a:r>
              <a:rPr lang="de-CH" sz="2800" dirty="0"/>
              <a:t>(langfristig)</a:t>
            </a:r>
            <a:br>
              <a:rPr lang="de-CH" sz="2800" dirty="0"/>
            </a:b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9990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D8D0CA2-AA32-4B5D-9AFB-C311642F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40" y="2800968"/>
            <a:ext cx="8449788" cy="36091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 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idx="1"/>
          </p:nvPr>
        </p:nvSpPr>
        <p:spPr>
          <a:xfrm>
            <a:off x="883413" y="1664542"/>
            <a:ext cx="8413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spc="-100" dirty="0">
                <a:solidFill>
                  <a:srgbClr val="7030A0"/>
                </a:solidFill>
              </a:rPr>
              <a:t>Wie heissen die Komponenten des sportmotorischen Konzept?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F646433-F087-4801-B804-4FCB5B886B1A}"/>
              </a:ext>
            </a:extLst>
          </p:cNvPr>
          <p:cNvSpPr/>
          <p:nvPr/>
        </p:nvSpPr>
        <p:spPr>
          <a:xfrm>
            <a:off x="1808252" y="3666233"/>
            <a:ext cx="7560000" cy="18000"/>
          </a:xfrm>
          <a:custGeom>
            <a:avLst/>
            <a:gdLst>
              <a:gd name="connsiteX0" fmla="*/ 0 w 7560000"/>
              <a:gd name="connsiteY0" fmla="*/ 0 h 18000"/>
              <a:gd name="connsiteX1" fmla="*/ 732738 w 7560000"/>
              <a:gd name="connsiteY1" fmla="*/ 0 h 18000"/>
              <a:gd name="connsiteX2" fmla="*/ 1389877 w 7560000"/>
              <a:gd name="connsiteY2" fmla="*/ 0 h 18000"/>
              <a:gd name="connsiteX3" fmla="*/ 1971415 w 7560000"/>
              <a:gd name="connsiteY3" fmla="*/ 0 h 18000"/>
              <a:gd name="connsiteX4" fmla="*/ 2628554 w 7560000"/>
              <a:gd name="connsiteY4" fmla="*/ 0 h 18000"/>
              <a:gd name="connsiteX5" fmla="*/ 3210092 w 7560000"/>
              <a:gd name="connsiteY5" fmla="*/ 0 h 18000"/>
              <a:gd name="connsiteX6" fmla="*/ 3640431 w 7560000"/>
              <a:gd name="connsiteY6" fmla="*/ 0 h 18000"/>
              <a:gd name="connsiteX7" fmla="*/ 4221969 w 7560000"/>
              <a:gd name="connsiteY7" fmla="*/ 0 h 18000"/>
              <a:gd name="connsiteX8" fmla="*/ 4954708 w 7560000"/>
              <a:gd name="connsiteY8" fmla="*/ 0 h 18000"/>
              <a:gd name="connsiteX9" fmla="*/ 5536246 w 7560000"/>
              <a:gd name="connsiteY9" fmla="*/ 0 h 18000"/>
              <a:gd name="connsiteX10" fmla="*/ 6268985 w 7560000"/>
              <a:gd name="connsiteY10" fmla="*/ 0 h 18000"/>
              <a:gd name="connsiteX11" fmla="*/ 6623723 w 7560000"/>
              <a:gd name="connsiteY11" fmla="*/ 0 h 18000"/>
              <a:gd name="connsiteX12" fmla="*/ 7560000 w 7560000"/>
              <a:gd name="connsiteY12" fmla="*/ 0 h 18000"/>
              <a:gd name="connsiteX13" fmla="*/ 7560000 w 7560000"/>
              <a:gd name="connsiteY13" fmla="*/ 18000 h 18000"/>
              <a:gd name="connsiteX14" fmla="*/ 7205262 w 7560000"/>
              <a:gd name="connsiteY14" fmla="*/ 18000 h 18000"/>
              <a:gd name="connsiteX15" fmla="*/ 6548123 w 7560000"/>
              <a:gd name="connsiteY15" fmla="*/ 18000 h 18000"/>
              <a:gd name="connsiteX16" fmla="*/ 6117785 w 7560000"/>
              <a:gd name="connsiteY16" fmla="*/ 18000 h 18000"/>
              <a:gd name="connsiteX17" fmla="*/ 5763046 w 7560000"/>
              <a:gd name="connsiteY17" fmla="*/ 18000 h 18000"/>
              <a:gd name="connsiteX18" fmla="*/ 5332708 w 7560000"/>
              <a:gd name="connsiteY18" fmla="*/ 18000 h 18000"/>
              <a:gd name="connsiteX19" fmla="*/ 4675569 w 7560000"/>
              <a:gd name="connsiteY19" fmla="*/ 18000 h 18000"/>
              <a:gd name="connsiteX20" fmla="*/ 4245231 w 7560000"/>
              <a:gd name="connsiteY20" fmla="*/ 18000 h 18000"/>
              <a:gd name="connsiteX21" fmla="*/ 3814892 w 7560000"/>
              <a:gd name="connsiteY21" fmla="*/ 18000 h 18000"/>
              <a:gd name="connsiteX22" fmla="*/ 3460154 w 7560000"/>
              <a:gd name="connsiteY22" fmla="*/ 18000 h 18000"/>
              <a:gd name="connsiteX23" fmla="*/ 2878615 w 7560000"/>
              <a:gd name="connsiteY23" fmla="*/ 18000 h 18000"/>
              <a:gd name="connsiteX24" fmla="*/ 2372677 w 7560000"/>
              <a:gd name="connsiteY24" fmla="*/ 18000 h 18000"/>
              <a:gd name="connsiteX25" fmla="*/ 1866738 w 7560000"/>
              <a:gd name="connsiteY25" fmla="*/ 18000 h 18000"/>
              <a:gd name="connsiteX26" fmla="*/ 1209600 w 7560000"/>
              <a:gd name="connsiteY26" fmla="*/ 18000 h 18000"/>
              <a:gd name="connsiteX27" fmla="*/ 703662 w 7560000"/>
              <a:gd name="connsiteY27" fmla="*/ 18000 h 18000"/>
              <a:gd name="connsiteX28" fmla="*/ 0 w 7560000"/>
              <a:gd name="connsiteY28" fmla="*/ 18000 h 18000"/>
              <a:gd name="connsiteX29" fmla="*/ 0 w 7560000"/>
              <a:gd name="connsiteY29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60000" h="18000" extrusionOk="0">
                <a:moveTo>
                  <a:pt x="0" y="0"/>
                </a:moveTo>
                <a:cubicBezTo>
                  <a:pt x="253806" y="-19487"/>
                  <a:pt x="404824" y="59780"/>
                  <a:pt x="732738" y="0"/>
                </a:cubicBezTo>
                <a:cubicBezTo>
                  <a:pt x="1060652" y="-59780"/>
                  <a:pt x="1103031" y="49875"/>
                  <a:pt x="1389877" y="0"/>
                </a:cubicBezTo>
                <a:cubicBezTo>
                  <a:pt x="1676723" y="-49875"/>
                  <a:pt x="1829054" y="48899"/>
                  <a:pt x="1971415" y="0"/>
                </a:cubicBezTo>
                <a:cubicBezTo>
                  <a:pt x="2113776" y="-48899"/>
                  <a:pt x="2423765" y="30512"/>
                  <a:pt x="2628554" y="0"/>
                </a:cubicBezTo>
                <a:cubicBezTo>
                  <a:pt x="2833343" y="-30512"/>
                  <a:pt x="2995138" y="40052"/>
                  <a:pt x="3210092" y="0"/>
                </a:cubicBezTo>
                <a:cubicBezTo>
                  <a:pt x="3425046" y="-40052"/>
                  <a:pt x="3456372" y="7531"/>
                  <a:pt x="3640431" y="0"/>
                </a:cubicBezTo>
                <a:cubicBezTo>
                  <a:pt x="3824490" y="-7531"/>
                  <a:pt x="4039692" y="36487"/>
                  <a:pt x="4221969" y="0"/>
                </a:cubicBezTo>
                <a:cubicBezTo>
                  <a:pt x="4404246" y="-36487"/>
                  <a:pt x="4716927" y="10301"/>
                  <a:pt x="4954708" y="0"/>
                </a:cubicBezTo>
                <a:cubicBezTo>
                  <a:pt x="5192489" y="-10301"/>
                  <a:pt x="5259074" y="32865"/>
                  <a:pt x="5536246" y="0"/>
                </a:cubicBezTo>
                <a:cubicBezTo>
                  <a:pt x="5813418" y="-32865"/>
                  <a:pt x="5998672" y="80353"/>
                  <a:pt x="6268985" y="0"/>
                </a:cubicBezTo>
                <a:cubicBezTo>
                  <a:pt x="6539298" y="-80353"/>
                  <a:pt x="6522575" y="25978"/>
                  <a:pt x="6623723" y="0"/>
                </a:cubicBezTo>
                <a:cubicBezTo>
                  <a:pt x="6724871" y="-25978"/>
                  <a:pt x="7273555" y="23479"/>
                  <a:pt x="7560000" y="0"/>
                </a:cubicBezTo>
                <a:cubicBezTo>
                  <a:pt x="7561044" y="3993"/>
                  <a:pt x="7558606" y="13365"/>
                  <a:pt x="7560000" y="18000"/>
                </a:cubicBezTo>
                <a:cubicBezTo>
                  <a:pt x="7445232" y="51105"/>
                  <a:pt x="7289292" y="14509"/>
                  <a:pt x="7205262" y="18000"/>
                </a:cubicBezTo>
                <a:cubicBezTo>
                  <a:pt x="7121232" y="21491"/>
                  <a:pt x="6724410" y="-1926"/>
                  <a:pt x="6548123" y="18000"/>
                </a:cubicBezTo>
                <a:cubicBezTo>
                  <a:pt x="6371836" y="37926"/>
                  <a:pt x="6213033" y="14589"/>
                  <a:pt x="6117785" y="18000"/>
                </a:cubicBezTo>
                <a:cubicBezTo>
                  <a:pt x="6022537" y="21411"/>
                  <a:pt x="5862345" y="-11536"/>
                  <a:pt x="5763046" y="18000"/>
                </a:cubicBezTo>
                <a:cubicBezTo>
                  <a:pt x="5663747" y="47536"/>
                  <a:pt x="5517914" y="6205"/>
                  <a:pt x="5332708" y="18000"/>
                </a:cubicBezTo>
                <a:cubicBezTo>
                  <a:pt x="5147502" y="29795"/>
                  <a:pt x="4925201" y="6652"/>
                  <a:pt x="4675569" y="18000"/>
                </a:cubicBezTo>
                <a:cubicBezTo>
                  <a:pt x="4425937" y="29348"/>
                  <a:pt x="4427296" y="470"/>
                  <a:pt x="4245231" y="18000"/>
                </a:cubicBezTo>
                <a:cubicBezTo>
                  <a:pt x="4063166" y="35530"/>
                  <a:pt x="3915330" y="-15585"/>
                  <a:pt x="3814892" y="18000"/>
                </a:cubicBezTo>
                <a:cubicBezTo>
                  <a:pt x="3714454" y="51585"/>
                  <a:pt x="3589262" y="-21024"/>
                  <a:pt x="3460154" y="18000"/>
                </a:cubicBezTo>
                <a:cubicBezTo>
                  <a:pt x="3331046" y="57024"/>
                  <a:pt x="3088100" y="-34761"/>
                  <a:pt x="2878615" y="18000"/>
                </a:cubicBezTo>
                <a:cubicBezTo>
                  <a:pt x="2669130" y="70761"/>
                  <a:pt x="2521817" y="-27055"/>
                  <a:pt x="2372677" y="18000"/>
                </a:cubicBezTo>
                <a:cubicBezTo>
                  <a:pt x="2223537" y="63055"/>
                  <a:pt x="1986880" y="3061"/>
                  <a:pt x="1866738" y="18000"/>
                </a:cubicBezTo>
                <a:cubicBezTo>
                  <a:pt x="1746596" y="32939"/>
                  <a:pt x="1424617" y="-41903"/>
                  <a:pt x="1209600" y="18000"/>
                </a:cubicBezTo>
                <a:cubicBezTo>
                  <a:pt x="994583" y="77903"/>
                  <a:pt x="835018" y="-3130"/>
                  <a:pt x="703662" y="18000"/>
                </a:cubicBezTo>
                <a:cubicBezTo>
                  <a:pt x="572306" y="39130"/>
                  <a:pt x="282200" y="-34670"/>
                  <a:pt x="0" y="18000"/>
                </a:cubicBezTo>
                <a:cubicBezTo>
                  <a:pt x="-1411" y="11135"/>
                  <a:pt x="138" y="428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E366854-ACC9-4DA1-B98B-4BBB86445068}"/>
              </a:ext>
            </a:extLst>
          </p:cNvPr>
          <p:cNvSpPr/>
          <p:nvPr/>
        </p:nvSpPr>
        <p:spPr>
          <a:xfrm rot="5400000">
            <a:off x="2044011" y="4436112"/>
            <a:ext cx="3600000" cy="18000"/>
          </a:xfrm>
          <a:custGeom>
            <a:avLst/>
            <a:gdLst>
              <a:gd name="connsiteX0" fmla="*/ 0 w 3600000"/>
              <a:gd name="connsiteY0" fmla="*/ 0 h 18000"/>
              <a:gd name="connsiteX1" fmla="*/ 586286 w 3600000"/>
              <a:gd name="connsiteY1" fmla="*/ 0 h 18000"/>
              <a:gd name="connsiteX2" fmla="*/ 1136571 w 3600000"/>
              <a:gd name="connsiteY2" fmla="*/ 0 h 18000"/>
              <a:gd name="connsiteX3" fmla="*/ 1650857 w 3600000"/>
              <a:gd name="connsiteY3" fmla="*/ 0 h 18000"/>
              <a:gd name="connsiteX4" fmla="*/ 2201143 w 3600000"/>
              <a:gd name="connsiteY4" fmla="*/ 0 h 18000"/>
              <a:gd name="connsiteX5" fmla="*/ 2715429 w 3600000"/>
              <a:gd name="connsiteY5" fmla="*/ 0 h 18000"/>
              <a:gd name="connsiteX6" fmla="*/ 3157714 w 3600000"/>
              <a:gd name="connsiteY6" fmla="*/ 0 h 18000"/>
              <a:gd name="connsiteX7" fmla="*/ 3600000 w 3600000"/>
              <a:gd name="connsiteY7" fmla="*/ 0 h 18000"/>
              <a:gd name="connsiteX8" fmla="*/ 3600000 w 3600000"/>
              <a:gd name="connsiteY8" fmla="*/ 18000 h 18000"/>
              <a:gd name="connsiteX9" fmla="*/ 3193714 w 3600000"/>
              <a:gd name="connsiteY9" fmla="*/ 18000 h 18000"/>
              <a:gd name="connsiteX10" fmla="*/ 2715429 w 3600000"/>
              <a:gd name="connsiteY10" fmla="*/ 18000 h 18000"/>
              <a:gd name="connsiteX11" fmla="*/ 2129143 w 3600000"/>
              <a:gd name="connsiteY11" fmla="*/ 18000 h 18000"/>
              <a:gd name="connsiteX12" fmla="*/ 1614857 w 3600000"/>
              <a:gd name="connsiteY12" fmla="*/ 18000 h 18000"/>
              <a:gd name="connsiteX13" fmla="*/ 1136571 w 3600000"/>
              <a:gd name="connsiteY13" fmla="*/ 18000 h 18000"/>
              <a:gd name="connsiteX14" fmla="*/ 550286 w 3600000"/>
              <a:gd name="connsiteY14" fmla="*/ 18000 h 18000"/>
              <a:gd name="connsiteX15" fmla="*/ 0 w 3600000"/>
              <a:gd name="connsiteY15" fmla="*/ 18000 h 18000"/>
              <a:gd name="connsiteX16" fmla="*/ 0 w 3600000"/>
              <a:gd name="connsiteY16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000" h="18000" extrusionOk="0">
                <a:moveTo>
                  <a:pt x="0" y="0"/>
                </a:moveTo>
                <a:cubicBezTo>
                  <a:pt x="193416" y="-68781"/>
                  <a:pt x="349595" y="7738"/>
                  <a:pt x="586286" y="0"/>
                </a:cubicBezTo>
                <a:cubicBezTo>
                  <a:pt x="822977" y="-7738"/>
                  <a:pt x="995981" y="34739"/>
                  <a:pt x="1136571" y="0"/>
                </a:cubicBezTo>
                <a:cubicBezTo>
                  <a:pt x="1277162" y="-34739"/>
                  <a:pt x="1428997" y="15416"/>
                  <a:pt x="1650857" y="0"/>
                </a:cubicBezTo>
                <a:cubicBezTo>
                  <a:pt x="1872717" y="-15416"/>
                  <a:pt x="1933016" y="7598"/>
                  <a:pt x="2201143" y="0"/>
                </a:cubicBezTo>
                <a:cubicBezTo>
                  <a:pt x="2469270" y="-7598"/>
                  <a:pt x="2561765" y="33221"/>
                  <a:pt x="2715429" y="0"/>
                </a:cubicBezTo>
                <a:cubicBezTo>
                  <a:pt x="2869093" y="-33221"/>
                  <a:pt x="2963156" y="28517"/>
                  <a:pt x="3157714" y="0"/>
                </a:cubicBezTo>
                <a:cubicBezTo>
                  <a:pt x="3352272" y="-28517"/>
                  <a:pt x="3438785" y="35722"/>
                  <a:pt x="3600000" y="0"/>
                </a:cubicBezTo>
                <a:cubicBezTo>
                  <a:pt x="3600412" y="7991"/>
                  <a:pt x="3599957" y="13046"/>
                  <a:pt x="3600000" y="18000"/>
                </a:cubicBezTo>
                <a:cubicBezTo>
                  <a:pt x="3483284" y="40192"/>
                  <a:pt x="3306199" y="-21454"/>
                  <a:pt x="3193714" y="18000"/>
                </a:cubicBezTo>
                <a:cubicBezTo>
                  <a:pt x="3081229" y="57454"/>
                  <a:pt x="2892543" y="15501"/>
                  <a:pt x="2715429" y="18000"/>
                </a:cubicBezTo>
                <a:cubicBezTo>
                  <a:pt x="2538316" y="20499"/>
                  <a:pt x="2300873" y="-30354"/>
                  <a:pt x="2129143" y="18000"/>
                </a:cubicBezTo>
                <a:cubicBezTo>
                  <a:pt x="1957413" y="66354"/>
                  <a:pt x="1818364" y="-30013"/>
                  <a:pt x="1614857" y="18000"/>
                </a:cubicBezTo>
                <a:cubicBezTo>
                  <a:pt x="1411350" y="66013"/>
                  <a:pt x="1323401" y="1149"/>
                  <a:pt x="1136571" y="18000"/>
                </a:cubicBezTo>
                <a:cubicBezTo>
                  <a:pt x="949741" y="34851"/>
                  <a:pt x="756608" y="12481"/>
                  <a:pt x="550286" y="18000"/>
                </a:cubicBezTo>
                <a:cubicBezTo>
                  <a:pt x="343965" y="23519"/>
                  <a:pt x="122600" y="11162"/>
                  <a:pt x="0" y="18000"/>
                </a:cubicBezTo>
                <a:cubicBezTo>
                  <a:pt x="-1643" y="9521"/>
                  <a:pt x="1750" y="7760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 descr="Ein Bild, das Gebäude, sitzend, groß, Vogel enthält.&#10;&#10;Automatisch generierte Beschreibung">
            <a:extLst>
              <a:ext uri="{FF2B5EF4-FFF2-40B4-BE49-F238E27FC236}">
                <a16:creationId xmlns:a16="http://schemas.microsoft.com/office/drawing/2014/main" id="{1D8A19A5-E646-4A0A-A845-3811C83A1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22" y="2369597"/>
            <a:ext cx="1355769" cy="1233137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0AF6402-196A-43C8-839D-BE7991D45661}"/>
              </a:ext>
            </a:extLst>
          </p:cNvPr>
          <p:cNvSpPr txBox="1"/>
          <p:nvPr/>
        </p:nvSpPr>
        <p:spPr>
          <a:xfrm>
            <a:off x="2239916" y="3163003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spc="300" dirty="0">
                <a:solidFill>
                  <a:schemeClr val="bg2">
                    <a:lumMod val="25000"/>
                  </a:schemeClr>
                </a:solidFill>
              </a:rPr>
              <a:t>SEPP</a:t>
            </a:r>
          </a:p>
        </p:txBody>
      </p:sp>
    </p:spTree>
    <p:extLst>
      <p:ext uri="{BB962C8B-B14F-4D97-AF65-F5344CB8AC3E}">
        <p14:creationId xmlns:p14="http://schemas.microsoft.com/office/powerpoint/2010/main" val="21499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C098D0B-D742-44AB-AF9E-27F631AE6BEB}"/>
              </a:ext>
            </a:extLst>
          </p:cNvPr>
          <p:cNvGrpSpPr/>
          <p:nvPr/>
        </p:nvGrpSpPr>
        <p:grpSpPr>
          <a:xfrm>
            <a:off x="5250156" y="3215273"/>
            <a:ext cx="5241803" cy="3220230"/>
            <a:chOff x="3726155" y="3215273"/>
            <a:chExt cx="5241803" cy="322023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39C2636-48D1-4287-88B0-823896D1A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155" y="4352072"/>
              <a:ext cx="5241803" cy="2083431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F8A8EE7-A8AC-4F9C-8D4D-0C92C2BFDE84}"/>
                </a:ext>
              </a:extLst>
            </p:cNvPr>
            <p:cNvSpPr/>
            <p:nvPr/>
          </p:nvSpPr>
          <p:spPr>
            <a:xfrm>
              <a:off x="4964807" y="3215273"/>
              <a:ext cx="2764498" cy="699946"/>
            </a:xfrm>
            <a:prstGeom prst="rect">
              <a:avLst/>
            </a:prstGeom>
            <a:solidFill>
              <a:srgbClr val="82E836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Emotionale Substanz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 2</a:t>
            </a:r>
          </a:p>
        </p:txBody>
      </p:sp>
      <p:sp>
        <p:nvSpPr>
          <p:cNvPr id="7" name="Text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>
                <a:solidFill>
                  <a:srgbClr val="7030A0"/>
                </a:solidFill>
              </a:rPr>
              <a:t>Was kann auf der </a:t>
            </a:r>
            <a:r>
              <a:rPr lang="de-CH" sz="2400" b="1" dirty="0">
                <a:solidFill>
                  <a:srgbClr val="7030A0"/>
                </a:solidFill>
              </a:rPr>
              <a:t>energetischen</a:t>
            </a:r>
            <a:r>
              <a:rPr lang="de-CH" sz="2400" dirty="0">
                <a:solidFill>
                  <a:srgbClr val="7030A0"/>
                </a:solidFill>
              </a:rPr>
              <a:t> Ebene</a:t>
            </a:r>
            <a:br>
              <a:rPr lang="de-CH" sz="2400" dirty="0">
                <a:solidFill>
                  <a:srgbClr val="7030A0"/>
                </a:solidFill>
              </a:rPr>
            </a:br>
            <a:r>
              <a:rPr lang="de-CH" sz="2400" dirty="0">
                <a:solidFill>
                  <a:srgbClr val="7030A0"/>
                </a:solidFill>
              </a:rPr>
              <a:t>die Psyche (emotionale Substanz) stärken?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283622C-944F-4210-8761-BF371BEEA316}"/>
              </a:ext>
            </a:extLst>
          </p:cNvPr>
          <p:cNvSpPr txBox="1"/>
          <p:nvPr/>
        </p:nvSpPr>
        <p:spPr>
          <a:xfrm>
            <a:off x="7496301" y="5366123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spc="300" dirty="0">
                <a:solidFill>
                  <a:schemeClr val="bg2">
                    <a:lumMod val="25000"/>
                  </a:schemeClr>
                </a:solidFill>
              </a:rPr>
              <a:t>MUS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1A3E94B-7B9E-41F5-A468-3862703450B8}"/>
              </a:ext>
            </a:extLst>
          </p:cNvPr>
          <p:cNvGrpSpPr/>
          <p:nvPr/>
        </p:nvGrpSpPr>
        <p:grpSpPr>
          <a:xfrm>
            <a:off x="1074220" y="2807954"/>
            <a:ext cx="3299202" cy="1409183"/>
            <a:chOff x="741714" y="2807953"/>
            <a:chExt cx="3299202" cy="1409183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69149C98-DA83-4262-99CD-62246BB5F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714" y="2807953"/>
              <a:ext cx="3299202" cy="1409183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61112E8-8424-420C-947A-778075EFD258}"/>
                </a:ext>
              </a:extLst>
            </p:cNvPr>
            <p:cNvSpPr/>
            <p:nvPr/>
          </p:nvSpPr>
          <p:spPr>
            <a:xfrm>
              <a:off x="3024720" y="3215273"/>
              <a:ext cx="1013606" cy="291721"/>
            </a:xfrm>
            <a:prstGeom prst="rect">
              <a:avLst/>
            </a:prstGeom>
            <a:solidFill>
              <a:srgbClr val="82E8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Pfeil: nach unten 5">
              <a:extLst>
                <a:ext uri="{FF2B5EF4-FFF2-40B4-BE49-F238E27FC236}">
                  <a16:creationId xmlns:a16="http://schemas.microsoft.com/office/drawing/2014/main" id="{56A5B1A9-18D9-4CF7-907C-FE8AB4B3A92F}"/>
                </a:ext>
              </a:extLst>
            </p:cNvPr>
            <p:cNvSpPr/>
            <p:nvPr/>
          </p:nvSpPr>
          <p:spPr>
            <a:xfrm>
              <a:off x="3514166" y="3037557"/>
              <a:ext cx="49548" cy="177716"/>
            </a:xfrm>
            <a:prstGeom prst="downArrow">
              <a:avLst/>
            </a:prstGeom>
            <a:solidFill>
              <a:srgbClr val="82E8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49122D47-F8D5-45EC-88F8-B7AE4AF9D585}"/>
                </a:ext>
              </a:extLst>
            </p:cNvPr>
            <p:cNvSpPr/>
            <p:nvPr/>
          </p:nvSpPr>
          <p:spPr>
            <a:xfrm>
              <a:off x="1843004" y="3324797"/>
              <a:ext cx="1177317" cy="70078"/>
            </a:xfrm>
            <a:prstGeom prst="rightArrow">
              <a:avLst/>
            </a:prstGeom>
            <a:solidFill>
              <a:srgbClr val="82E8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4" name="Grafik 3" descr="Ein Bild, das Gebäude, sitzend, groß, Vogel enthält.&#10;&#10;Automatisch generierte Beschreibung">
            <a:extLst>
              <a:ext uri="{FF2B5EF4-FFF2-40B4-BE49-F238E27FC236}">
                <a16:creationId xmlns:a16="http://schemas.microsoft.com/office/drawing/2014/main" id="{306C817B-A479-4D0E-802A-C151B2767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85" y="4774398"/>
            <a:ext cx="960672" cy="8737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312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B73F9-7755-4DDF-B308-559B5296D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651" y="2245811"/>
            <a:ext cx="6858000" cy="911117"/>
          </a:xfrm>
        </p:spPr>
        <p:txBody>
          <a:bodyPr anchor="ctr">
            <a:normAutofit/>
          </a:bodyPr>
          <a:lstStyle/>
          <a:p>
            <a:pPr algn="l"/>
            <a:r>
              <a:rPr lang="de-CH" sz="4300" dirty="0"/>
              <a:t>Psyche – denken und fühlen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82EF18-4E32-4A0D-929C-39ABA21EE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651" y="3608517"/>
            <a:ext cx="6858000" cy="91111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dirty="0"/>
              <a:t>Entwicklung mentaler Stärke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CH" dirty="0"/>
              <a:t>Freude + Befriedigung im Sport</a:t>
            </a:r>
          </a:p>
        </p:txBody>
      </p:sp>
      <p:pic>
        <p:nvPicPr>
          <p:cNvPr id="1026" name="Picture 2" descr="Athleten müssen fit sein, gerade im Kopf. Um die maximale Leistung zu erbringen – und um gesund zu bleiben.">
            <a:extLst>
              <a:ext uri="{FF2B5EF4-FFF2-40B4-BE49-F238E27FC236}">
                <a16:creationId xmlns:a16="http://schemas.microsoft.com/office/drawing/2014/main" id="{C9B973E1-9B6A-4616-A411-D9FCEA75A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21" y="11"/>
            <a:ext cx="4440443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61D5326-D919-4B2B-855D-CE3DCACF4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203">
            <a:off x="8279602" y="3544848"/>
            <a:ext cx="982290" cy="982290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96CC9D27-6E1E-4BF1-AC0A-4FDF2075F0FE}"/>
              </a:ext>
            </a:extLst>
          </p:cNvPr>
          <p:cNvSpPr txBox="1">
            <a:spLocks/>
          </p:cNvSpPr>
          <p:nvPr/>
        </p:nvSpPr>
        <p:spPr>
          <a:xfrm>
            <a:off x="7106654" y="5314306"/>
            <a:ext cx="3083979" cy="91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2800" dirty="0">
                <a:solidFill>
                  <a:schemeClr val="bg1"/>
                </a:solidFill>
              </a:rPr>
              <a:t>Tipps im Umgang mit Sportlern</a:t>
            </a:r>
          </a:p>
        </p:txBody>
      </p:sp>
    </p:spTree>
    <p:extLst>
      <p:ext uri="{BB962C8B-B14F-4D97-AF65-F5344CB8AC3E}">
        <p14:creationId xmlns:p14="http://schemas.microsoft.com/office/powerpoint/2010/main" val="140593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beitszeit Pause">
            <a:extLst>
              <a:ext uri="{FF2B5EF4-FFF2-40B4-BE49-F238E27FC236}">
                <a16:creationId xmlns:a16="http://schemas.microsoft.com/office/drawing/2014/main" id="{DD5B6AB9-8F71-4FFE-87B6-F31392EC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7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D6E1E4-2A2A-42B6-BCED-69FFC702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581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2650" y="3616032"/>
            <a:ext cx="7886700" cy="2852737"/>
          </a:xfrm>
        </p:spPr>
        <p:txBody>
          <a:bodyPr/>
          <a:lstStyle/>
          <a:p>
            <a:pPr algn="ctr"/>
            <a:r>
              <a:rPr lang="de-CH" b="1" dirty="0">
                <a:solidFill>
                  <a:srgbClr val="DD0019"/>
                </a:solidFill>
              </a:rPr>
              <a:t>Mentales Training</a:t>
            </a:r>
          </a:p>
        </p:txBody>
      </p:sp>
    </p:spTree>
    <p:extLst>
      <p:ext uri="{BB962C8B-B14F-4D97-AF65-F5344CB8AC3E}">
        <p14:creationId xmlns:p14="http://schemas.microsoft.com/office/powerpoint/2010/main" val="30232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fgabenZiele_800x600">
            <a:extLst>
              <a:ext uri="{FF2B5EF4-FFF2-40B4-BE49-F238E27FC236}">
                <a16:creationId xmlns:a16="http://schemas.microsoft.com/office/drawing/2014/main" id="{F97DBAD4-F885-4392-9891-296416FF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70D36C20-C19E-4EF7-953C-61CA12999C57}"/>
              </a:ext>
            </a:extLst>
          </p:cNvPr>
          <p:cNvSpPr txBox="1">
            <a:spLocks/>
          </p:cNvSpPr>
          <p:nvPr/>
        </p:nvSpPr>
        <p:spPr>
          <a:xfrm>
            <a:off x="4381500" y="619125"/>
            <a:ext cx="6286500" cy="158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rgbClr val="2EA4FA"/>
                </a:solidFill>
              </a:rPr>
              <a:t>Aufgabe MT1</a:t>
            </a:r>
          </a:p>
          <a:p>
            <a:r>
              <a:rPr lang="de-CH" b="1" dirty="0">
                <a:solidFill>
                  <a:srgbClr val="2EA4FA"/>
                </a:solidFill>
              </a:rPr>
              <a:t>Welche Methode?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45DC56D6-B7BB-429A-A149-20FAE9B36824}"/>
              </a:ext>
            </a:extLst>
          </p:cNvPr>
          <p:cNvSpPr txBox="1">
            <a:spLocks/>
          </p:cNvSpPr>
          <p:nvPr/>
        </p:nvSpPr>
        <p:spPr>
          <a:xfrm>
            <a:off x="1524000" y="2474119"/>
            <a:ext cx="9144000" cy="30363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Im Training wiederholt ein Ringer eine Verteidigungshandlung immer wieder.</a:t>
            </a:r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Zuhause legt sich der Ringer hin, schliesst die Augen und stellt sich vor, wie «der Gegner angreift und er selbst die Verteidigungshandlung durchführt.»</a:t>
            </a:r>
          </a:p>
        </p:txBody>
      </p:sp>
    </p:spTree>
    <p:extLst>
      <p:ext uri="{BB962C8B-B14F-4D97-AF65-F5344CB8AC3E}">
        <p14:creationId xmlns:p14="http://schemas.microsoft.com/office/powerpoint/2010/main" val="27064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8A32F92-BDE8-4CE8-898C-F76E53D8E35D}"/>
              </a:ext>
            </a:extLst>
          </p:cNvPr>
          <p:cNvGrpSpPr/>
          <p:nvPr/>
        </p:nvGrpSpPr>
        <p:grpSpPr>
          <a:xfrm>
            <a:off x="0" y="-187569"/>
            <a:ext cx="12192000" cy="7042303"/>
            <a:chOff x="0" y="-187569"/>
            <a:chExt cx="9144000" cy="7042303"/>
          </a:xfrm>
        </p:grpSpPr>
        <p:pic>
          <p:nvPicPr>
            <p:cNvPr id="8" name="Picture 2" descr="mental-training">
              <a:extLst>
                <a:ext uri="{FF2B5EF4-FFF2-40B4-BE49-F238E27FC236}">
                  <a16:creationId xmlns:a16="http://schemas.microsoft.com/office/drawing/2014/main" id="{E38CDD31-67BD-4ACB-9C2D-8F54E6D219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741"/>
            <a:stretch/>
          </p:blipFill>
          <p:spPr bwMode="auto">
            <a:xfrm>
              <a:off x="0" y="1"/>
              <a:ext cx="9144000" cy="6843832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6" name="Grafik 5" descr="Ein Bild, das Person, Sport, Frau, Spieler enthält.&#10;&#10;Automatisch generierte Beschreibung">
              <a:extLst>
                <a:ext uri="{FF2B5EF4-FFF2-40B4-BE49-F238E27FC236}">
                  <a16:creationId xmlns:a16="http://schemas.microsoft.com/office/drawing/2014/main" id="{10F1632C-0E13-48BD-8635-5170066D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459" y="-187569"/>
              <a:ext cx="5522111" cy="2438399"/>
            </a:xfrm>
            <a:prstGeom prst="cloud">
              <a:avLst/>
            </a:prstGeom>
            <a:solidFill>
              <a:schemeClr val="accent1">
                <a:lumMod val="20000"/>
                <a:lumOff val="80000"/>
                <a:alpha val="58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7A3F476-0412-46E4-AC7E-6834762F7843}"/>
                </a:ext>
              </a:extLst>
            </p:cNvPr>
            <p:cNvSpPr txBox="1"/>
            <p:nvPr/>
          </p:nvSpPr>
          <p:spPr>
            <a:xfrm>
              <a:off x="0" y="5531295"/>
              <a:ext cx="9144000" cy="1323439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sz="8000" dirty="0">
                  <a:solidFill>
                    <a:srgbClr val="FFC000"/>
                  </a:solidFill>
                </a:rPr>
                <a:t>Visualisieren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02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fgabenZiele_800x600">
            <a:extLst>
              <a:ext uri="{FF2B5EF4-FFF2-40B4-BE49-F238E27FC236}">
                <a16:creationId xmlns:a16="http://schemas.microsoft.com/office/drawing/2014/main" id="{F97DBAD4-F885-4392-9891-296416FF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70D36C20-C19E-4EF7-953C-61CA12999C57}"/>
              </a:ext>
            </a:extLst>
          </p:cNvPr>
          <p:cNvSpPr txBox="1">
            <a:spLocks/>
          </p:cNvSpPr>
          <p:nvPr/>
        </p:nvSpPr>
        <p:spPr>
          <a:xfrm>
            <a:off x="4381500" y="619125"/>
            <a:ext cx="6286500" cy="158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rgbClr val="2EA4FA"/>
                </a:solidFill>
              </a:rPr>
              <a:t>Aufgabe MT2</a:t>
            </a:r>
          </a:p>
          <a:p>
            <a:r>
              <a:rPr lang="de-CH" b="1" dirty="0">
                <a:solidFill>
                  <a:srgbClr val="2EA4FA"/>
                </a:solidFill>
              </a:rPr>
              <a:t>Welche Methode?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45DC56D6-B7BB-429A-A149-20FAE9B36824}"/>
              </a:ext>
            </a:extLst>
          </p:cNvPr>
          <p:cNvSpPr txBox="1">
            <a:spLocks/>
          </p:cNvSpPr>
          <p:nvPr/>
        </p:nvSpPr>
        <p:spPr>
          <a:xfrm>
            <a:off x="1620981" y="2474119"/>
            <a:ext cx="9476509" cy="4143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90 Minuten vor einem wichtigen Kampf wird ein Ringer immer nervöser.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Deshalb geht er in die Garderobe, setzt sich auf die Bank und beginnt sich darauf zu konzentrieren, wie die Luft durch die Nase ein- und durch den Mund wieder ausströmt. Er spürt, dass die Atemzüge immer länger werden und sich der Bauch weitet und wieder zusammenzieht.</a:t>
            </a:r>
          </a:p>
        </p:txBody>
      </p:sp>
    </p:spTree>
    <p:extLst>
      <p:ext uri="{BB962C8B-B14F-4D97-AF65-F5344CB8AC3E}">
        <p14:creationId xmlns:p14="http://schemas.microsoft.com/office/powerpoint/2010/main" val="29335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7A3F476-0412-46E4-AC7E-6834762F7843}"/>
              </a:ext>
            </a:extLst>
          </p:cNvPr>
          <p:cNvSpPr txBox="1"/>
          <p:nvPr/>
        </p:nvSpPr>
        <p:spPr>
          <a:xfrm>
            <a:off x="0" y="5187119"/>
            <a:ext cx="12192000" cy="1692000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CH" sz="8000" dirty="0">
                <a:solidFill>
                  <a:srgbClr val="FFC000"/>
                </a:solidFill>
              </a:rPr>
              <a:t>Atemregulation</a:t>
            </a:r>
          </a:p>
        </p:txBody>
      </p:sp>
      <p:pic>
        <p:nvPicPr>
          <p:cNvPr id="5124" name="Picture 4" descr="Die richtige Atmung beim Sport">
            <a:extLst>
              <a:ext uri="{FF2B5EF4-FFF2-40B4-BE49-F238E27FC236}">
                <a16:creationId xmlns:a16="http://schemas.microsoft.com/office/drawing/2014/main" id="{6BF5D27D-8C63-4721-B594-2C9FDACD3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1" r="26984"/>
          <a:stretch/>
        </p:blipFill>
        <p:spPr bwMode="auto">
          <a:xfrm>
            <a:off x="0" y="1"/>
            <a:ext cx="5573486" cy="51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ie funktioniert unsere Atmung? Ein Kurzüberblick">
            <a:extLst>
              <a:ext uri="{FF2B5EF4-FFF2-40B4-BE49-F238E27FC236}">
                <a16:creationId xmlns:a16="http://schemas.microsoft.com/office/drawing/2014/main" id="{19F20D9B-DE0E-4606-82C9-6761A7523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2142"/>
          <a:stretch/>
        </p:blipFill>
        <p:spPr bwMode="auto">
          <a:xfrm>
            <a:off x="2757055" y="-1"/>
            <a:ext cx="9434945" cy="51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0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fgabenZiele_800x600">
            <a:extLst>
              <a:ext uri="{FF2B5EF4-FFF2-40B4-BE49-F238E27FC236}">
                <a16:creationId xmlns:a16="http://schemas.microsoft.com/office/drawing/2014/main" id="{F97DBAD4-F885-4392-9891-296416FF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70D36C20-C19E-4EF7-953C-61CA12999C57}"/>
              </a:ext>
            </a:extLst>
          </p:cNvPr>
          <p:cNvSpPr txBox="1">
            <a:spLocks/>
          </p:cNvSpPr>
          <p:nvPr/>
        </p:nvSpPr>
        <p:spPr>
          <a:xfrm>
            <a:off x="4381500" y="619125"/>
            <a:ext cx="6286500" cy="158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rgbClr val="2EA4FA"/>
                </a:solidFill>
              </a:rPr>
              <a:t>Aufgabe MT3</a:t>
            </a:r>
          </a:p>
          <a:p>
            <a:r>
              <a:rPr lang="de-CH" b="1" dirty="0">
                <a:solidFill>
                  <a:srgbClr val="2EA4FA"/>
                </a:solidFill>
              </a:rPr>
              <a:t>Welche Methode?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45DC56D6-B7BB-429A-A149-20FAE9B36824}"/>
              </a:ext>
            </a:extLst>
          </p:cNvPr>
          <p:cNvSpPr txBox="1">
            <a:spLocks/>
          </p:cNvSpPr>
          <p:nvPr/>
        </p:nvSpPr>
        <p:spPr>
          <a:xfrm>
            <a:off x="1524000" y="2474119"/>
            <a:ext cx="9656618" cy="4143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Vor einem Kampf ist eine Ringerin verunsichert und fühlt sich der Situation nicht ganz gewachsen.</a:t>
            </a:r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Vor dem Einlaufen sucht sie sich einen ruhigen Ort und beginnt mit einer psychologischen Trainingsmethode. Sie wiederholt mehrmals den Satz «Ich kann umsetzen, was ich drauf habe.»</a:t>
            </a:r>
            <a:br>
              <a:rPr lang="de-CH" dirty="0"/>
            </a:br>
            <a:r>
              <a:rPr lang="de-CH" dirty="0"/>
              <a:t>Das gibt ihr ein besseres Gefühl der Selbstsicherheit, und ihre innere Ruhe kehrt zurück. Sie freut sich auf den Kampf.</a:t>
            </a:r>
          </a:p>
        </p:txBody>
      </p:sp>
    </p:spTree>
    <p:extLst>
      <p:ext uri="{BB962C8B-B14F-4D97-AF65-F5344CB8AC3E}">
        <p14:creationId xmlns:p14="http://schemas.microsoft.com/office/powerpoint/2010/main" val="26613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7A3F476-0412-46E4-AC7E-6834762F7843}"/>
              </a:ext>
            </a:extLst>
          </p:cNvPr>
          <p:cNvSpPr txBox="1"/>
          <p:nvPr/>
        </p:nvSpPr>
        <p:spPr>
          <a:xfrm>
            <a:off x="0" y="5155010"/>
            <a:ext cx="12192000" cy="1728000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CH" sz="8000" dirty="0">
                <a:solidFill>
                  <a:srgbClr val="FFC000"/>
                </a:solidFill>
              </a:rPr>
              <a:t>Selbstgespräch</a:t>
            </a:r>
          </a:p>
        </p:txBody>
      </p:sp>
      <p:pic>
        <p:nvPicPr>
          <p:cNvPr id="6146" name="Picture 2" descr="Self-talk">
            <a:extLst>
              <a:ext uri="{FF2B5EF4-FFF2-40B4-BE49-F238E27FC236}">
                <a16:creationId xmlns:a16="http://schemas.microsoft.com/office/drawing/2014/main" id="{2C413377-69E8-4D62-93FB-3CDCA9944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"/>
          <a:stretch/>
        </p:blipFill>
        <p:spPr bwMode="auto">
          <a:xfrm>
            <a:off x="0" y="1"/>
            <a:ext cx="12192000" cy="51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2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en 2" title="Tommy Haas talking to himself">
            <a:hlinkClick r:id="" action="ppaction://media"/>
            <a:extLst>
              <a:ext uri="{FF2B5EF4-FFF2-40B4-BE49-F238E27FC236}">
                <a16:creationId xmlns:a16="http://schemas.microsoft.com/office/drawing/2014/main" id="{33FBA9BE-D977-476B-9CB4-B50495F054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7091" y="952500"/>
            <a:ext cx="5814291" cy="43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isualisieren">
            <a:extLst>
              <a:ext uri="{FF2B5EF4-FFF2-40B4-BE49-F238E27FC236}">
                <a16:creationId xmlns:a16="http://schemas.microsoft.com/office/drawing/2014/main" id="{CA22840C-8840-407D-AD2B-687EB38DA67F}"/>
              </a:ext>
            </a:extLst>
          </p:cNvPr>
          <p:cNvGrpSpPr/>
          <p:nvPr/>
        </p:nvGrpSpPr>
        <p:grpSpPr>
          <a:xfrm>
            <a:off x="1513030" y="2452062"/>
            <a:ext cx="3060000" cy="2480171"/>
            <a:chOff x="0" y="0"/>
            <a:chExt cx="9144000" cy="6923286"/>
          </a:xfrm>
        </p:grpSpPr>
        <p:pic>
          <p:nvPicPr>
            <p:cNvPr id="23" name="Picture 2" descr="mental-training">
              <a:extLst>
                <a:ext uri="{FF2B5EF4-FFF2-40B4-BE49-F238E27FC236}">
                  <a16:creationId xmlns:a16="http://schemas.microsoft.com/office/drawing/2014/main" id="{917A14A2-9B16-4F5F-B99D-D43C9FD2FA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741"/>
            <a:stretch/>
          </p:blipFill>
          <p:spPr bwMode="auto">
            <a:xfrm>
              <a:off x="0" y="0"/>
              <a:ext cx="9144000" cy="6843833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4" name="Grafik 23" descr="Ein Bild, das Person, Sport, Frau, Spieler enthält.&#10;&#10;Automatisch generierte Beschreibung">
              <a:extLst>
                <a:ext uri="{FF2B5EF4-FFF2-40B4-BE49-F238E27FC236}">
                  <a16:creationId xmlns:a16="http://schemas.microsoft.com/office/drawing/2014/main" id="{DC81A3C6-E820-4797-B55E-92F86FE5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459" y="104956"/>
              <a:ext cx="5522112" cy="2145875"/>
            </a:xfrm>
            <a:prstGeom prst="cloud">
              <a:avLst/>
            </a:prstGeom>
            <a:solidFill>
              <a:schemeClr val="accent1">
                <a:lumMod val="20000"/>
                <a:lumOff val="80000"/>
                <a:alpha val="58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715981E-A151-4180-BCD9-3C6D801A1625}"/>
                </a:ext>
              </a:extLst>
            </p:cNvPr>
            <p:cNvSpPr txBox="1"/>
            <p:nvPr/>
          </p:nvSpPr>
          <p:spPr>
            <a:xfrm>
              <a:off x="0" y="5462741"/>
              <a:ext cx="9144000" cy="1460545"/>
            </a:xfrm>
            <a:prstGeom prst="rect">
              <a:avLst/>
            </a:prstGeom>
            <a:solidFill>
              <a:srgbClr val="000000">
                <a:alpha val="98039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sz="2800" dirty="0">
                  <a:solidFill>
                    <a:srgbClr val="FFC000"/>
                  </a:solidFill>
                </a:rPr>
                <a:t>Visualisieren</a:t>
              </a:r>
            </a:p>
          </p:txBody>
        </p:sp>
      </p:grpSp>
      <p:grpSp>
        <p:nvGrpSpPr>
          <p:cNvPr id="21" name="Atemregulation">
            <a:extLst>
              <a:ext uri="{FF2B5EF4-FFF2-40B4-BE49-F238E27FC236}">
                <a16:creationId xmlns:a16="http://schemas.microsoft.com/office/drawing/2014/main" id="{E6EEDE1D-CC00-4202-A746-0B7019B31C34}"/>
              </a:ext>
            </a:extLst>
          </p:cNvPr>
          <p:cNvGrpSpPr/>
          <p:nvPr/>
        </p:nvGrpSpPr>
        <p:grpSpPr>
          <a:xfrm>
            <a:off x="4568409" y="1944579"/>
            <a:ext cx="3060000" cy="2424952"/>
            <a:chOff x="0" y="-1"/>
            <a:chExt cx="9144000" cy="6760676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3CBCAEB-635E-4E77-9660-515A6D586D6B}"/>
                </a:ext>
              </a:extLst>
            </p:cNvPr>
            <p:cNvSpPr txBox="1"/>
            <p:nvPr/>
          </p:nvSpPr>
          <p:spPr>
            <a:xfrm>
              <a:off x="0" y="5301957"/>
              <a:ext cx="9144000" cy="1458718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sz="2800" dirty="0">
                  <a:solidFill>
                    <a:srgbClr val="FFC000"/>
                  </a:solidFill>
                </a:rPr>
                <a:t>Atemregulation</a:t>
              </a:r>
            </a:p>
          </p:txBody>
        </p:sp>
        <p:pic>
          <p:nvPicPr>
            <p:cNvPr id="9" name="Picture 4" descr="Die richtige Atmung beim Sport">
              <a:extLst>
                <a:ext uri="{FF2B5EF4-FFF2-40B4-BE49-F238E27FC236}">
                  <a16:creationId xmlns:a16="http://schemas.microsoft.com/office/drawing/2014/main" id="{16B28911-FEB6-484E-9392-C3E19139D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1" r="26984"/>
            <a:stretch/>
          </p:blipFill>
          <p:spPr bwMode="auto">
            <a:xfrm>
              <a:off x="0" y="0"/>
              <a:ext cx="4049486" cy="518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Wie funktioniert unsere Atmung? Ein Kurzüberblick">
              <a:extLst>
                <a:ext uri="{FF2B5EF4-FFF2-40B4-BE49-F238E27FC236}">
                  <a16:creationId xmlns:a16="http://schemas.microsoft.com/office/drawing/2014/main" id="{B9879742-5348-4211-AC95-F0A9005B86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9" r="12142"/>
            <a:stretch/>
          </p:blipFill>
          <p:spPr bwMode="auto">
            <a:xfrm>
              <a:off x="2024743" y="-1"/>
              <a:ext cx="7119257" cy="518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Visualisieren">
            <a:extLst>
              <a:ext uri="{FF2B5EF4-FFF2-40B4-BE49-F238E27FC236}">
                <a16:creationId xmlns:a16="http://schemas.microsoft.com/office/drawing/2014/main" id="{22D21785-5758-4C26-A6DC-27A9B46A2657}"/>
              </a:ext>
            </a:extLst>
          </p:cNvPr>
          <p:cNvGrpSpPr/>
          <p:nvPr/>
        </p:nvGrpSpPr>
        <p:grpSpPr>
          <a:xfrm>
            <a:off x="7624513" y="1344131"/>
            <a:ext cx="3060000" cy="2415139"/>
            <a:chOff x="5868289" y="1368395"/>
            <a:chExt cx="3275711" cy="2415139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B9EEFD5-7A5D-4286-A32A-C6B799FDF669}"/>
                </a:ext>
              </a:extLst>
            </p:cNvPr>
            <p:cNvSpPr txBox="1"/>
            <p:nvPr/>
          </p:nvSpPr>
          <p:spPr>
            <a:xfrm>
              <a:off x="5868289" y="3260314"/>
              <a:ext cx="3275711" cy="523220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sz="2800" dirty="0">
                  <a:solidFill>
                    <a:srgbClr val="FFC000"/>
                  </a:solidFill>
                </a:rPr>
                <a:t>Selbstgespräch</a:t>
              </a:r>
            </a:p>
          </p:txBody>
        </p:sp>
        <p:pic>
          <p:nvPicPr>
            <p:cNvPr id="29" name="Picture 2" descr="Self-talk">
              <a:extLst>
                <a:ext uri="{FF2B5EF4-FFF2-40B4-BE49-F238E27FC236}">
                  <a16:creationId xmlns:a16="http://schemas.microsoft.com/office/drawing/2014/main" id="{19DD62DD-8A64-461D-9000-D519071728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9"/>
            <a:stretch/>
          </p:blipFill>
          <p:spPr bwMode="auto">
            <a:xfrm>
              <a:off x="5868289" y="1368395"/>
              <a:ext cx="3275711" cy="185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 V">
            <a:extLst>
              <a:ext uri="{FF2B5EF4-FFF2-40B4-BE49-F238E27FC236}">
                <a16:creationId xmlns:a16="http://schemas.microsoft.com/office/drawing/2014/main" id="{57330AAE-8614-4FB1-A1F9-F2607EC461D5}"/>
              </a:ext>
            </a:extLst>
          </p:cNvPr>
          <p:cNvSpPr/>
          <p:nvPr/>
        </p:nvSpPr>
        <p:spPr>
          <a:xfrm>
            <a:off x="1513030" y="4932232"/>
            <a:ext cx="3060000" cy="192576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de-C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j-ea"/>
                <a:cs typeface="+mj-cs"/>
              </a:rPr>
              <a:t>V</a:t>
            </a:r>
          </a:p>
        </p:txBody>
      </p:sp>
      <p:sp>
        <p:nvSpPr>
          <p:cNvPr id="40" name="Text A">
            <a:extLst>
              <a:ext uri="{FF2B5EF4-FFF2-40B4-BE49-F238E27FC236}">
                <a16:creationId xmlns:a16="http://schemas.microsoft.com/office/drawing/2014/main" id="{A312E20A-90CA-4041-AA8B-88F0B094D258}"/>
              </a:ext>
            </a:extLst>
          </p:cNvPr>
          <p:cNvSpPr/>
          <p:nvPr/>
        </p:nvSpPr>
        <p:spPr>
          <a:xfrm>
            <a:off x="4568409" y="4399878"/>
            <a:ext cx="3060000" cy="2451707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de-C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j-ea"/>
                <a:cs typeface="+mj-cs"/>
              </a:rPr>
              <a:t>A</a:t>
            </a:r>
          </a:p>
        </p:txBody>
      </p:sp>
      <p:sp>
        <p:nvSpPr>
          <p:cNvPr id="41" name="Text S">
            <a:extLst>
              <a:ext uri="{FF2B5EF4-FFF2-40B4-BE49-F238E27FC236}">
                <a16:creationId xmlns:a16="http://schemas.microsoft.com/office/drawing/2014/main" id="{8A70D63E-1309-4364-83B3-9AD6C7A92AD1}"/>
              </a:ext>
            </a:extLst>
          </p:cNvPr>
          <p:cNvSpPr/>
          <p:nvPr/>
        </p:nvSpPr>
        <p:spPr>
          <a:xfrm>
            <a:off x="7627050" y="3781316"/>
            <a:ext cx="3060000" cy="307026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de-C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+mj-ea"/>
                <a:cs typeface="+mj-cs"/>
              </a:rPr>
              <a:t>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9793"/>
            <a:ext cx="12192000" cy="1360913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pPr marL="536575"/>
            <a:r>
              <a:rPr lang="de-CH" b="1" dirty="0">
                <a:solidFill>
                  <a:schemeClr val="bg1"/>
                </a:solidFill>
              </a:rPr>
              <a:t>3 Grundtechniken</a:t>
            </a:r>
          </a:p>
        </p:txBody>
      </p:sp>
    </p:spTree>
    <p:extLst>
      <p:ext uri="{BB962C8B-B14F-4D97-AF65-F5344CB8AC3E}">
        <p14:creationId xmlns:p14="http://schemas.microsoft.com/office/powerpoint/2010/main" val="7003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Kurvenreiche straße auf transparentem Premium Vektoren">
            <a:extLst>
              <a:ext uri="{FF2B5EF4-FFF2-40B4-BE49-F238E27FC236}">
                <a16:creationId xmlns:a16="http://schemas.microsoft.com/office/drawing/2014/main" id="{EB8304BA-A157-437F-BE5F-9D6F36146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079500"/>
            <a:ext cx="12053454" cy="79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urvenreiche straße auf transparentem Premium Vektoren">
            <a:extLst>
              <a:ext uri="{FF2B5EF4-FFF2-40B4-BE49-F238E27FC236}">
                <a16:creationId xmlns:a16="http://schemas.microsoft.com/office/drawing/2014/main" id="{2E1D285D-F653-4F25-83FD-89DF5B656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989943"/>
            <a:ext cx="12053454" cy="38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ED9E001F-6A6E-4C9F-912E-101E2B964960}"/>
              </a:ext>
            </a:extLst>
          </p:cNvPr>
          <p:cNvSpPr txBox="1"/>
          <p:nvPr/>
        </p:nvSpPr>
        <p:spPr>
          <a:xfrm>
            <a:off x="1523998" y="6339654"/>
            <a:ext cx="9144002" cy="523220"/>
          </a:xfrm>
          <a:prstGeom prst="rect">
            <a:avLst/>
          </a:prstGeom>
          <a:solidFill>
            <a:srgbClr val="82E836"/>
          </a:solidFill>
        </p:spPr>
        <p:txBody>
          <a:bodyPr wrap="square">
            <a:spAutoFit/>
          </a:bodyPr>
          <a:lstStyle/>
          <a:p>
            <a:pPr algn="ctr"/>
            <a:r>
              <a:rPr lang="de-CH" sz="2800" dirty="0"/>
              <a:t>Psyche im Kontext des «sportmotorisches Konzepts»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CB79976-F717-4B82-99AF-6370068BBA97}"/>
              </a:ext>
            </a:extLst>
          </p:cNvPr>
          <p:cNvSpPr txBox="1"/>
          <p:nvPr/>
        </p:nvSpPr>
        <p:spPr>
          <a:xfrm>
            <a:off x="2473992" y="4102834"/>
            <a:ext cx="3622008" cy="523220"/>
          </a:xfrm>
          <a:prstGeom prst="rect">
            <a:avLst/>
          </a:prstGeom>
          <a:solidFill>
            <a:srgbClr val="82E83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ctr"/>
            <a:r>
              <a:rPr lang="de-CH" sz="2800" dirty="0"/>
              <a:t>Energie für die Psyche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CFEA222-7C41-43D8-A158-948BA19E8F43}"/>
              </a:ext>
            </a:extLst>
          </p:cNvPr>
          <p:cNvSpPr txBox="1"/>
          <p:nvPr/>
        </p:nvSpPr>
        <p:spPr>
          <a:xfrm>
            <a:off x="7056895" y="3326437"/>
            <a:ext cx="3622009" cy="523220"/>
          </a:xfrm>
          <a:prstGeom prst="rect">
            <a:avLst/>
          </a:prstGeom>
          <a:solidFill>
            <a:srgbClr val="82E83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ctr"/>
            <a:r>
              <a:rPr lang="de-CH" sz="2800" dirty="0"/>
              <a:t>Steuerung der Psyche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6CFB8DD-8562-4B49-AC3C-9B43137ED8AD}"/>
              </a:ext>
            </a:extLst>
          </p:cNvPr>
          <p:cNvSpPr txBox="1"/>
          <p:nvPr/>
        </p:nvSpPr>
        <p:spPr>
          <a:xfrm rot="20361978">
            <a:off x="4617135" y="4355734"/>
            <a:ext cx="3622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ctr"/>
            <a:r>
              <a:rPr lang="de-CH" sz="5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Theorie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467DCC7-E814-4F52-B625-BB4F49CAED44}"/>
              </a:ext>
            </a:extLst>
          </p:cNvPr>
          <p:cNvSpPr txBox="1"/>
          <p:nvPr/>
        </p:nvSpPr>
        <p:spPr>
          <a:xfrm rot="563390">
            <a:off x="5920919" y="1506351"/>
            <a:ext cx="3622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ctr"/>
            <a:r>
              <a:rPr lang="de-CH" sz="54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Praxis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E72F6D0-2D2C-4013-911C-F0A067A95504}"/>
              </a:ext>
            </a:extLst>
          </p:cNvPr>
          <p:cNvSpPr txBox="1"/>
          <p:nvPr/>
        </p:nvSpPr>
        <p:spPr>
          <a:xfrm>
            <a:off x="9024123" y="1444796"/>
            <a:ext cx="1374755" cy="523220"/>
          </a:xfrm>
          <a:prstGeom prst="rect">
            <a:avLst/>
          </a:prstGeom>
          <a:solidFill>
            <a:srgbClr val="2EA4FA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ctr"/>
            <a:r>
              <a:rPr lang="de-CH" sz="2800" dirty="0">
                <a:solidFill>
                  <a:schemeClr val="bg1"/>
                </a:solidFill>
              </a:rPr>
              <a:t>Wie?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0E8735A-F285-43CE-9EA6-6C0785A30A7B}"/>
              </a:ext>
            </a:extLst>
          </p:cNvPr>
          <p:cNvSpPr txBox="1"/>
          <p:nvPr/>
        </p:nvSpPr>
        <p:spPr>
          <a:xfrm>
            <a:off x="2598017" y="791866"/>
            <a:ext cx="2687880" cy="523220"/>
          </a:xfrm>
          <a:prstGeom prst="rect">
            <a:avLst/>
          </a:prstGeom>
          <a:solidFill>
            <a:srgbClr val="2EA4FA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ctr"/>
            <a:r>
              <a:rPr lang="de-CH" sz="2800" dirty="0">
                <a:solidFill>
                  <a:schemeClr val="bg1"/>
                </a:solidFill>
              </a:rPr>
              <a:t>Wann und wo?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CAB40A-C0AD-4397-AA91-375040A37DC5}"/>
              </a:ext>
            </a:extLst>
          </p:cNvPr>
          <p:cNvSpPr txBox="1"/>
          <p:nvPr/>
        </p:nvSpPr>
        <p:spPr>
          <a:xfrm>
            <a:off x="7056894" y="0"/>
            <a:ext cx="2944678" cy="523220"/>
          </a:xfrm>
          <a:prstGeom prst="rect">
            <a:avLst/>
          </a:prstGeom>
          <a:solidFill>
            <a:srgbClr val="2EA4FA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algn="ctr"/>
            <a:r>
              <a:rPr lang="de-CH" sz="2800" dirty="0">
                <a:solidFill>
                  <a:schemeClr val="bg1"/>
                </a:solidFill>
              </a:rPr>
              <a:t>Übungsbeispiele</a:t>
            </a:r>
          </a:p>
        </p:txBody>
      </p:sp>
    </p:spTree>
    <p:extLst>
      <p:ext uri="{BB962C8B-B14F-4D97-AF65-F5344CB8AC3E}">
        <p14:creationId xmlns:p14="http://schemas.microsoft.com/office/powerpoint/2010/main" val="5512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3" grpId="0" animBg="1"/>
      <p:bldP spid="44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454731" y="24511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Förderliches Trainerverhalten</a:t>
            </a:r>
            <a:br>
              <a:rPr lang="de-CH" dirty="0"/>
            </a:br>
            <a:endParaRPr lang="de-CH" dirty="0"/>
          </a:p>
          <a:p>
            <a:pPr marL="0" indent="0">
              <a:buNone/>
            </a:pPr>
            <a:r>
              <a:rPr lang="de-CH" b="1" dirty="0"/>
              <a:t>Sportlerübung</a:t>
            </a:r>
          </a:p>
          <a:p>
            <a:pPr>
              <a:tabLst>
                <a:tab pos="1887538" algn="l"/>
                <a:tab pos="2420938" algn="l"/>
              </a:tabLst>
            </a:pPr>
            <a:r>
              <a:rPr lang="de-CH" dirty="0"/>
              <a:t>POT		</a:t>
            </a:r>
            <a:r>
              <a:rPr lang="de-CH" sz="2400" dirty="0"/>
              <a:t>psychologisch orientiertes Training</a:t>
            </a:r>
            <a:endParaRPr lang="de-CH" dirty="0"/>
          </a:p>
          <a:p>
            <a:r>
              <a:rPr lang="de-CH" dirty="0"/>
              <a:t>PT im Training</a:t>
            </a:r>
          </a:p>
          <a:p>
            <a:r>
              <a:rPr lang="de-CH" dirty="0"/>
              <a:t>PT ausserhalb des Trainings</a:t>
            </a:r>
          </a:p>
        </p:txBody>
      </p:sp>
      <p:pic>
        <p:nvPicPr>
          <p:cNvPr id="12290" name="Picture 2" descr="Coachingbus — Intervention">
            <a:extLst>
              <a:ext uri="{FF2B5EF4-FFF2-40B4-BE49-F238E27FC236}">
                <a16:creationId xmlns:a16="http://schemas.microsoft.com/office/drawing/2014/main" id="{EF2C263A-F271-4290-A912-151FD5ADF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-9525"/>
            <a:ext cx="12219726" cy="1555750"/>
          </a:xfrm>
          <a:solidFill>
            <a:srgbClr val="7030A0"/>
          </a:solidFill>
        </p:spPr>
        <p:txBody>
          <a:bodyPr/>
          <a:lstStyle/>
          <a:p>
            <a:pPr marL="1441450"/>
            <a:r>
              <a:rPr lang="de-CH" b="1" dirty="0">
                <a:solidFill>
                  <a:schemeClr val="bg1"/>
                </a:solidFill>
              </a:rPr>
              <a:t>Psyche, Zusammenfassung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47C2246-AB96-4DCC-8AEC-4976620EE8CE}"/>
              </a:ext>
            </a:extLst>
          </p:cNvPr>
          <p:cNvSpPr txBox="1"/>
          <p:nvPr/>
        </p:nvSpPr>
        <p:spPr>
          <a:xfrm>
            <a:off x="-13863" y="1542452"/>
            <a:ext cx="12219726" cy="2025509"/>
          </a:xfrm>
          <a:prstGeom prst="rect">
            <a:avLst/>
          </a:prstGeom>
          <a:solidFill>
            <a:srgbClr val="82E836"/>
          </a:solidFill>
        </p:spPr>
        <p:txBody>
          <a:bodyPr wrap="square" lIns="540000" tIns="180000" rIns="540000" bIns="180000">
            <a:spAutoFit/>
          </a:bodyPr>
          <a:lstStyle/>
          <a:p>
            <a:pPr marL="0" lvl="1">
              <a:tabLst>
                <a:tab pos="3587750" algn="ctr"/>
                <a:tab pos="4668838" algn="l"/>
              </a:tabLst>
            </a:pPr>
            <a:r>
              <a:rPr lang="de-CH" sz="2800" dirty="0"/>
              <a:t>	</a:t>
            </a:r>
            <a:r>
              <a:rPr lang="de-CH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  <a:r>
              <a:rPr lang="de-CH" sz="2800" dirty="0"/>
              <a:t>	Motivation</a:t>
            </a:r>
          </a:p>
          <a:p>
            <a:pPr marL="0" lvl="1">
              <a:tabLst>
                <a:tab pos="3587750" algn="ctr"/>
                <a:tab pos="4668838" algn="l"/>
              </a:tabLst>
            </a:pPr>
            <a:r>
              <a:rPr lang="de-CH" sz="2800" dirty="0"/>
              <a:t>	</a:t>
            </a:r>
            <a:r>
              <a:rPr lang="de-CH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</a:t>
            </a:r>
            <a:r>
              <a:rPr lang="de-CH" sz="2800" dirty="0"/>
              <a:t>	Ursachenerklärung</a:t>
            </a:r>
          </a:p>
          <a:p>
            <a:pPr marL="0" lvl="1">
              <a:tabLst>
                <a:tab pos="3587750" algn="ctr"/>
                <a:tab pos="4668838" algn="l"/>
              </a:tabLst>
            </a:pPr>
            <a:r>
              <a:rPr lang="de-CH" sz="2800" dirty="0"/>
              <a:t>	</a:t>
            </a:r>
            <a:r>
              <a:rPr lang="de-CH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de-CH" sz="2800" dirty="0"/>
              <a:t>	Selbstvertrauen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E33376F-B12B-48AB-91A0-A3158163D65B}"/>
              </a:ext>
            </a:extLst>
          </p:cNvPr>
          <p:cNvSpPr txBox="1"/>
          <p:nvPr/>
        </p:nvSpPr>
        <p:spPr>
          <a:xfrm>
            <a:off x="-13863" y="3597929"/>
            <a:ext cx="12219726" cy="1012512"/>
          </a:xfrm>
          <a:prstGeom prst="rect">
            <a:avLst/>
          </a:prstGeom>
          <a:solidFill>
            <a:srgbClr val="82E836"/>
          </a:solidFill>
        </p:spPr>
        <p:txBody>
          <a:bodyPr wrap="square" lIns="540000" tIns="288000" rIns="540000" bIns="288000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§"/>
              <a:defRPr sz="2800"/>
            </a:lvl1pPr>
          </a:lstStyle>
          <a:p>
            <a:pPr marL="4668838" indent="0" defTabSz="449263">
              <a:buNone/>
            </a:pPr>
            <a:r>
              <a:rPr lang="de-CH" dirty="0"/>
              <a:t>Konzentration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0970DC-4E97-4E14-BAC6-6F01801B3B23}"/>
              </a:ext>
            </a:extLst>
          </p:cNvPr>
          <p:cNvSpPr txBox="1"/>
          <p:nvPr/>
        </p:nvSpPr>
        <p:spPr>
          <a:xfrm>
            <a:off x="-13863" y="4640784"/>
            <a:ext cx="12219726" cy="2210175"/>
          </a:xfrm>
          <a:prstGeom prst="rect">
            <a:avLst/>
          </a:prstGeom>
          <a:solidFill>
            <a:srgbClr val="2EA4FA"/>
          </a:solidFill>
        </p:spPr>
        <p:txBody>
          <a:bodyPr wrap="square" lIns="540000" tIns="180000" rIns="540000" bIns="180000">
            <a:spAutoFit/>
          </a:bodyPr>
          <a:lstStyle>
            <a:defPPr>
              <a:defRPr lang="en-US"/>
            </a:defPPr>
            <a:lvl2pPr marL="914400" lvl="1" indent="-457200">
              <a:lnSpc>
                <a:spcPct val="125000"/>
              </a:lnSpc>
              <a:buFont typeface="Wingdings" panose="05000000000000000000" pitchFamily="2" charset="2"/>
              <a:buChar char="§"/>
              <a:defRPr sz="2800"/>
            </a:lvl2pPr>
          </a:lstStyle>
          <a:p>
            <a:pPr marL="0" lvl="1" indent="0">
              <a:lnSpc>
                <a:spcPct val="100000"/>
              </a:lnSpc>
              <a:buNone/>
              <a:tabLst>
                <a:tab pos="3587750" algn="ctr"/>
                <a:tab pos="4668838" algn="l"/>
              </a:tabLst>
            </a:pPr>
            <a:r>
              <a:rPr lang="de-CH" dirty="0">
                <a:solidFill>
                  <a:schemeClr val="bg1"/>
                </a:solidFill>
              </a:rPr>
              <a:t>	</a:t>
            </a:r>
            <a:r>
              <a:rPr lang="de-CH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</a:t>
            </a:r>
            <a:r>
              <a:rPr lang="de-CH" dirty="0">
                <a:solidFill>
                  <a:schemeClr val="bg1"/>
                </a:solidFill>
              </a:rPr>
              <a:t>	Visualisieren</a:t>
            </a:r>
          </a:p>
          <a:p>
            <a:pPr marL="0" lvl="1" indent="0">
              <a:lnSpc>
                <a:spcPct val="100000"/>
              </a:lnSpc>
              <a:buNone/>
              <a:tabLst>
                <a:tab pos="3587750" algn="ctr"/>
                <a:tab pos="4668838" algn="l"/>
              </a:tabLst>
            </a:pPr>
            <a:r>
              <a:rPr lang="de-CH" dirty="0">
                <a:solidFill>
                  <a:schemeClr val="bg1"/>
                </a:solidFill>
              </a:rPr>
              <a:t>	</a:t>
            </a:r>
            <a:r>
              <a:rPr lang="de-CH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r>
              <a:rPr lang="de-CH" dirty="0">
                <a:solidFill>
                  <a:schemeClr val="bg1"/>
                </a:solidFill>
              </a:rPr>
              <a:t>	Atmungsübungen</a:t>
            </a:r>
          </a:p>
          <a:p>
            <a:pPr marL="0" lvl="1" indent="0">
              <a:lnSpc>
                <a:spcPct val="100000"/>
              </a:lnSpc>
              <a:buNone/>
              <a:tabLst>
                <a:tab pos="3587750" algn="ctr"/>
                <a:tab pos="4668838" algn="l"/>
              </a:tabLst>
            </a:pPr>
            <a:r>
              <a:rPr lang="de-CH" dirty="0">
                <a:solidFill>
                  <a:schemeClr val="bg1"/>
                </a:solidFill>
              </a:rPr>
              <a:t>	</a:t>
            </a:r>
            <a:r>
              <a:rPr lang="de-CH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de-CH" dirty="0">
                <a:solidFill>
                  <a:schemeClr val="bg1"/>
                </a:solidFill>
              </a:rPr>
              <a:t>	Selbstgespräch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3973E7-CD36-48A1-B0DB-481C8C085A50}"/>
              </a:ext>
            </a:extLst>
          </p:cNvPr>
          <p:cNvSpPr txBox="1"/>
          <p:nvPr/>
        </p:nvSpPr>
        <p:spPr>
          <a:xfrm>
            <a:off x="1240438" y="3648643"/>
            <a:ext cx="489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 b="1" spc="3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defRPr>
            </a:lvl1pPr>
          </a:lstStyle>
          <a:p>
            <a:r>
              <a:rPr lang="de-CH" dirty="0"/>
              <a:t>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2616F9C-861C-4A05-A92A-CB0D8843C0C4}"/>
              </a:ext>
            </a:extLst>
          </p:cNvPr>
          <p:cNvSpPr txBox="1"/>
          <p:nvPr/>
        </p:nvSpPr>
        <p:spPr>
          <a:xfrm>
            <a:off x="1240438" y="2144865"/>
            <a:ext cx="698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4400" b="1" spc="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E</a:t>
            </a:r>
            <a:endParaRPr lang="de-CH" sz="4400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29" name="Grafik 28" descr="Lenkrad">
            <a:extLst>
              <a:ext uri="{FF2B5EF4-FFF2-40B4-BE49-F238E27FC236}">
                <a16:creationId xmlns:a16="http://schemas.microsoft.com/office/drawing/2014/main" id="{FFFD3B4A-FAF3-42F4-B2B8-B258E8136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3988" y="3660960"/>
            <a:ext cx="914400" cy="914400"/>
          </a:xfrm>
          <a:prstGeom prst="rect">
            <a:avLst/>
          </a:prstGeom>
        </p:spPr>
      </p:pic>
      <p:pic>
        <p:nvPicPr>
          <p:cNvPr id="31" name="Grafik 30" descr="Ladender Akku">
            <a:extLst>
              <a:ext uri="{FF2B5EF4-FFF2-40B4-BE49-F238E27FC236}">
                <a16:creationId xmlns:a16="http://schemas.microsoft.com/office/drawing/2014/main" id="{597D94D9-E954-45FB-A131-29B73E941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8638" y="2120335"/>
            <a:ext cx="914400" cy="9144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91B029F-0B85-4A6A-AB1F-3807D18CBD0D}"/>
              </a:ext>
            </a:extLst>
          </p:cNvPr>
          <p:cNvSpPr/>
          <p:nvPr/>
        </p:nvSpPr>
        <p:spPr>
          <a:xfrm>
            <a:off x="1240437" y="2764504"/>
            <a:ext cx="1587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dirty="0">
                <a:solidFill>
                  <a:schemeClr val="tx1"/>
                </a:solidFill>
              </a:rPr>
              <a:t>Energie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6FBD657-E195-4526-B474-28DDADA45778}"/>
              </a:ext>
            </a:extLst>
          </p:cNvPr>
          <p:cNvSpPr/>
          <p:nvPr/>
        </p:nvSpPr>
        <p:spPr>
          <a:xfrm>
            <a:off x="1240437" y="4198842"/>
            <a:ext cx="1587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dirty="0">
                <a:solidFill>
                  <a:schemeClr val="tx1"/>
                </a:solidFill>
              </a:rPr>
              <a:t>Steuerung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3889775-4836-4978-9C16-B8EB4A6CF58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58" y="2638657"/>
            <a:ext cx="2429301" cy="2450425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4538F5E2-B17D-4ACA-A2DD-1E437C8292A9}"/>
              </a:ext>
            </a:extLst>
          </p:cNvPr>
          <p:cNvSpPr/>
          <p:nvPr/>
        </p:nvSpPr>
        <p:spPr>
          <a:xfrm>
            <a:off x="1240437" y="5542670"/>
            <a:ext cx="2190577" cy="42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dirty="0">
                <a:solidFill>
                  <a:schemeClr val="bg1"/>
                </a:solidFill>
              </a:rPr>
              <a:t>Grundtechniken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DADECC-F115-443F-A013-9336BB2D11EF}"/>
              </a:ext>
            </a:extLst>
          </p:cNvPr>
          <p:cNvSpPr txBox="1"/>
          <p:nvPr/>
        </p:nvSpPr>
        <p:spPr>
          <a:xfrm>
            <a:off x="9241484" y="1542452"/>
            <a:ext cx="1670650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CH" sz="4400" b="1" spc="3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SE</a:t>
            </a:r>
            <a:r>
              <a:rPr lang="de-CH" sz="4400" b="1" spc="300" dirty="0">
                <a:ln>
                  <a:solidFill>
                    <a:schemeClr val="accent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lang="de-CH" sz="4400" b="1" spc="3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9358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ufgabenZiele_800x600">
            <a:extLst>
              <a:ext uri="{FF2B5EF4-FFF2-40B4-BE49-F238E27FC236}">
                <a16:creationId xmlns:a16="http://schemas.microsoft.com/office/drawing/2014/main" id="{F97DBAD4-F885-4392-9891-296416FF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70D36C20-C19E-4EF7-953C-61CA12999C57}"/>
              </a:ext>
            </a:extLst>
          </p:cNvPr>
          <p:cNvSpPr txBox="1">
            <a:spLocks/>
          </p:cNvSpPr>
          <p:nvPr/>
        </p:nvSpPr>
        <p:spPr>
          <a:xfrm>
            <a:off x="4381500" y="619125"/>
            <a:ext cx="6286500" cy="158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rgbClr val="2EA4FA"/>
                </a:solidFill>
              </a:rPr>
              <a:t>Gruppenarbeit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45DC56D6-B7BB-429A-A149-20FAE9B36824}"/>
              </a:ext>
            </a:extLst>
          </p:cNvPr>
          <p:cNvSpPr txBox="1">
            <a:spLocks/>
          </p:cNvSpPr>
          <p:nvPr/>
        </p:nvSpPr>
        <p:spPr>
          <a:xfrm>
            <a:off x="1524000" y="2474119"/>
            <a:ext cx="8661400" cy="40816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0" indent="-1797050">
              <a:buNone/>
            </a:pPr>
            <a:r>
              <a:rPr lang="de-CH" b="1" dirty="0"/>
              <a:t>Sozialform</a:t>
            </a:r>
            <a:r>
              <a:rPr lang="de-CH" dirty="0"/>
              <a:t>	7 × 4er-Gruppen</a:t>
            </a:r>
          </a:p>
          <a:p>
            <a:pPr marL="1797050" indent="-1797050">
              <a:buNone/>
            </a:pPr>
            <a:r>
              <a:rPr lang="de-CH" b="1" dirty="0"/>
              <a:t>Situation</a:t>
            </a:r>
            <a:r>
              <a:rPr lang="de-CH" dirty="0"/>
              <a:t>	Situationsbeschrieb und Problemstellung</a:t>
            </a:r>
          </a:p>
          <a:p>
            <a:pPr marL="1797050" indent="-1797050">
              <a:buNone/>
            </a:pPr>
            <a:r>
              <a:rPr lang="de-CH" b="1" dirty="0"/>
              <a:t>Aufgabe</a:t>
            </a:r>
            <a:r>
              <a:rPr lang="de-CH" dirty="0"/>
              <a:t>	– Ursachen und Lösungen suchen</a:t>
            </a:r>
            <a:br>
              <a:rPr lang="de-CH" dirty="0"/>
            </a:br>
            <a:r>
              <a:rPr lang="de-CH" dirty="0"/>
              <a:t>– Präsentation (2–3 Min.) vorbereiten</a:t>
            </a:r>
          </a:p>
        </p:txBody>
      </p:sp>
      <p:pic>
        <p:nvPicPr>
          <p:cNvPr id="2" name="Picture 2" descr="Flipchart Präsentation">
            <a:extLst>
              <a:ext uri="{FF2B5EF4-FFF2-40B4-BE49-F238E27FC236}">
                <a16:creationId xmlns:a16="http://schemas.microsoft.com/office/drawing/2014/main" id="{0EF56F64-A781-4DDA-BDC9-D4ED043EF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9765" y="279800"/>
            <a:ext cx="1234698" cy="25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Stoppuhr">
            <a:extLst>
              <a:ext uri="{FF2B5EF4-FFF2-40B4-BE49-F238E27FC236}">
                <a16:creationId xmlns:a16="http://schemas.microsoft.com/office/drawing/2014/main" id="{725EF410-613D-4A95-8D09-B4D453C42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8916" y="4981180"/>
            <a:ext cx="914400" cy="91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3EEA2A0-DB7A-4259-8687-BCA5402E7F84}"/>
              </a:ext>
            </a:extLst>
          </p:cNvPr>
          <p:cNvSpPr txBox="1"/>
          <p:nvPr/>
        </p:nvSpPr>
        <p:spPr>
          <a:xfrm>
            <a:off x="5042379" y="5438380"/>
            <a:ext cx="1379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dirty="0"/>
              <a:t>15 Min.</a:t>
            </a:r>
          </a:p>
        </p:txBody>
      </p:sp>
    </p:spTree>
    <p:extLst>
      <p:ext uri="{BB962C8B-B14F-4D97-AF65-F5344CB8AC3E}">
        <p14:creationId xmlns:p14="http://schemas.microsoft.com/office/powerpoint/2010/main" val="11095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B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isprunglegende Jens Weißflog - &quot;Er ist in der Luft, breites V!!!&quot;">
            <a:extLst>
              <a:ext uri="{FF2B5EF4-FFF2-40B4-BE49-F238E27FC236}">
                <a16:creationId xmlns:a16="http://schemas.microsoft.com/office/drawing/2014/main" id="{F590A339-30B3-4BF7-96C4-95BFB136D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6"/>
          <a:stretch/>
        </p:blipFill>
        <p:spPr bwMode="auto">
          <a:xfrm flipH="1">
            <a:off x="1523999" y="0"/>
            <a:ext cx="581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8B7EF-D948-4AE8-9844-4BE073ED54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63875" y="3819525"/>
            <a:ext cx="9128125" cy="3038475"/>
          </a:xfrm>
          <a:solidFill>
            <a:srgbClr val="002060">
              <a:alpha val="50196"/>
            </a:srgbClr>
          </a:solidFill>
        </p:spPr>
        <p:txBody>
          <a:bodyPr>
            <a:normAutofit/>
          </a:bodyPr>
          <a:lstStyle/>
          <a:p>
            <a:pPr marL="542925" indent="0">
              <a:lnSpc>
                <a:spcPct val="120000"/>
              </a:lnSpc>
              <a:buNone/>
            </a:pPr>
            <a:r>
              <a:rPr lang="de-CH" sz="5400" dirty="0">
                <a:solidFill>
                  <a:schemeClr val="bg1"/>
                </a:solidFill>
              </a:rPr>
              <a:t>«</a:t>
            </a:r>
            <a:r>
              <a:rPr lang="de-DE" sz="5400" dirty="0">
                <a:solidFill>
                  <a:schemeClr val="bg1"/>
                </a:solidFill>
              </a:rPr>
              <a:t>Man fliegt nur so weit,</a:t>
            </a:r>
            <a:br>
              <a:rPr lang="de-DE" sz="5400" dirty="0">
                <a:solidFill>
                  <a:schemeClr val="bg1"/>
                </a:solidFill>
              </a:rPr>
            </a:br>
            <a:r>
              <a:rPr lang="de-DE" sz="5400" dirty="0">
                <a:solidFill>
                  <a:schemeClr val="bg1"/>
                </a:solidFill>
              </a:rPr>
              <a:t>wie man im Kopf schon ist</a:t>
            </a:r>
            <a:r>
              <a:rPr lang="de-CH" sz="5400" dirty="0">
                <a:solidFill>
                  <a:schemeClr val="bg1"/>
                </a:solidFill>
              </a:rPr>
              <a:t>»</a:t>
            </a:r>
          </a:p>
          <a:p>
            <a:pPr marL="5564188" indent="0">
              <a:lnSpc>
                <a:spcPct val="120000"/>
              </a:lnSpc>
              <a:buNone/>
            </a:pPr>
            <a:r>
              <a:rPr lang="de-CH" sz="3200" dirty="0">
                <a:solidFill>
                  <a:schemeClr val="bg1"/>
                </a:solidFill>
              </a:rPr>
              <a:t>Jens Weissflog</a:t>
            </a:r>
          </a:p>
        </p:txBody>
      </p:sp>
    </p:spTree>
    <p:extLst>
      <p:ext uri="{BB962C8B-B14F-4D97-AF65-F5344CB8AC3E}">
        <p14:creationId xmlns:p14="http://schemas.microsoft.com/office/powerpoint/2010/main" val="10852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fgabenZiele_800x600">
            <a:extLst>
              <a:ext uri="{FF2B5EF4-FFF2-40B4-BE49-F238E27FC236}">
                <a16:creationId xmlns:a16="http://schemas.microsoft.com/office/drawing/2014/main" id="{6A08C3DD-6C69-4787-8558-A9E38C40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1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37" y="1178413"/>
            <a:ext cx="3744416" cy="5322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66" y="2637583"/>
            <a:ext cx="4768771" cy="3601292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5692839" y="3353518"/>
            <a:ext cx="2248200" cy="2488320"/>
            <a:chOff x="5692839" y="3353518"/>
            <a:chExt cx="2248200" cy="24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Freihand 8"/>
                <p14:cNvContentPartPr/>
                <p14:nvPr/>
              </p14:nvContentPartPr>
              <p14:xfrm>
                <a:off x="6532359" y="3353518"/>
                <a:ext cx="508320" cy="1016280"/>
              </p14:xfrm>
            </p:contentPart>
          </mc:Choice>
          <mc:Fallback xmlns="">
            <p:pic>
              <p:nvPicPr>
                <p:cNvPr id="9" name="Freihand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1399" y="3306358"/>
                  <a:ext cx="574200" cy="11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/>
                <p14:cNvContentPartPr/>
                <p14:nvPr/>
              </p14:nvContentPartPr>
              <p14:xfrm>
                <a:off x="7130679" y="3437398"/>
                <a:ext cx="609840" cy="1663920"/>
              </p14:xfrm>
            </p:contentPart>
          </mc:Choice>
          <mc:Fallback xmlns="">
            <p:pic>
              <p:nvPicPr>
                <p:cNvPr id="10" name="Freihand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93599" y="3366118"/>
                  <a:ext cx="682560" cy="17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/>
                <p14:cNvContentPartPr/>
                <p14:nvPr/>
              </p14:nvContentPartPr>
              <p14:xfrm>
                <a:off x="6051399" y="3386278"/>
                <a:ext cx="362160" cy="1626120"/>
              </p14:xfrm>
            </p:contentPart>
          </mc:Choice>
          <mc:Fallback xmlns="">
            <p:pic>
              <p:nvPicPr>
                <p:cNvPr id="11" name="Freihand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25479" y="3329038"/>
                  <a:ext cx="416160" cy="17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/>
                <p14:cNvContentPartPr/>
                <p14:nvPr/>
              </p14:nvContentPartPr>
              <p14:xfrm>
                <a:off x="5692839" y="5257198"/>
                <a:ext cx="2248200" cy="584640"/>
              </p14:xfrm>
            </p:contentPart>
          </mc:Choice>
          <mc:Fallback xmlns="">
            <p:pic>
              <p:nvPicPr>
                <p:cNvPr id="12" name="Freihand 1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675919" y="5181598"/>
                  <a:ext cx="2304360" cy="73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74E4B628-4B89-422C-A330-8148F1995129}"/>
              </a:ext>
            </a:extLst>
          </p:cNvPr>
          <p:cNvSpPr txBox="1">
            <a:spLocks/>
          </p:cNvSpPr>
          <p:nvPr/>
        </p:nvSpPr>
        <p:spPr>
          <a:xfrm>
            <a:off x="2857500" y="619125"/>
            <a:ext cx="6286500" cy="1589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solidFill>
                  <a:srgbClr val="2EA4FA"/>
                </a:solidFill>
              </a:rPr>
              <a:t>wahrnehmen, verarbeiten</a:t>
            </a:r>
          </a:p>
        </p:txBody>
      </p:sp>
    </p:spTree>
    <p:extLst>
      <p:ext uri="{BB962C8B-B14F-4D97-AF65-F5344CB8AC3E}">
        <p14:creationId xmlns:p14="http://schemas.microsoft.com/office/powerpoint/2010/main" val="42696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spc="-100" dirty="0"/>
              <a:t>Psyche im </a:t>
            </a:r>
            <a:r>
              <a:rPr lang="de-CH" sz="3200" spc="-100" dirty="0">
                <a:hlinkClick r:id="rId3"/>
              </a:rPr>
              <a:t>sportmotorischen* Konzept</a:t>
            </a:r>
            <a:endParaRPr lang="de-CH" sz="3200" spc="-100" dirty="0"/>
          </a:p>
        </p:txBody>
      </p:sp>
      <p:sp>
        <p:nvSpPr>
          <p:cNvPr id="14" name="Textfeld 13"/>
          <p:cNvSpPr txBox="1"/>
          <p:nvPr/>
        </p:nvSpPr>
        <p:spPr>
          <a:xfrm>
            <a:off x="7017917" y="6415331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*motorisch = bewegungsbezogen</a:t>
            </a:r>
          </a:p>
        </p:txBody>
      </p:sp>
      <p:sp>
        <p:nvSpPr>
          <p:cNvPr id="2" name="Rechteck 1"/>
          <p:cNvSpPr/>
          <p:nvPr/>
        </p:nvSpPr>
        <p:spPr>
          <a:xfrm>
            <a:off x="3741802" y="2686033"/>
            <a:ext cx="4945993" cy="293418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 descr="Ein Bild, das Person, Kleidung, haltend, Mann enthält.&#10;&#10;Automatisch generierte Beschreibung">
            <a:extLst>
              <a:ext uri="{FF2B5EF4-FFF2-40B4-BE49-F238E27FC236}">
                <a16:creationId xmlns:a16="http://schemas.microsoft.com/office/drawing/2014/main" id="{B37B731F-B302-491B-9536-8E096B479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699" y="3563947"/>
            <a:ext cx="2657090" cy="1858123"/>
          </a:xfrm>
          <a:prstGeom prst="rect">
            <a:avLst/>
          </a:prstGeom>
        </p:spPr>
      </p:pic>
      <p:pic>
        <p:nvPicPr>
          <p:cNvPr id="19" name="Grafik 18" descr="Ein Bild, das Person, Tänzer, Ball, Schläger enthält.&#10;&#10;Automatisch generierte Beschreibung">
            <a:extLst>
              <a:ext uri="{FF2B5EF4-FFF2-40B4-BE49-F238E27FC236}">
                <a16:creationId xmlns:a16="http://schemas.microsoft.com/office/drawing/2014/main" id="{566B8FA2-B50C-44F5-9503-42F6431514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3467" r="5520" b="3594"/>
          <a:stretch/>
        </p:blipFill>
        <p:spPr>
          <a:xfrm flipH="1">
            <a:off x="4293840" y="2920216"/>
            <a:ext cx="1953480" cy="270000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76C4AC97-E2B0-41E5-B3CB-6E5A49BB4914}"/>
              </a:ext>
            </a:extLst>
          </p:cNvPr>
          <p:cNvSpPr/>
          <p:nvPr/>
        </p:nvSpPr>
        <p:spPr>
          <a:xfrm>
            <a:off x="4120377" y="2013811"/>
            <a:ext cx="2520000" cy="56781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Physis</a:t>
            </a:r>
          </a:p>
        </p:txBody>
      </p:sp>
      <p:sp>
        <p:nvSpPr>
          <p:cNvPr id="17" name="Rechteck 16"/>
          <p:cNvSpPr/>
          <p:nvPr/>
        </p:nvSpPr>
        <p:spPr>
          <a:xfrm>
            <a:off x="1813955" y="3094025"/>
            <a:ext cx="1800000" cy="56781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Energie</a:t>
            </a:r>
          </a:p>
        </p:txBody>
      </p:sp>
      <p:pic>
        <p:nvPicPr>
          <p:cNvPr id="28" name="Grafik 27" descr="Ladender Akku">
            <a:extLst>
              <a:ext uri="{FF2B5EF4-FFF2-40B4-BE49-F238E27FC236}">
                <a16:creationId xmlns:a16="http://schemas.microsoft.com/office/drawing/2014/main" id="{CE4C7678-E1F3-4EC5-BE0D-A79964154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640" y="2985433"/>
            <a:ext cx="778672" cy="77867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813955" y="4708463"/>
            <a:ext cx="1800000" cy="56781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Steuerung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5E9780-C81A-4BB6-8595-5366FD1A1E1F}"/>
              </a:ext>
            </a:extLst>
          </p:cNvPr>
          <p:cNvSpPr/>
          <p:nvPr/>
        </p:nvSpPr>
        <p:spPr>
          <a:xfrm>
            <a:off x="8243546" y="2013811"/>
            <a:ext cx="2520000" cy="56781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144000" bIns="144000" rtlCol="0" anchor="ctr">
            <a:spAutoFit/>
          </a:bodyPr>
          <a:lstStyle/>
          <a:p>
            <a:pPr algn="ctr"/>
            <a:r>
              <a:rPr lang="de-CH" b="1" dirty="0">
                <a:solidFill>
                  <a:srgbClr val="7030A0"/>
                </a:solidFill>
                <a:latin typeface="Comic Sans MS" pitchFamily="66" charset="0"/>
              </a:rPr>
              <a:t>Psyche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548B3AD-21F1-40E8-8253-6A09C20EE88A}"/>
              </a:ext>
            </a:extLst>
          </p:cNvPr>
          <p:cNvGrpSpPr/>
          <p:nvPr/>
        </p:nvGrpSpPr>
        <p:grpSpPr>
          <a:xfrm>
            <a:off x="5909885" y="2965208"/>
            <a:ext cx="4845211" cy="720000"/>
            <a:chOff x="5037040" y="2965208"/>
            <a:chExt cx="4845211" cy="720000"/>
          </a:xfrm>
        </p:grpSpPr>
        <p:sp>
          <p:nvSpPr>
            <p:cNvPr id="26" name="Rechteck 25">
              <a:hlinkClick r:id="rId8" action="ppaction://hlinksldjump"/>
            </p:cNvPr>
            <p:cNvSpPr/>
            <p:nvPr/>
          </p:nvSpPr>
          <p:spPr>
            <a:xfrm>
              <a:off x="7362251" y="2965208"/>
              <a:ext cx="2520000" cy="720000"/>
            </a:xfrm>
            <a:prstGeom prst="rect">
              <a:avLst/>
            </a:prstGeom>
            <a:solidFill>
              <a:srgbClr val="82E836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emotionale</a:t>
              </a:r>
            </a:p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Substanz</a:t>
              </a:r>
            </a:p>
          </p:txBody>
        </p:sp>
        <p:sp>
          <p:nvSpPr>
            <p:cNvPr id="40" name="Pfeil: eingekerbt nach rechts 39">
              <a:extLst>
                <a:ext uri="{FF2B5EF4-FFF2-40B4-BE49-F238E27FC236}">
                  <a16:creationId xmlns:a16="http://schemas.microsoft.com/office/drawing/2014/main" id="{DBD5F361-604B-47C9-BC36-1F2C194B70D6}"/>
                </a:ext>
              </a:extLst>
            </p:cNvPr>
            <p:cNvSpPr/>
            <p:nvPr/>
          </p:nvSpPr>
          <p:spPr>
            <a:xfrm>
              <a:off x="5037040" y="3194246"/>
              <a:ext cx="2325211" cy="343110"/>
            </a:xfrm>
            <a:prstGeom prst="notchedRightArrow">
              <a:avLst>
                <a:gd name="adj1" fmla="val 50000"/>
                <a:gd name="adj2" fmla="val 128001"/>
              </a:avLst>
            </a:prstGeom>
            <a:solidFill>
              <a:srgbClr val="82E8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2B0D9EB-EA43-4888-9B34-E83CF1239FF2}"/>
              </a:ext>
            </a:extLst>
          </p:cNvPr>
          <p:cNvGrpSpPr/>
          <p:nvPr/>
        </p:nvGrpSpPr>
        <p:grpSpPr>
          <a:xfrm>
            <a:off x="5918335" y="4563122"/>
            <a:ext cx="4860349" cy="864000"/>
            <a:chOff x="5045489" y="4395857"/>
            <a:chExt cx="4860349" cy="864000"/>
          </a:xfrm>
        </p:grpSpPr>
        <p:sp>
          <p:nvSpPr>
            <p:cNvPr id="21" name="Rechteck 20"/>
            <p:cNvSpPr/>
            <p:nvPr/>
          </p:nvSpPr>
          <p:spPr>
            <a:xfrm>
              <a:off x="7385838" y="4395857"/>
              <a:ext cx="2520000" cy="864000"/>
            </a:xfrm>
            <a:prstGeom prst="rect">
              <a:avLst/>
            </a:prstGeom>
            <a:solidFill>
              <a:srgbClr val="82E83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mental-taktische</a:t>
              </a:r>
            </a:p>
            <a:p>
              <a:pPr algn="ctr"/>
              <a:r>
                <a:rPr lang="de-CH" sz="2000" spc="-15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Kompetenz</a:t>
              </a:r>
            </a:p>
          </p:txBody>
        </p:sp>
        <p:sp>
          <p:nvSpPr>
            <p:cNvPr id="45" name="Pfeil: eingekerbt nach rechts 44">
              <a:extLst>
                <a:ext uri="{FF2B5EF4-FFF2-40B4-BE49-F238E27FC236}">
                  <a16:creationId xmlns:a16="http://schemas.microsoft.com/office/drawing/2014/main" id="{9FE2DC7F-6CA3-4BCE-B6D6-1E38C8C19C55}"/>
                </a:ext>
              </a:extLst>
            </p:cNvPr>
            <p:cNvSpPr/>
            <p:nvPr/>
          </p:nvSpPr>
          <p:spPr>
            <a:xfrm>
              <a:off x="5045489" y="4653548"/>
              <a:ext cx="2325211" cy="343110"/>
            </a:xfrm>
            <a:prstGeom prst="notchedRightArrow">
              <a:avLst>
                <a:gd name="adj1" fmla="val 50000"/>
                <a:gd name="adj2" fmla="val 128001"/>
              </a:avLst>
            </a:prstGeom>
            <a:solidFill>
              <a:srgbClr val="82E8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50" name="Grafik 49" descr="Lenkrad">
            <a:extLst>
              <a:ext uri="{FF2B5EF4-FFF2-40B4-BE49-F238E27FC236}">
                <a16:creationId xmlns:a16="http://schemas.microsoft.com/office/drawing/2014/main" id="{770BE459-E586-4DBC-8C24-8EA4EEABC7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7082" y="4601649"/>
            <a:ext cx="914400" cy="914400"/>
          </a:xfrm>
          <a:prstGeom prst="rect">
            <a:avLst/>
          </a:prstGeom>
        </p:spPr>
      </p:pic>
      <p:pic>
        <p:nvPicPr>
          <p:cNvPr id="4" name="Grafik 3" descr="Ein Bild, das Gebäude, sitzend, groß, Vogel enthält.&#10;&#10;Automatisch generierte Beschreibung">
            <a:extLst>
              <a:ext uri="{FF2B5EF4-FFF2-40B4-BE49-F238E27FC236}">
                <a16:creationId xmlns:a16="http://schemas.microsoft.com/office/drawing/2014/main" id="{C4940596-6BCD-4304-B2E9-4ED7CD3465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2" y="-22303"/>
            <a:ext cx="1355769" cy="123313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546887" y="847432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spc="300" dirty="0">
                <a:solidFill>
                  <a:schemeClr val="bg2">
                    <a:lumMod val="25000"/>
                  </a:schemeClr>
                </a:solidFill>
              </a:rPr>
              <a:t>SEPP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836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836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E83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/>
              <a:t>Psychische Energie</a:t>
            </a:r>
            <a:br>
              <a:rPr lang="de-CH" sz="3600" dirty="0"/>
            </a:br>
            <a:r>
              <a:rPr lang="de-CH" sz="3600" dirty="0"/>
              <a:t>= emotionale Substanz</a:t>
            </a:r>
          </a:p>
        </p:txBody>
      </p:sp>
      <p:sp>
        <p:nvSpPr>
          <p:cNvPr id="7" name="Rechteck 6"/>
          <p:cNvSpPr/>
          <p:nvPr/>
        </p:nvSpPr>
        <p:spPr>
          <a:xfrm>
            <a:off x="8739206" y="349551"/>
            <a:ext cx="785818" cy="5435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" name="Gerade Verbindung mit Pfeil 3"/>
          <p:cNvCxnSpPr>
            <a:cxnSpLocks/>
          </p:cNvCxnSpPr>
          <p:nvPr/>
        </p:nvCxnSpPr>
        <p:spPr>
          <a:xfrm flipV="1">
            <a:off x="5502000" y="2852937"/>
            <a:ext cx="1188000" cy="1"/>
          </a:xfrm>
          <a:prstGeom prst="straightConnector1">
            <a:avLst/>
          </a:prstGeom>
          <a:ln w="762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432265" y="3435379"/>
            <a:ext cx="735185" cy="1085874"/>
          </a:xfrm>
          <a:prstGeom prst="straightConnector1">
            <a:avLst/>
          </a:prstGeom>
          <a:ln w="762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7024553" y="3435379"/>
            <a:ext cx="735185" cy="1085874"/>
          </a:xfrm>
          <a:prstGeom prst="straightConnector1">
            <a:avLst/>
          </a:prstGeom>
          <a:ln w="762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Abschnittszoom 2">
                <a:extLst>
                  <a:ext uri="{FF2B5EF4-FFF2-40B4-BE49-F238E27FC236}">
                    <a16:creationId xmlns:a16="http://schemas.microsoft.com/office/drawing/2014/main" id="{56898D2E-1DE2-44AF-A6BC-40882B58CA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1355172"/>
                  </p:ext>
                </p:extLst>
              </p:nvPr>
            </p:nvGraphicFramePr>
            <p:xfrm>
              <a:off x="1991587" y="2492459"/>
              <a:ext cx="3420000" cy="858043"/>
            </p:xfrm>
            <a:graphic>
              <a:graphicData uri="http://schemas.microsoft.com/office/powerpoint/2016/sectionzoom">
                <psez:sectionZm>
                  <psez:sectionZmObj sectionId="{CFE60D2D-4F3A-40EC-9818-D736A7E7DFB3}">
                    <psez:zmPr id="{75D44DB4-B350-46CD-AFF6-0A225871BEBD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20000" cy="85804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Abschnitts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6898D2E-1DE2-44AF-A6BC-40882B58CA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1587" y="2492459"/>
                <a:ext cx="3420000" cy="85804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Abschnittszoom 5">
                <a:extLst>
                  <a:ext uri="{FF2B5EF4-FFF2-40B4-BE49-F238E27FC236}">
                    <a16:creationId xmlns:a16="http://schemas.microsoft.com/office/drawing/2014/main" id="{F4727092-A92C-4D9C-8B0D-90C53ACF27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5404990"/>
                  </p:ext>
                </p:extLst>
              </p:nvPr>
            </p:nvGraphicFramePr>
            <p:xfrm>
              <a:off x="4405500" y="4829379"/>
              <a:ext cx="3420000" cy="840105"/>
            </p:xfrm>
            <a:graphic>
              <a:graphicData uri="http://schemas.microsoft.com/office/powerpoint/2016/sectionzoom">
                <psez:sectionZm>
                  <psez:sectionZmObj sectionId="{EB6340E3-3CA4-4989-A471-A92BF62AB049}">
                    <psez:zmPr id="{38B746A7-55B7-4CD7-B3BA-FC200A44A939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20000" cy="840105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Abschnittszoom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4727092-A92C-4D9C-8B0D-90C53ACF27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5500" y="4829379"/>
                <a:ext cx="3420000" cy="840105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Abschnittszoom 8">
                <a:extLst>
                  <a:ext uri="{FF2B5EF4-FFF2-40B4-BE49-F238E27FC236}">
                    <a16:creationId xmlns:a16="http://schemas.microsoft.com/office/drawing/2014/main" id="{20234534-0E4E-4BAE-BA42-BE16AC4F18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8614938"/>
                  </p:ext>
                </p:extLst>
              </p:nvPr>
            </p:nvGraphicFramePr>
            <p:xfrm>
              <a:off x="6855115" y="2492459"/>
              <a:ext cx="3420000" cy="858043"/>
            </p:xfrm>
            <a:graphic>
              <a:graphicData uri="http://schemas.microsoft.com/office/powerpoint/2016/sectionzoom">
                <psez:sectionZm>
                  <psez:sectionZmObj sectionId="{502FDCDD-1204-4500-8236-455044F5B9CF}">
                    <psez:zmPr id="{5EF6A3EA-A895-4BC1-8AE9-2B77241E7E6B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20000" cy="85804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Abschnittszoom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0234534-0E4E-4BAE-BA42-BE16AC4F18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115" y="2492459"/>
                <a:ext cx="3420000" cy="858043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2" name="Grafik 1" descr="Ein Bild, das Gebäude, sitzend, groß, Vogel enthält.&#10;&#10;Automatisch generierte Beschreibung">
            <a:extLst>
              <a:ext uri="{FF2B5EF4-FFF2-40B4-BE49-F238E27FC236}">
                <a16:creationId xmlns:a16="http://schemas.microsoft.com/office/drawing/2014/main" id="{721CEC59-85D5-4F18-BD2F-FABD4A8B66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2" y="-22303"/>
            <a:ext cx="1355769" cy="123313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4BACDD1-14AE-4314-BEFC-DE49934B92FA}"/>
              </a:ext>
            </a:extLst>
          </p:cNvPr>
          <p:cNvSpPr txBox="1"/>
          <p:nvPr/>
        </p:nvSpPr>
        <p:spPr>
          <a:xfrm>
            <a:off x="9580609" y="895581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spc="300" dirty="0">
                <a:solidFill>
                  <a:schemeClr val="bg2">
                    <a:lumMod val="25000"/>
                  </a:schemeClr>
                </a:solidFill>
              </a:rPr>
              <a:t>MUS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C6CF52A6-4F3B-4236-AEB6-785B9258D4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7978463"/>
                  </p:ext>
                </p:extLst>
              </p:nvPr>
            </p:nvGraphicFramePr>
            <p:xfrm>
              <a:off x="8739207" y="6208981"/>
              <a:ext cx="1800175" cy="553469"/>
            </p:xfrm>
            <a:graphic>
              <a:graphicData uri="http://schemas.microsoft.com/office/powerpoint/2016/slidezoom">
                <pslz:sldZm>
                  <pslz:sldZmObj sldId="435" cId="1721752156">
                    <pslz:zmPr id="{8ABF1B7A-31BB-4C99-9554-E22BB7FA0DC3}" returnToParent="0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0175" cy="55346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Folienzoom 7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6CF52A6-4F3B-4236-AEB6-785B9258D4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9207" y="6208981"/>
                <a:ext cx="1800175" cy="55346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32FEE54-A743-42F1-8ECF-B6F7DA1FB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976471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DF4A9AF-3651-449B-9598-A22D9DF7DF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002338"/>
            <a:ext cx="4981575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CH" sz="6600" b="1" dirty="0">
                <a:solidFill>
                  <a:srgbClr val="43C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Das will ich!</a:t>
            </a:r>
          </a:p>
          <a:p>
            <a:endParaRPr lang="de-CH" sz="6600" b="1" dirty="0">
              <a:solidFill>
                <a:srgbClr val="43C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1586CC7-45D8-4096-9357-E384FD365DB6}"/>
              </a:ext>
            </a:extLst>
          </p:cNvPr>
          <p:cNvSpPr/>
          <p:nvPr/>
        </p:nvSpPr>
        <p:spPr>
          <a:xfrm>
            <a:off x="10725871" y="0"/>
            <a:ext cx="145228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de-CH" sz="4000" b="1" dirty="0"/>
              <a:t>LEISTUNG SPIEL</a:t>
            </a:r>
          </a:p>
        </p:txBody>
      </p:sp>
      <p:pic>
        <p:nvPicPr>
          <p:cNvPr id="3" name="Grafik 2" descr="Ein Bild, das Text, Fernsehen, drinnen, Bildschirm enthält.&#10;&#10;Automatisch generierte Beschreibung">
            <a:extLst>
              <a:ext uri="{FF2B5EF4-FFF2-40B4-BE49-F238E27FC236}">
                <a16:creationId xmlns:a16="http://schemas.microsoft.com/office/drawing/2014/main" id="{4CDF8330-B8FD-4200-AF53-170A47156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566"/>
            <a:ext cx="10725871" cy="71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23088" y="619125"/>
            <a:ext cx="5268912" cy="1589088"/>
          </a:xfrm>
        </p:spPr>
        <p:txBody>
          <a:bodyPr anchor="b">
            <a:normAutofit/>
          </a:bodyPr>
          <a:lstStyle/>
          <a:p>
            <a:r>
              <a:rPr lang="de-CH" sz="5400" dirty="0">
                <a:solidFill>
                  <a:srgbClr val="2EA4FA"/>
                </a:solidFill>
              </a:rPr>
              <a:t>Motivation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1468586" y="2420938"/>
            <a:ext cx="7981950" cy="2197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3200" b="1" dirty="0"/>
              <a:t>Aufgabe</a:t>
            </a:r>
          </a:p>
          <a:p>
            <a:pPr marL="0" indent="0">
              <a:buNone/>
            </a:pPr>
            <a:r>
              <a:rPr lang="de-CH" sz="3200" dirty="0"/>
              <a:t>Welches sind deine Schlagworte oder Gedankenbilder, die dich fürs Ringen antreiben?</a:t>
            </a:r>
          </a:p>
          <a:p>
            <a:pPr marL="0" indent="0">
              <a:buNone/>
            </a:pPr>
            <a:br>
              <a:rPr lang="de-CH" sz="3200" dirty="0"/>
            </a:br>
            <a:endParaRPr lang="de-CH" sz="3200" dirty="0"/>
          </a:p>
          <a:p>
            <a:pPr marL="514350" indent="-514350">
              <a:buFont typeface="+mj-lt"/>
              <a:buAutoNum type="arabicPeriod"/>
            </a:pPr>
            <a:endParaRPr lang="de-CH" sz="3200" dirty="0"/>
          </a:p>
          <a:p>
            <a:pPr marL="0" indent="0">
              <a:buNone/>
            </a:pPr>
            <a:endParaRPr lang="de-CH" sz="3200" dirty="0"/>
          </a:p>
          <a:p>
            <a:pPr marL="0" indent="0">
              <a:buNone/>
            </a:pPr>
            <a:endParaRPr lang="de-CH" sz="3200" dirty="0"/>
          </a:p>
        </p:txBody>
      </p:sp>
      <p:pic>
        <p:nvPicPr>
          <p:cNvPr id="8194" name="Picture 2" descr="AufgabenZiele_800x600">
            <a:extLst>
              <a:ext uri="{FF2B5EF4-FFF2-40B4-BE49-F238E27FC236}">
                <a16:creationId xmlns:a16="http://schemas.microsoft.com/office/drawing/2014/main" id="{5B319225-6CBC-4DDF-B088-A0F44AE9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lipchart Präsentation">
            <a:extLst>
              <a:ext uri="{FF2B5EF4-FFF2-40B4-BE49-F238E27FC236}">
                <a16:creationId xmlns:a16="http://schemas.microsoft.com/office/drawing/2014/main" id="{484937D2-326A-42C7-87C1-A03E32805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72588" y="4020354"/>
            <a:ext cx="1234698" cy="25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3A9726A-825C-41A6-97C1-1F9D16F1758C}"/>
              </a:ext>
            </a:extLst>
          </p:cNvPr>
          <p:cNvSpPr txBox="1"/>
          <p:nvPr/>
        </p:nvSpPr>
        <p:spPr>
          <a:xfrm>
            <a:off x="3288779" y="1815508"/>
            <a:ext cx="70739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de-DE" sz="2800" b="1" dirty="0">
                <a:latin typeface="Candara" panose="020E0502030303020204" pitchFamily="34" charset="0"/>
              </a:rPr>
              <a:t>Ohne Regen </a:t>
            </a:r>
            <a:r>
              <a:rPr lang="de-DE" sz="2800" b="1" dirty="0" err="1">
                <a:latin typeface="Candara" panose="020E0502030303020204" pitchFamily="34" charset="0"/>
              </a:rPr>
              <a:t>gäb‘s</a:t>
            </a:r>
            <a:r>
              <a:rPr lang="de-DE" sz="2800" b="1" dirty="0">
                <a:latin typeface="Candara" panose="020E0502030303020204" pitchFamily="34" charset="0"/>
              </a:rPr>
              <a:t> auch keinen Regenbogen.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F7FC79-994C-44C3-BFE8-0FB7855C8BB2}"/>
              </a:ext>
            </a:extLst>
          </p:cNvPr>
          <p:cNvSpPr txBox="1"/>
          <p:nvPr/>
        </p:nvSpPr>
        <p:spPr>
          <a:xfrm>
            <a:off x="1801813" y="496830"/>
            <a:ext cx="7951787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de-DE" sz="2800" b="1" dirty="0">
                <a:latin typeface="Cambria" panose="02040503050406030204" pitchFamily="18" charset="0"/>
                <a:ea typeface="Cambria" panose="02040503050406030204" pitchFamily="18" charset="0"/>
              </a:rPr>
              <a:t>Fallen ist weder gefährlich noch eine Schande, liegenbleiben ist beides.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40B7DA-F76B-4BDB-B227-6D6F9B78C599}"/>
              </a:ext>
            </a:extLst>
          </p:cNvPr>
          <p:cNvSpPr txBox="1"/>
          <p:nvPr/>
        </p:nvSpPr>
        <p:spPr>
          <a:xfrm>
            <a:off x="1974055" y="5387752"/>
            <a:ext cx="76073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de-DE" sz="2800" dirty="0"/>
              <a:t>Erfolg kommt dann, wenn du tust was du liebst.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3D590D-BF1C-49C1-BE9B-BEAD7174F87B}"/>
              </a:ext>
            </a:extLst>
          </p:cNvPr>
          <p:cNvSpPr txBox="1"/>
          <p:nvPr/>
        </p:nvSpPr>
        <p:spPr>
          <a:xfrm>
            <a:off x="2640013" y="4354042"/>
            <a:ext cx="7431087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de-DE" sz="2800" b="1" dirty="0">
                <a:latin typeface="Corbel" panose="020B0503020204020204" pitchFamily="34" charset="0"/>
              </a:rPr>
              <a:t>Ohne Leidenschaft – gäbe es keine Genialität!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5F2E096-B259-4A14-8A25-6C8BB567A239}"/>
              </a:ext>
            </a:extLst>
          </p:cNvPr>
          <p:cNvSpPr txBox="1"/>
          <p:nvPr/>
        </p:nvSpPr>
        <p:spPr>
          <a:xfrm>
            <a:off x="1801813" y="2717823"/>
            <a:ext cx="8009731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fontAlgn="base">
              <a:defRPr sz="2800" b="0" i="0">
                <a:effectLst/>
              </a:defRPr>
            </a:lvl1pPr>
          </a:lstStyle>
          <a:p>
            <a:r>
              <a:rPr lang="de-DE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Ohne Emotionen kann man Dunkelheit nicht in Licht und Apathie nicht in Bewegung verwandeln.</a:t>
            </a:r>
          </a:p>
        </p:txBody>
      </p:sp>
    </p:spTree>
    <p:extLst>
      <p:ext uri="{BB962C8B-B14F-4D97-AF65-F5344CB8AC3E}">
        <p14:creationId xmlns:p14="http://schemas.microsoft.com/office/powerpoint/2010/main" val="333749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1337</Words>
  <Application>Microsoft Office PowerPoint</Application>
  <PresentationFormat>Breitbild</PresentationFormat>
  <Paragraphs>298</Paragraphs>
  <Slides>33</Slides>
  <Notes>27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Cambria</vt:lpstr>
      <vt:lpstr>Candara</vt:lpstr>
      <vt:lpstr>Comic Sans MS</vt:lpstr>
      <vt:lpstr>Corbel</vt:lpstr>
      <vt:lpstr>Lato</vt:lpstr>
      <vt:lpstr>MV Boli</vt:lpstr>
      <vt:lpstr>Open Sans</vt:lpstr>
      <vt:lpstr>Palace Script MT</vt:lpstr>
      <vt:lpstr>Tahoma</vt:lpstr>
      <vt:lpstr>Wingdings</vt:lpstr>
      <vt:lpstr>Office</vt:lpstr>
      <vt:lpstr>PowerPoint-Präsentation</vt:lpstr>
      <vt:lpstr>Psyche – denken und fühlen</vt:lpstr>
      <vt:lpstr>PowerPoint-Präsentation</vt:lpstr>
      <vt:lpstr>Psyche im sportmotorischen* Konzept</vt:lpstr>
      <vt:lpstr>Psychische Energie = emotionale Substanz</vt:lpstr>
      <vt:lpstr>PowerPoint-Präsentation</vt:lpstr>
      <vt:lpstr>PowerPoint-Präsentation</vt:lpstr>
      <vt:lpstr>Motivation</vt:lpstr>
      <vt:lpstr>PowerPoint-Präsentation</vt:lpstr>
      <vt:lpstr>Ursachenerklärung</vt:lpstr>
      <vt:lpstr>ERFOLG gibt uns genug Selbstvertrauen, um das anzuwenden, was uns der Misserfolg gelehrt hat!</vt:lpstr>
      <vt:lpstr>PowerPoint-Präsentation</vt:lpstr>
      <vt:lpstr>Selbstvertrauen steigern</vt:lpstr>
      <vt:lpstr>Selbstvertrauen steigern</vt:lpstr>
      <vt:lpstr>Psyche im sportmotorischen* Konzept</vt:lpstr>
      <vt:lpstr>PowerPoint-Präsentation</vt:lpstr>
      <vt:lpstr>PowerPoint-Präsentation</vt:lpstr>
      <vt:lpstr>Frage 1</vt:lpstr>
      <vt:lpstr>Frage 2</vt:lpstr>
      <vt:lpstr>PowerPoint-Präsentation</vt:lpstr>
      <vt:lpstr>Mentales Training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 Grundtechniken</vt:lpstr>
      <vt:lpstr>PowerPoint-Präsentation</vt:lpstr>
      <vt:lpstr>Psyche, Zusammenfassung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Lippuner Jürg BZSL</dc:creator>
  <cp:lastModifiedBy>Lippuner Jürg BZBS</cp:lastModifiedBy>
  <cp:revision>31</cp:revision>
  <cp:lastPrinted>2020-10-15T06:06:02Z</cp:lastPrinted>
  <dcterms:created xsi:type="dcterms:W3CDTF">2020-10-10T10:38:23Z</dcterms:created>
  <dcterms:modified xsi:type="dcterms:W3CDTF">2022-12-15T17:10:02Z</dcterms:modified>
</cp:coreProperties>
</file>